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4.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heme/themeOverride5.xml" ContentType="application/vnd.openxmlformats-officedocument.themeOverr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4.xml" ContentType="application/vnd.openxmlformats-officedocument.presentationml.notesSlide+xml"/>
  <Override PartName="/ppt/theme/themeOverride6.xml" ContentType="application/vnd.openxmlformats-officedocument.themeOverr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handoutMasterIdLst>
    <p:handoutMasterId r:id="rId30"/>
  </p:handoutMasterIdLst>
  <p:sldIdLst>
    <p:sldId id="359" r:id="rId2"/>
    <p:sldId id="342" r:id="rId3"/>
    <p:sldId id="322" r:id="rId4"/>
    <p:sldId id="422" r:id="rId5"/>
    <p:sldId id="392" r:id="rId6"/>
    <p:sldId id="393" r:id="rId7"/>
    <p:sldId id="395" r:id="rId8"/>
    <p:sldId id="414" r:id="rId9"/>
    <p:sldId id="396" r:id="rId10"/>
    <p:sldId id="415" r:id="rId11"/>
    <p:sldId id="399" r:id="rId12"/>
    <p:sldId id="401" r:id="rId13"/>
    <p:sldId id="397" r:id="rId14"/>
    <p:sldId id="416" r:id="rId15"/>
    <p:sldId id="402" r:id="rId16"/>
    <p:sldId id="404" r:id="rId17"/>
    <p:sldId id="405" r:id="rId18"/>
    <p:sldId id="423" r:id="rId19"/>
    <p:sldId id="417" r:id="rId20"/>
    <p:sldId id="418" r:id="rId21"/>
    <p:sldId id="419" r:id="rId22"/>
    <p:sldId id="424" r:id="rId23"/>
    <p:sldId id="406" r:id="rId24"/>
    <p:sldId id="407" r:id="rId25"/>
    <p:sldId id="413" r:id="rId26"/>
    <p:sldId id="420" r:id="rId27"/>
    <p:sldId id="318" r:id="rId28"/>
  </p:sldIdLst>
  <p:sldSz cx="9144000" cy="5143500" type="screen16x9"/>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4761"/>
    <a:srgbClr val="DB2121"/>
    <a:srgbClr val="D78668"/>
    <a:srgbClr val="D88769"/>
    <a:srgbClr val="F0F0F0"/>
    <a:srgbClr val="497193"/>
    <a:srgbClr val="005697"/>
    <a:srgbClr val="FF8181"/>
    <a:srgbClr val="FF5757"/>
    <a:srgbClr val="005D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35" autoAdjust="0"/>
    <p:restoredTop sz="94660" autoAdjust="0"/>
  </p:normalViewPr>
  <p:slideViewPr>
    <p:cSldViewPr>
      <p:cViewPr varScale="1">
        <p:scale>
          <a:sx n="146" d="100"/>
          <a:sy n="146" d="100"/>
        </p:scale>
        <p:origin x="546" y="12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1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3453509800636624"/>
          <c:y val="0.13084189349427769"/>
          <c:w val="0.71100656421815744"/>
          <c:h val="0.80711636933708164"/>
        </c:manualLayout>
      </c:layout>
      <c:barChart>
        <c:barDir val="bar"/>
        <c:grouping val="stacked"/>
        <c:varyColors val="0"/>
        <c:ser>
          <c:idx val="0"/>
          <c:order val="0"/>
          <c:tx>
            <c:strRef>
              <c:f>Sheet1!$B$1</c:f>
              <c:strCache>
                <c:ptCount val="1"/>
                <c:pt idx="0">
                  <c:v>Start date</c:v>
                </c:pt>
              </c:strCache>
            </c:strRef>
          </c:tx>
          <c:spPr>
            <a:solidFill>
              <a:schemeClr val="accent1"/>
            </a:solidFill>
            <a:ln>
              <a:noFill/>
            </a:ln>
            <a:effectLst/>
          </c:spPr>
          <c:invertIfNegative val="0"/>
          <c:dPt>
            <c:idx val="1"/>
            <c:invertIfNegative val="0"/>
            <c:bubble3D val="0"/>
            <c:spPr>
              <a:noFill/>
              <a:ln>
                <a:noFill/>
              </a:ln>
              <a:effectLst/>
            </c:spPr>
            <c:extLst>
              <c:ext xmlns:c16="http://schemas.microsoft.com/office/drawing/2014/chart" uri="{C3380CC4-5D6E-409C-BE32-E72D297353CC}">
                <c16:uniqueId val="{00000001-A92D-4B35-9562-410AE375E5FC}"/>
              </c:ext>
            </c:extLst>
          </c:dPt>
          <c:dPt>
            <c:idx val="2"/>
            <c:invertIfNegative val="0"/>
            <c:bubble3D val="0"/>
            <c:spPr>
              <a:noFill/>
              <a:ln>
                <a:noFill/>
              </a:ln>
              <a:effectLst/>
            </c:spPr>
            <c:extLst>
              <c:ext xmlns:c16="http://schemas.microsoft.com/office/drawing/2014/chart" uri="{C3380CC4-5D6E-409C-BE32-E72D297353CC}">
                <c16:uniqueId val="{00000003-A92D-4B35-9562-410AE375E5FC}"/>
              </c:ext>
            </c:extLst>
          </c:dPt>
          <c:dPt>
            <c:idx val="3"/>
            <c:invertIfNegative val="0"/>
            <c:bubble3D val="0"/>
            <c:spPr>
              <a:noFill/>
              <a:ln>
                <a:noFill/>
              </a:ln>
              <a:effectLst/>
            </c:spPr>
            <c:extLst>
              <c:ext xmlns:c16="http://schemas.microsoft.com/office/drawing/2014/chart" uri="{C3380CC4-5D6E-409C-BE32-E72D297353CC}">
                <c16:uniqueId val="{00000005-A92D-4B35-9562-410AE375E5FC}"/>
              </c:ext>
            </c:extLst>
          </c:dPt>
          <c:dPt>
            <c:idx val="4"/>
            <c:invertIfNegative val="0"/>
            <c:bubble3D val="0"/>
            <c:spPr>
              <a:noFill/>
              <a:ln>
                <a:noFill/>
              </a:ln>
              <a:effectLst/>
            </c:spPr>
            <c:extLst>
              <c:ext xmlns:c16="http://schemas.microsoft.com/office/drawing/2014/chart" uri="{C3380CC4-5D6E-409C-BE32-E72D297353CC}">
                <c16:uniqueId val="{00000007-A92D-4B35-9562-410AE375E5FC}"/>
              </c:ext>
            </c:extLst>
          </c:dPt>
          <c:dPt>
            <c:idx val="5"/>
            <c:invertIfNegative val="0"/>
            <c:bubble3D val="0"/>
            <c:spPr>
              <a:noFill/>
              <a:ln>
                <a:noFill/>
              </a:ln>
              <a:effectLst/>
            </c:spPr>
            <c:extLst>
              <c:ext xmlns:c16="http://schemas.microsoft.com/office/drawing/2014/chart" uri="{C3380CC4-5D6E-409C-BE32-E72D297353CC}">
                <c16:uniqueId val="{00000009-A92D-4B35-9562-410AE375E5FC}"/>
              </c:ext>
            </c:extLst>
          </c:dPt>
          <c:dPt>
            <c:idx val="6"/>
            <c:invertIfNegative val="0"/>
            <c:bubble3D val="0"/>
            <c:spPr>
              <a:noFill/>
              <a:ln>
                <a:noFill/>
              </a:ln>
              <a:effectLst/>
            </c:spPr>
            <c:extLst>
              <c:ext xmlns:c16="http://schemas.microsoft.com/office/drawing/2014/chart" uri="{C3380CC4-5D6E-409C-BE32-E72D297353CC}">
                <c16:uniqueId val="{0000000B-A92D-4B35-9562-410AE375E5FC}"/>
              </c:ext>
            </c:extLst>
          </c:dPt>
          <c:dPt>
            <c:idx val="7"/>
            <c:invertIfNegative val="0"/>
            <c:bubble3D val="0"/>
            <c:spPr>
              <a:noFill/>
              <a:ln>
                <a:noFill/>
              </a:ln>
              <a:effectLst/>
            </c:spPr>
            <c:extLst>
              <c:ext xmlns:c16="http://schemas.microsoft.com/office/drawing/2014/chart" uri="{C3380CC4-5D6E-409C-BE32-E72D297353CC}">
                <c16:uniqueId val="{0000000D-A92D-4B35-9562-410AE375E5FC}"/>
              </c:ext>
            </c:extLst>
          </c:dPt>
          <c:cat>
            <c:strRef>
              <c:f>Sheet1!$A$2:$A$9</c:f>
              <c:strCache>
                <c:ptCount val="8"/>
                <c:pt idx="0">
                  <c:v>Searching for project idea</c:v>
                </c:pt>
                <c:pt idx="1">
                  <c:v>Search for data</c:v>
                </c:pt>
                <c:pt idx="2">
                  <c:v>Study deep learning</c:v>
                </c:pt>
                <c:pt idx="3">
                  <c:v>Search for reference projects</c:v>
                </c:pt>
                <c:pt idx="4">
                  <c:v>Preprocess the images</c:v>
                </c:pt>
                <c:pt idx="5">
                  <c:v>Build classification models</c:v>
                </c:pt>
                <c:pt idx="6">
                  <c:v>Build Segmentation models</c:v>
                </c:pt>
                <c:pt idx="7">
                  <c:v>Deployment</c:v>
                </c:pt>
              </c:strCache>
            </c:strRef>
          </c:cat>
          <c:val>
            <c:numRef>
              <c:f>Sheet1!$B$2:$B$9</c:f>
              <c:numCache>
                <c:formatCode>m/d/yyyy</c:formatCode>
                <c:ptCount val="8"/>
                <c:pt idx="0">
                  <c:v>44788</c:v>
                </c:pt>
                <c:pt idx="1">
                  <c:v>44806</c:v>
                </c:pt>
                <c:pt idx="2">
                  <c:v>44842</c:v>
                </c:pt>
                <c:pt idx="3">
                  <c:v>44951</c:v>
                </c:pt>
                <c:pt idx="4">
                  <c:v>44965</c:v>
                </c:pt>
                <c:pt idx="5">
                  <c:v>45018</c:v>
                </c:pt>
                <c:pt idx="6" formatCode="d\-mmm">
                  <c:v>45041</c:v>
                </c:pt>
                <c:pt idx="7">
                  <c:v>45079</c:v>
                </c:pt>
              </c:numCache>
            </c:numRef>
          </c:val>
          <c:extLst>
            <c:ext xmlns:c16="http://schemas.microsoft.com/office/drawing/2014/chart" uri="{C3380CC4-5D6E-409C-BE32-E72D297353CC}">
              <c16:uniqueId val="{0000000E-A92D-4B35-9562-410AE375E5FC}"/>
            </c:ext>
          </c:extLst>
        </c:ser>
        <c:ser>
          <c:idx val="1"/>
          <c:order val="1"/>
          <c:tx>
            <c:strRef>
              <c:f>Sheet1!$D$1</c:f>
              <c:strCache>
                <c:ptCount val="1"/>
                <c:pt idx="0">
                  <c:v>Duration</c:v>
                </c:pt>
              </c:strCache>
            </c:strRef>
          </c:tx>
          <c:spPr>
            <a:solidFill>
              <a:srgbClr val="C00000"/>
            </a:solidFill>
            <a:ln>
              <a:solidFill>
                <a:srgbClr val="C00000"/>
              </a:solidFill>
            </a:ln>
            <a:effectLst/>
          </c:spPr>
          <c:invertIfNegative val="0"/>
          <c:cat>
            <c:strRef>
              <c:f>Sheet1!$A$2:$A$9</c:f>
              <c:strCache>
                <c:ptCount val="8"/>
                <c:pt idx="0">
                  <c:v>Searching for project idea</c:v>
                </c:pt>
                <c:pt idx="1">
                  <c:v>Search for data</c:v>
                </c:pt>
                <c:pt idx="2">
                  <c:v>Study deep learning</c:v>
                </c:pt>
                <c:pt idx="3">
                  <c:v>Search for reference projects</c:v>
                </c:pt>
                <c:pt idx="4">
                  <c:v>Preprocess the images</c:v>
                </c:pt>
                <c:pt idx="5">
                  <c:v>Build classification models</c:v>
                </c:pt>
                <c:pt idx="6">
                  <c:v>Build Segmentation models</c:v>
                </c:pt>
                <c:pt idx="7">
                  <c:v>Deployment</c:v>
                </c:pt>
              </c:strCache>
            </c:strRef>
          </c:cat>
          <c:val>
            <c:numRef>
              <c:f>Sheet1!$D$2:$D$9</c:f>
              <c:numCache>
                <c:formatCode>General</c:formatCode>
                <c:ptCount val="8"/>
                <c:pt idx="0">
                  <c:v>14</c:v>
                </c:pt>
                <c:pt idx="1">
                  <c:v>35</c:v>
                </c:pt>
                <c:pt idx="2">
                  <c:v>85</c:v>
                </c:pt>
                <c:pt idx="3">
                  <c:v>11</c:v>
                </c:pt>
                <c:pt idx="4">
                  <c:v>52</c:v>
                </c:pt>
                <c:pt idx="5">
                  <c:v>18</c:v>
                </c:pt>
                <c:pt idx="6">
                  <c:v>37</c:v>
                </c:pt>
                <c:pt idx="7">
                  <c:v>31</c:v>
                </c:pt>
              </c:numCache>
            </c:numRef>
          </c:val>
          <c:extLst>
            <c:ext xmlns:c16="http://schemas.microsoft.com/office/drawing/2014/chart" uri="{C3380CC4-5D6E-409C-BE32-E72D297353CC}">
              <c16:uniqueId val="{0000000F-A92D-4B35-9562-410AE375E5FC}"/>
            </c:ext>
          </c:extLst>
        </c:ser>
        <c:dLbls>
          <c:showLegendKey val="0"/>
          <c:showVal val="0"/>
          <c:showCatName val="0"/>
          <c:showSerName val="0"/>
          <c:showPercent val="0"/>
          <c:showBubbleSize val="0"/>
        </c:dLbls>
        <c:gapWidth val="150"/>
        <c:overlap val="100"/>
        <c:axId val="1701283936"/>
        <c:axId val="1701284768"/>
      </c:barChart>
      <c:catAx>
        <c:axId val="1701283936"/>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01284768"/>
        <c:crosses val="autoZero"/>
        <c:auto val="1"/>
        <c:lblAlgn val="ctr"/>
        <c:lblOffset val="100"/>
        <c:noMultiLvlLbl val="0"/>
      </c:catAx>
      <c:valAx>
        <c:axId val="1701284768"/>
        <c:scaling>
          <c:orientation val="minMax"/>
          <c:max val="45110"/>
          <c:min val="44788"/>
        </c:scaling>
        <c:delete val="0"/>
        <c:axPos val="t"/>
        <c:majorGridlines>
          <c:spPr>
            <a:ln w="9525" cap="flat" cmpd="sng" algn="ctr">
              <a:solidFill>
                <a:schemeClr val="tx1">
                  <a:lumMod val="15000"/>
                  <a:lumOff val="85000"/>
                </a:schemeClr>
              </a:solidFill>
              <a:round/>
            </a:ln>
            <a:effectLst/>
          </c:spPr>
        </c:majorGridlines>
        <c:numFmt formatCode="m/d/yyyy"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012839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53A075-29DF-4CAE-8BA7-CDA0ED456C88}" type="datetimeFigureOut">
              <a:rPr lang="zh-CN" altLang="en-US" smtClean="0"/>
              <a:t>2023/2/18</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3924EE-29F1-4E68-A53A-86CBCBDF827A}" type="slidenum">
              <a:rPr lang="zh-CN" altLang="en-US" smtClean="0"/>
              <a:t>‹#›</a:t>
            </a:fld>
            <a:endParaRPr lang="zh-CN" altLang="en-US"/>
          </a:p>
        </p:txBody>
      </p:sp>
    </p:spTree>
    <p:extLst>
      <p:ext uri="{BB962C8B-B14F-4D97-AF65-F5344CB8AC3E}">
        <p14:creationId xmlns:p14="http://schemas.microsoft.com/office/powerpoint/2010/main" val="221384430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B73EA-EE91-4E33-A9C1-8BF5DD7139A2}" type="datetimeFigureOut">
              <a:rPr lang="zh-CN" altLang="en-US" smtClean="0"/>
              <a:t>2023/2/18</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92B679-AE23-4750-8FB0-6513430B8953}" type="slidenum">
              <a:rPr lang="zh-CN" altLang="en-US" smtClean="0"/>
              <a:t>‹#›</a:t>
            </a:fld>
            <a:endParaRPr lang="zh-CN" altLang="en-US"/>
          </a:p>
        </p:txBody>
      </p:sp>
    </p:spTree>
    <p:extLst>
      <p:ext uri="{BB962C8B-B14F-4D97-AF65-F5344CB8AC3E}">
        <p14:creationId xmlns:p14="http://schemas.microsoft.com/office/powerpoint/2010/main" val="12993012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a:t>
            </a:fld>
            <a:endParaRPr lang="zh-CN" altLang="en-US"/>
          </a:p>
        </p:txBody>
      </p:sp>
    </p:spTree>
    <p:extLst>
      <p:ext uri="{BB962C8B-B14F-4D97-AF65-F5344CB8AC3E}">
        <p14:creationId xmlns:p14="http://schemas.microsoft.com/office/powerpoint/2010/main" val="324168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a:t>
            </a:fld>
            <a:endParaRPr lang="zh-CN" altLang="en-US"/>
          </a:p>
        </p:txBody>
      </p:sp>
    </p:spTree>
    <p:extLst>
      <p:ext uri="{BB962C8B-B14F-4D97-AF65-F5344CB8AC3E}">
        <p14:creationId xmlns:p14="http://schemas.microsoft.com/office/powerpoint/2010/main" val="1359214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a:t>
            </a:fld>
            <a:endParaRPr lang="zh-CN" altLang="en-US"/>
          </a:p>
        </p:txBody>
      </p:sp>
    </p:spTree>
    <p:extLst>
      <p:ext uri="{BB962C8B-B14F-4D97-AF65-F5344CB8AC3E}">
        <p14:creationId xmlns:p14="http://schemas.microsoft.com/office/powerpoint/2010/main" val="11460048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12</a:t>
            </a:fld>
            <a:endParaRPr lang="zh-CN" altLang="en-US"/>
          </a:p>
        </p:txBody>
      </p:sp>
    </p:spTree>
    <p:extLst>
      <p:ext uri="{BB962C8B-B14F-4D97-AF65-F5344CB8AC3E}">
        <p14:creationId xmlns:p14="http://schemas.microsoft.com/office/powerpoint/2010/main" val="943194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13</a:t>
            </a:fld>
            <a:endParaRPr lang="zh-CN" altLang="en-US"/>
          </a:p>
        </p:txBody>
      </p:sp>
    </p:spTree>
    <p:extLst>
      <p:ext uri="{BB962C8B-B14F-4D97-AF65-F5344CB8AC3E}">
        <p14:creationId xmlns:p14="http://schemas.microsoft.com/office/powerpoint/2010/main" val="13382718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14</a:t>
            </a:fld>
            <a:endParaRPr lang="zh-CN" altLang="en-US"/>
          </a:p>
        </p:txBody>
      </p:sp>
    </p:spTree>
    <p:extLst>
      <p:ext uri="{BB962C8B-B14F-4D97-AF65-F5344CB8AC3E}">
        <p14:creationId xmlns:p14="http://schemas.microsoft.com/office/powerpoint/2010/main" val="812790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15</a:t>
            </a:fld>
            <a:endParaRPr lang="zh-CN" altLang="en-US"/>
          </a:p>
        </p:txBody>
      </p:sp>
    </p:spTree>
    <p:extLst>
      <p:ext uri="{BB962C8B-B14F-4D97-AF65-F5344CB8AC3E}">
        <p14:creationId xmlns:p14="http://schemas.microsoft.com/office/powerpoint/2010/main" val="3652691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17</a:t>
            </a:fld>
            <a:endParaRPr lang="zh-CN" altLang="en-US"/>
          </a:p>
        </p:txBody>
      </p:sp>
    </p:spTree>
    <p:extLst>
      <p:ext uri="{BB962C8B-B14F-4D97-AF65-F5344CB8AC3E}">
        <p14:creationId xmlns:p14="http://schemas.microsoft.com/office/powerpoint/2010/main" val="31621568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18</a:t>
            </a:fld>
            <a:endParaRPr lang="zh-CN" altLang="en-US"/>
          </a:p>
        </p:txBody>
      </p:sp>
    </p:spTree>
    <p:extLst>
      <p:ext uri="{BB962C8B-B14F-4D97-AF65-F5344CB8AC3E}">
        <p14:creationId xmlns:p14="http://schemas.microsoft.com/office/powerpoint/2010/main" val="20969980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19</a:t>
            </a:fld>
            <a:endParaRPr lang="zh-CN" altLang="en-US"/>
          </a:p>
        </p:txBody>
      </p:sp>
    </p:spTree>
    <p:extLst>
      <p:ext uri="{BB962C8B-B14F-4D97-AF65-F5344CB8AC3E}">
        <p14:creationId xmlns:p14="http://schemas.microsoft.com/office/powerpoint/2010/main" val="28363345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20</a:t>
            </a:fld>
            <a:endParaRPr lang="zh-CN" altLang="en-US"/>
          </a:p>
        </p:txBody>
      </p:sp>
    </p:spTree>
    <p:extLst>
      <p:ext uri="{BB962C8B-B14F-4D97-AF65-F5344CB8AC3E}">
        <p14:creationId xmlns:p14="http://schemas.microsoft.com/office/powerpoint/2010/main" val="285550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a:t>
            </a:fld>
            <a:endParaRPr lang="zh-CN" altLang="en-US"/>
          </a:p>
        </p:txBody>
      </p:sp>
    </p:spTree>
    <p:extLst>
      <p:ext uri="{BB962C8B-B14F-4D97-AF65-F5344CB8AC3E}">
        <p14:creationId xmlns:p14="http://schemas.microsoft.com/office/powerpoint/2010/main" val="16323472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21</a:t>
            </a:fld>
            <a:endParaRPr lang="zh-CN" altLang="en-US"/>
          </a:p>
        </p:txBody>
      </p:sp>
    </p:spTree>
    <p:extLst>
      <p:ext uri="{BB962C8B-B14F-4D97-AF65-F5344CB8AC3E}">
        <p14:creationId xmlns:p14="http://schemas.microsoft.com/office/powerpoint/2010/main" val="31997440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23</a:t>
            </a:fld>
            <a:endParaRPr lang="zh-CN" altLang="en-US"/>
          </a:p>
        </p:txBody>
      </p:sp>
    </p:spTree>
    <p:extLst>
      <p:ext uri="{BB962C8B-B14F-4D97-AF65-F5344CB8AC3E}">
        <p14:creationId xmlns:p14="http://schemas.microsoft.com/office/powerpoint/2010/main" val="6340031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24</a:t>
            </a:fld>
            <a:endParaRPr lang="zh-CN" altLang="en-US"/>
          </a:p>
        </p:txBody>
      </p:sp>
    </p:spTree>
    <p:extLst>
      <p:ext uri="{BB962C8B-B14F-4D97-AF65-F5344CB8AC3E}">
        <p14:creationId xmlns:p14="http://schemas.microsoft.com/office/powerpoint/2010/main" val="34551910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25</a:t>
            </a:fld>
            <a:endParaRPr lang="zh-CN" altLang="en-US"/>
          </a:p>
        </p:txBody>
      </p:sp>
    </p:spTree>
    <p:extLst>
      <p:ext uri="{BB962C8B-B14F-4D97-AF65-F5344CB8AC3E}">
        <p14:creationId xmlns:p14="http://schemas.microsoft.com/office/powerpoint/2010/main" val="526257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26</a:t>
            </a:fld>
            <a:endParaRPr lang="zh-CN" altLang="en-US"/>
          </a:p>
        </p:txBody>
      </p:sp>
    </p:spTree>
    <p:extLst>
      <p:ext uri="{BB962C8B-B14F-4D97-AF65-F5344CB8AC3E}">
        <p14:creationId xmlns:p14="http://schemas.microsoft.com/office/powerpoint/2010/main" val="37183095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27</a:t>
            </a:fld>
            <a:endParaRPr lang="zh-CN" altLang="en-US"/>
          </a:p>
        </p:txBody>
      </p:sp>
    </p:spTree>
    <p:extLst>
      <p:ext uri="{BB962C8B-B14F-4D97-AF65-F5344CB8AC3E}">
        <p14:creationId xmlns:p14="http://schemas.microsoft.com/office/powerpoint/2010/main" val="3693893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a:t>
            </a:fld>
            <a:endParaRPr lang="zh-CN" altLang="en-US"/>
          </a:p>
        </p:txBody>
      </p:sp>
    </p:spTree>
    <p:extLst>
      <p:ext uri="{BB962C8B-B14F-4D97-AF65-F5344CB8AC3E}">
        <p14:creationId xmlns:p14="http://schemas.microsoft.com/office/powerpoint/2010/main" val="2436797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a:t>
            </a:fld>
            <a:endParaRPr lang="zh-CN" altLang="en-US"/>
          </a:p>
        </p:txBody>
      </p:sp>
    </p:spTree>
    <p:extLst>
      <p:ext uri="{BB962C8B-B14F-4D97-AF65-F5344CB8AC3E}">
        <p14:creationId xmlns:p14="http://schemas.microsoft.com/office/powerpoint/2010/main" val="18507639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a:t>
            </a:fld>
            <a:endParaRPr lang="zh-CN" altLang="en-US"/>
          </a:p>
        </p:txBody>
      </p:sp>
    </p:spTree>
    <p:extLst>
      <p:ext uri="{BB962C8B-B14F-4D97-AF65-F5344CB8AC3E}">
        <p14:creationId xmlns:p14="http://schemas.microsoft.com/office/powerpoint/2010/main" val="156863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a:t>
            </a:fld>
            <a:endParaRPr lang="zh-CN" altLang="en-US"/>
          </a:p>
        </p:txBody>
      </p:sp>
    </p:spTree>
    <p:extLst>
      <p:ext uri="{BB962C8B-B14F-4D97-AF65-F5344CB8AC3E}">
        <p14:creationId xmlns:p14="http://schemas.microsoft.com/office/powerpoint/2010/main" val="2158516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a:t>
            </a:fld>
            <a:endParaRPr lang="zh-CN" altLang="en-US"/>
          </a:p>
        </p:txBody>
      </p:sp>
    </p:spTree>
    <p:extLst>
      <p:ext uri="{BB962C8B-B14F-4D97-AF65-F5344CB8AC3E}">
        <p14:creationId xmlns:p14="http://schemas.microsoft.com/office/powerpoint/2010/main" val="4152040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a:t>
            </a:fld>
            <a:endParaRPr lang="zh-CN" altLang="en-US"/>
          </a:p>
        </p:txBody>
      </p:sp>
    </p:spTree>
    <p:extLst>
      <p:ext uri="{BB962C8B-B14F-4D97-AF65-F5344CB8AC3E}">
        <p14:creationId xmlns:p14="http://schemas.microsoft.com/office/powerpoint/2010/main" val="1929074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a:t>
            </a:fld>
            <a:endParaRPr lang="zh-CN" altLang="en-US"/>
          </a:p>
        </p:txBody>
      </p:sp>
    </p:spTree>
    <p:extLst>
      <p:ext uri="{BB962C8B-B14F-4D97-AF65-F5344CB8AC3E}">
        <p14:creationId xmlns:p14="http://schemas.microsoft.com/office/powerpoint/2010/main" val="38575751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8" name="任意多边形 7"/>
          <p:cNvSpPr/>
          <p:nvPr userDrawn="1">
            <p:custDataLst>
              <p:tags r:id="rId1"/>
            </p:custDataLst>
          </p:nvPr>
        </p:nvSpPr>
        <p:spPr>
          <a:xfrm>
            <a:off x="521637" y="555120"/>
            <a:ext cx="8154820" cy="45719"/>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3B476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prstTxWarp prst="textNoShape">
              <a:avLst/>
            </a:prstTxWarp>
            <a:noAutofit/>
          </a:bodyPr>
          <a:lstStyle/>
          <a:p>
            <a:pPr algn="ctr"/>
            <a:endParaRPr lang="zh-CN" altLang="en-US" sz="1400">
              <a:latin typeface="Arial" panose="020B0604020202020204" pitchFamily="34" charset="0"/>
              <a:ea typeface="微软雅黑" panose="020B0503020204020204" pitchFamily="34" charset="-122"/>
              <a:sym typeface="Arial" panose="020B0604020202020204" pitchFamily="34" charset="0"/>
            </a:endParaRPr>
          </a:p>
        </p:txBody>
      </p:sp>
      <p:sp>
        <p:nvSpPr>
          <p:cNvPr id="4" name="Title 1"/>
          <p:cNvSpPr txBox="1">
            <a:spLocks/>
          </p:cNvSpPr>
          <p:nvPr userDrawn="1"/>
        </p:nvSpPr>
        <p:spPr>
          <a:xfrm>
            <a:off x="611560" y="175643"/>
            <a:ext cx="360040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b="1" dirty="0">
                <a:solidFill>
                  <a:schemeClr val="bg1">
                    <a:lumMod val="50000"/>
                  </a:schemeClr>
                </a:solidFill>
                <a:latin typeface="+mn-lt"/>
                <a:ea typeface="微软雅黑" panose="020B0503020204020204" pitchFamily="34" charset="-122"/>
              </a:rPr>
              <a:t>Click here to add a title</a:t>
            </a:r>
            <a:endParaRPr lang="en-GB" altLang="zh-CN" sz="2400" b="1" dirty="0">
              <a:solidFill>
                <a:schemeClr val="bg1">
                  <a:lumMod val="50000"/>
                </a:schemeClr>
              </a:solidFill>
              <a:latin typeface="+mn-lt"/>
              <a:ea typeface="微软雅黑" panose="020B0503020204020204" pitchFamily="34" charset="-122"/>
            </a:endParaRPr>
          </a:p>
        </p:txBody>
      </p:sp>
      <p:sp>
        <p:nvSpPr>
          <p:cNvPr id="5" name="male-university-graduate-silhouette-with-the-cap_46143"/>
          <p:cNvSpPr>
            <a:spLocks noChangeAspect="1"/>
          </p:cNvSpPr>
          <p:nvPr userDrawn="1"/>
        </p:nvSpPr>
        <p:spPr bwMode="auto">
          <a:xfrm>
            <a:off x="100490" y="167365"/>
            <a:ext cx="388445" cy="418480"/>
          </a:xfrm>
          <a:custGeom>
            <a:avLst/>
            <a:gdLst>
              <a:gd name="T0" fmla="*/ 233 w 238"/>
              <a:gd name="T1" fmla="*/ 236 h 256"/>
              <a:gd name="T2" fmla="*/ 173 w 238"/>
              <a:gd name="T3" fmla="*/ 210 h 256"/>
              <a:gd name="T4" fmla="*/ 168 w 238"/>
              <a:gd name="T5" fmla="*/ 207 h 256"/>
              <a:gd name="T6" fmla="*/ 164 w 238"/>
              <a:gd name="T7" fmla="*/ 195 h 256"/>
              <a:gd name="T8" fmla="*/ 159 w 238"/>
              <a:gd name="T9" fmla="*/ 189 h 256"/>
              <a:gd name="T10" fmla="*/ 157 w 238"/>
              <a:gd name="T11" fmla="*/ 186 h 256"/>
              <a:gd name="T12" fmla="*/ 158 w 238"/>
              <a:gd name="T13" fmla="*/ 167 h 256"/>
              <a:gd name="T14" fmla="*/ 167 w 238"/>
              <a:gd name="T15" fmla="*/ 149 h 256"/>
              <a:gd name="T16" fmla="*/ 178 w 238"/>
              <a:gd name="T17" fmla="*/ 113 h 256"/>
              <a:gd name="T18" fmla="*/ 172 w 238"/>
              <a:gd name="T19" fmla="*/ 109 h 256"/>
              <a:gd name="T20" fmla="*/ 179 w 238"/>
              <a:gd name="T21" fmla="*/ 77 h 256"/>
              <a:gd name="T22" fmla="*/ 180 w 238"/>
              <a:gd name="T23" fmla="*/ 84 h 256"/>
              <a:gd name="T24" fmla="*/ 180 w 238"/>
              <a:gd name="T25" fmla="*/ 86 h 256"/>
              <a:gd name="T26" fmla="*/ 216 w 238"/>
              <a:gd name="T27" fmla="*/ 63 h 256"/>
              <a:gd name="T28" fmla="*/ 119 w 238"/>
              <a:gd name="T29" fmla="*/ 0 h 256"/>
              <a:gd name="T30" fmla="*/ 21 w 238"/>
              <a:gd name="T31" fmla="*/ 63 h 256"/>
              <a:gd name="T32" fmla="*/ 30 w 238"/>
              <a:gd name="T33" fmla="*/ 69 h 256"/>
              <a:gd name="T34" fmla="*/ 30 w 238"/>
              <a:gd name="T35" fmla="*/ 82 h 256"/>
              <a:gd name="T36" fmla="*/ 27 w 238"/>
              <a:gd name="T37" fmla="*/ 85 h 256"/>
              <a:gd name="T38" fmla="*/ 29 w 238"/>
              <a:gd name="T39" fmla="*/ 89 h 256"/>
              <a:gd name="T40" fmla="*/ 21 w 238"/>
              <a:gd name="T41" fmla="*/ 133 h 256"/>
              <a:gd name="T42" fmla="*/ 41 w 238"/>
              <a:gd name="T43" fmla="*/ 133 h 256"/>
              <a:gd name="T44" fmla="*/ 33 w 238"/>
              <a:gd name="T45" fmla="*/ 89 h 256"/>
              <a:gd name="T46" fmla="*/ 35 w 238"/>
              <a:gd name="T47" fmla="*/ 85 h 256"/>
              <a:gd name="T48" fmla="*/ 32 w 238"/>
              <a:gd name="T49" fmla="*/ 82 h 256"/>
              <a:gd name="T50" fmla="*/ 32 w 238"/>
              <a:gd name="T51" fmla="*/ 70 h 256"/>
              <a:gd name="T52" fmla="*/ 57 w 238"/>
              <a:gd name="T53" fmla="*/ 86 h 256"/>
              <a:gd name="T54" fmla="*/ 57 w 238"/>
              <a:gd name="T55" fmla="*/ 85 h 256"/>
              <a:gd name="T56" fmla="*/ 58 w 238"/>
              <a:gd name="T57" fmla="*/ 92 h 256"/>
              <a:gd name="T58" fmla="*/ 67 w 238"/>
              <a:gd name="T59" fmla="*/ 109 h 256"/>
              <a:gd name="T60" fmla="*/ 67 w 238"/>
              <a:gd name="T61" fmla="*/ 110 h 256"/>
              <a:gd name="T62" fmla="*/ 67 w 238"/>
              <a:gd name="T63" fmla="*/ 110 h 256"/>
              <a:gd name="T64" fmla="*/ 65 w 238"/>
              <a:gd name="T65" fmla="*/ 113 h 256"/>
              <a:gd name="T66" fmla="*/ 62 w 238"/>
              <a:gd name="T67" fmla="*/ 118 h 256"/>
              <a:gd name="T68" fmla="*/ 66 w 238"/>
              <a:gd name="T69" fmla="*/ 138 h 256"/>
              <a:gd name="T70" fmla="*/ 70 w 238"/>
              <a:gd name="T71" fmla="*/ 148 h 256"/>
              <a:gd name="T72" fmla="*/ 80 w 238"/>
              <a:gd name="T73" fmla="*/ 166 h 256"/>
              <a:gd name="T74" fmla="*/ 82 w 238"/>
              <a:gd name="T75" fmla="*/ 170 h 256"/>
              <a:gd name="T76" fmla="*/ 80 w 238"/>
              <a:gd name="T77" fmla="*/ 186 h 256"/>
              <a:gd name="T78" fmla="*/ 77 w 238"/>
              <a:gd name="T79" fmla="*/ 189 h 256"/>
              <a:gd name="T80" fmla="*/ 71 w 238"/>
              <a:gd name="T81" fmla="*/ 195 h 256"/>
              <a:gd name="T82" fmla="*/ 67 w 238"/>
              <a:gd name="T83" fmla="*/ 206 h 256"/>
              <a:gd name="T84" fmla="*/ 64 w 238"/>
              <a:gd name="T85" fmla="*/ 209 h 256"/>
              <a:gd name="T86" fmla="*/ 41 w 238"/>
              <a:gd name="T87" fmla="*/ 217 h 256"/>
              <a:gd name="T88" fmla="*/ 4 w 238"/>
              <a:gd name="T89" fmla="*/ 237 h 256"/>
              <a:gd name="T90" fmla="*/ 2 w 238"/>
              <a:gd name="T91" fmla="*/ 256 h 256"/>
              <a:gd name="T92" fmla="*/ 235 w 238"/>
              <a:gd name="T93" fmla="*/ 256 h 256"/>
              <a:gd name="T94" fmla="*/ 233 w 238"/>
              <a:gd name="T95" fmla="*/ 23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 h="256">
                <a:moveTo>
                  <a:pt x="233" y="236"/>
                </a:moveTo>
                <a:cubicBezTo>
                  <a:pt x="210" y="226"/>
                  <a:pt x="197" y="218"/>
                  <a:pt x="173" y="210"/>
                </a:cubicBezTo>
                <a:cubicBezTo>
                  <a:pt x="171" y="209"/>
                  <a:pt x="169" y="208"/>
                  <a:pt x="168" y="207"/>
                </a:cubicBezTo>
                <a:cubicBezTo>
                  <a:pt x="166" y="203"/>
                  <a:pt x="165" y="199"/>
                  <a:pt x="164" y="195"/>
                </a:cubicBezTo>
                <a:cubicBezTo>
                  <a:pt x="163" y="193"/>
                  <a:pt x="162" y="190"/>
                  <a:pt x="159" y="189"/>
                </a:cubicBezTo>
                <a:cubicBezTo>
                  <a:pt x="158" y="189"/>
                  <a:pt x="157" y="187"/>
                  <a:pt x="157" y="186"/>
                </a:cubicBezTo>
                <a:cubicBezTo>
                  <a:pt x="157" y="177"/>
                  <a:pt x="154" y="171"/>
                  <a:pt x="158" y="167"/>
                </a:cubicBezTo>
                <a:cubicBezTo>
                  <a:pt x="165" y="161"/>
                  <a:pt x="164" y="153"/>
                  <a:pt x="167" y="149"/>
                </a:cubicBezTo>
                <a:cubicBezTo>
                  <a:pt x="171" y="145"/>
                  <a:pt x="180" y="117"/>
                  <a:pt x="178" y="113"/>
                </a:cubicBezTo>
                <a:cubicBezTo>
                  <a:pt x="176" y="109"/>
                  <a:pt x="170" y="111"/>
                  <a:pt x="172" y="109"/>
                </a:cubicBezTo>
                <a:cubicBezTo>
                  <a:pt x="177" y="102"/>
                  <a:pt x="179" y="89"/>
                  <a:pt x="179" y="77"/>
                </a:cubicBezTo>
                <a:cubicBezTo>
                  <a:pt x="180" y="79"/>
                  <a:pt x="180" y="81"/>
                  <a:pt x="180" y="84"/>
                </a:cubicBezTo>
                <a:cubicBezTo>
                  <a:pt x="180" y="86"/>
                  <a:pt x="180" y="86"/>
                  <a:pt x="180" y="86"/>
                </a:cubicBezTo>
                <a:cubicBezTo>
                  <a:pt x="216" y="63"/>
                  <a:pt x="216" y="63"/>
                  <a:pt x="216" y="63"/>
                </a:cubicBezTo>
                <a:cubicBezTo>
                  <a:pt x="119" y="0"/>
                  <a:pt x="119" y="0"/>
                  <a:pt x="119" y="0"/>
                </a:cubicBezTo>
                <a:cubicBezTo>
                  <a:pt x="21" y="63"/>
                  <a:pt x="21" y="63"/>
                  <a:pt x="21" y="63"/>
                </a:cubicBezTo>
                <a:cubicBezTo>
                  <a:pt x="30" y="69"/>
                  <a:pt x="30" y="69"/>
                  <a:pt x="30" y="69"/>
                </a:cubicBezTo>
                <a:cubicBezTo>
                  <a:pt x="30" y="82"/>
                  <a:pt x="30" y="82"/>
                  <a:pt x="30" y="82"/>
                </a:cubicBezTo>
                <a:cubicBezTo>
                  <a:pt x="29" y="82"/>
                  <a:pt x="27" y="84"/>
                  <a:pt x="27" y="85"/>
                </a:cubicBezTo>
                <a:cubicBezTo>
                  <a:pt x="27" y="87"/>
                  <a:pt x="28" y="88"/>
                  <a:pt x="29" y="89"/>
                </a:cubicBezTo>
                <a:cubicBezTo>
                  <a:pt x="21" y="133"/>
                  <a:pt x="21" y="133"/>
                  <a:pt x="21" y="133"/>
                </a:cubicBezTo>
                <a:cubicBezTo>
                  <a:pt x="41" y="133"/>
                  <a:pt x="41" y="133"/>
                  <a:pt x="41" y="133"/>
                </a:cubicBezTo>
                <a:cubicBezTo>
                  <a:pt x="33" y="89"/>
                  <a:pt x="33" y="89"/>
                  <a:pt x="33" y="89"/>
                </a:cubicBezTo>
                <a:cubicBezTo>
                  <a:pt x="34" y="88"/>
                  <a:pt x="35" y="87"/>
                  <a:pt x="35" y="85"/>
                </a:cubicBezTo>
                <a:cubicBezTo>
                  <a:pt x="35" y="84"/>
                  <a:pt x="34" y="82"/>
                  <a:pt x="32" y="82"/>
                </a:cubicBezTo>
                <a:cubicBezTo>
                  <a:pt x="32" y="70"/>
                  <a:pt x="32" y="70"/>
                  <a:pt x="32" y="70"/>
                </a:cubicBezTo>
                <a:cubicBezTo>
                  <a:pt x="57" y="86"/>
                  <a:pt x="57" y="86"/>
                  <a:pt x="57" y="86"/>
                </a:cubicBezTo>
                <a:cubicBezTo>
                  <a:pt x="57" y="85"/>
                  <a:pt x="57" y="85"/>
                  <a:pt x="57" y="85"/>
                </a:cubicBezTo>
                <a:cubicBezTo>
                  <a:pt x="57" y="87"/>
                  <a:pt x="57" y="89"/>
                  <a:pt x="58" y="92"/>
                </a:cubicBezTo>
                <a:cubicBezTo>
                  <a:pt x="60" y="100"/>
                  <a:pt x="64" y="100"/>
                  <a:pt x="67" y="109"/>
                </a:cubicBezTo>
                <a:cubicBezTo>
                  <a:pt x="67" y="109"/>
                  <a:pt x="67" y="110"/>
                  <a:pt x="67" y="110"/>
                </a:cubicBezTo>
                <a:cubicBezTo>
                  <a:pt x="67" y="110"/>
                  <a:pt x="67" y="110"/>
                  <a:pt x="67" y="110"/>
                </a:cubicBezTo>
                <a:cubicBezTo>
                  <a:pt x="66" y="111"/>
                  <a:pt x="66" y="113"/>
                  <a:pt x="65" y="113"/>
                </a:cubicBezTo>
                <a:cubicBezTo>
                  <a:pt x="61" y="114"/>
                  <a:pt x="61" y="116"/>
                  <a:pt x="62" y="118"/>
                </a:cubicBezTo>
                <a:cubicBezTo>
                  <a:pt x="62" y="120"/>
                  <a:pt x="65" y="133"/>
                  <a:pt x="66" y="138"/>
                </a:cubicBezTo>
                <a:cubicBezTo>
                  <a:pt x="67" y="141"/>
                  <a:pt x="70" y="144"/>
                  <a:pt x="70" y="148"/>
                </a:cubicBezTo>
                <a:cubicBezTo>
                  <a:pt x="72" y="155"/>
                  <a:pt x="75" y="161"/>
                  <a:pt x="80" y="166"/>
                </a:cubicBezTo>
                <a:cubicBezTo>
                  <a:pt x="81" y="167"/>
                  <a:pt x="82" y="169"/>
                  <a:pt x="82" y="170"/>
                </a:cubicBezTo>
                <a:cubicBezTo>
                  <a:pt x="81" y="175"/>
                  <a:pt x="81" y="181"/>
                  <a:pt x="80" y="186"/>
                </a:cubicBezTo>
                <a:cubicBezTo>
                  <a:pt x="80" y="187"/>
                  <a:pt x="78" y="189"/>
                  <a:pt x="77" y="189"/>
                </a:cubicBezTo>
                <a:cubicBezTo>
                  <a:pt x="73" y="190"/>
                  <a:pt x="72" y="193"/>
                  <a:pt x="71" y="195"/>
                </a:cubicBezTo>
                <a:cubicBezTo>
                  <a:pt x="70" y="199"/>
                  <a:pt x="69" y="203"/>
                  <a:pt x="67" y="206"/>
                </a:cubicBezTo>
                <a:cubicBezTo>
                  <a:pt x="67" y="207"/>
                  <a:pt x="65" y="209"/>
                  <a:pt x="64" y="209"/>
                </a:cubicBezTo>
                <a:cubicBezTo>
                  <a:pt x="56" y="212"/>
                  <a:pt x="49" y="214"/>
                  <a:pt x="41" y="217"/>
                </a:cubicBezTo>
                <a:cubicBezTo>
                  <a:pt x="33" y="220"/>
                  <a:pt x="12" y="233"/>
                  <a:pt x="4" y="237"/>
                </a:cubicBezTo>
                <a:cubicBezTo>
                  <a:pt x="0" y="239"/>
                  <a:pt x="2" y="256"/>
                  <a:pt x="2" y="256"/>
                </a:cubicBezTo>
                <a:cubicBezTo>
                  <a:pt x="235" y="256"/>
                  <a:pt x="235" y="256"/>
                  <a:pt x="235" y="256"/>
                </a:cubicBezTo>
                <a:cubicBezTo>
                  <a:pt x="235" y="256"/>
                  <a:pt x="238" y="238"/>
                  <a:pt x="233" y="236"/>
                </a:cubicBezTo>
                <a:close/>
              </a:path>
            </a:pathLst>
          </a:custGeom>
          <a:solidFill>
            <a:schemeClr val="accent1"/>
          </a:solidFill>
          <a:ln>
            <a:noFill/>
          </a:ln>
        </p:spPr>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98311488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512128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024C146-4927-4F0E-A7C1-7922DCA78A82}" type="datetime1">
              <a:rPr lang="zh-CN" altLang="en-US" smtClean="0"/>
              <a:t>2023/2/18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F03201-C20D-45A5-A68C-6D429EF2D8F6}" type="datetime1">
              <a:rPr lang="zh-CN" altLang="en-US" smtClean="0"/>
              <a:t>2023/2/18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t="-3000" b="-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E32FAAB0-B05B-48C3-BC80-ED9E1F3989DD}" type="datetime1">
              <a:rPr lang="zh-CN" altLang="en-US" smtClean="0"/>
              <a:t>2023/2/18</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pic>
        <p:nvPicPr>
          <p:cNvPr id="8" name="图片 7"/>
          <p:cNvPicPr>
            <a:picLocks noChangeAspect="1"/>
          </p:cNvPicPr>
          <p:nvPr userDrawn="1"/>
        </p:nvPicPr>
        <p:blipFill>
          <a:blip r:embed="rId8" cstate="print">
            <a:extLst>
              <a:ext uri="{BEBA8EAE-BF5A-486C-A8C5-ECC9F3942E4B}">
                <a14:imgProps xmlns:a14="http://schemas.microsoft.com/office/drawing/2010/main">
                  <a14:imgLayer r:embed="rId9">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9145588" cy="5145088"/>
          </a:xfrm>
          <a:prstGeom prst="rect">
            <a:avLst/>
          </a:prstGeom>
        </p:spPr>
      </p:pic>
      <p:sp>
        <p:nvSpPr>
          <p:cNvPr id="9" name="矩形 8"/>
          <p:cNvSpPr/>
          <p:nvPr userDrawn="1"/>
        </p:nvSpPr>
        <p:spPr>
          <a:xfrm>
            <a:off x="0" y="0"/>
            <a:ext cx="9145588" cy="5145088"/>
          </a:xfrm>
          <a:prstGeom prst="rect">
            <a:avLst/>
          </a:prstGeom>
          <a:gradFill flip="none" rotWithShape="1">
            <a:gsLst>
              <a:gs pos="0">
                <a:schemeClr val="bg1">
                  <a:alpha val="55000"/>
                </a:schemeClr>
              </a:gs>
              <a:gs pos="71000">
                <a:schemeClr val="bg1">
                  <a:lumMod val="9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52" tIns="45726" rIns="91452" bIns="45726" numCol="1" spcCol="0" rtlCol="0" fromWordArt="0" anchor="ctr" anchorCtr="0" forceAA="0" compatLnSpc="1">
            <a:prstTxWarp prst="textNoShape">
              <a:avLst/>
            </a:prstTxWarp>
            <a:noAutofit/>
          </a:bodyP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50" r:id="rId1"/>
    <p:sldLayoutId id="2147483660" r:id="rId2"/>
    <p:sldLayoutId id="2147483661" r:id="rId3"/>
    <p:sldLayoutId id="2147483654" r:id="rId4"/>
    <p:sldLayoutId id="2147483655" r:id="rId5"/>
  </p:sldLayoutIdLst>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themeOverride" Target="../theme/themeOverride1.xml"/><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hemeOverride" Target="../theme/themeOverride4.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hyperlink" Target="https://arxiv.org/abs/1511.08458"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8.jpg"/><Relationship Id="rId5" Type="http://schemas.openxmlformats.org/officeDocument/2006/relationships/image" Target="../media/image27.png"/><Relationship Id="rId4" Type="http://schemas.openxmlformats.org/officeDocument/2006/relationships/hyperlink" Target="https://arxiv.org/abs/1505.04597"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arxiv.org/abs/1409.1556v6" TargetMode="Externa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hemeOverride" Target="../theme/themeOverride5.xml"/><Relationship Id="rId4" Type="http://schemas.openxmlformats.org/officeDocument/2006/relationships/chart" Target="../charts/char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themeOverride" Target="../theme/themeOverride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hyperlink" Target="https://acsjournals.onlinelibrary.wiley.com/doi/10.3322/caac.21708"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hyperlink" Target="https://www.researchgate.net/figure/Bowel-Cancer-C18-C20-2012-2014-Average-Number-of-New-Cases-Per-Year-and-Age-Specific_fig1_327784521"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cancer.org/cancer/colon-rectal-cancer/detection-diagnosis-staging/detection.htm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024124" y="65515"/>
            <a:ext cx="5688632" cy="1446550"/>
          </a:xfrm>
          <a:prstGeom prst="rect">
            <a:avLst/>
          </a:prstGeom>
        </p:spPr>
        <p:txBody>
          <a:bodyPr wrap="square">
            <a:spAutoFit/>
          </a:bodyPr>
          <a:lstStyle/>
          <a:p>
            <a:pPr algn="ctr" fontAlgn="auto">
              <a:spcBef>
                <a:spcPts val="0"/>
              </a:spcBef>
              <a:spcAft>
                <a:spcPts val="0"/>
              </a:spcAft>
              <a:defRPr/>
            </a:pPr>
            <a:r>
              <a:rPr lang="en-US" altLang="zh-CN" sz="4400" b="1" spc="300" dirty="0">
                <a:solidFill>
                  <a:srgbClr val="3B4761"/>
                </a:solidFill>
                <a:latin typeface="Times New Roman" panose="02020603050405020304" pitchFamily="18" charset="0"/>
                <a:ea typeface="微软雅黑" panose="020B0503020204020204" pitchFamily="34" charset="-122"/>
                <a:cs typeface="Times New Roman" panose="02020603050405020304" pitchFamily="18" charset="0"/>
                <a:sym typeface="微软雅黑" pitchFamily="34" charset="-122"/>
              </a:rPr>
              <a:t>Early detection of colon cancer</a:t>
            </a:r>
            <a:endParaRPr lang="zh-CN" altLang="en-US" sz="4400" b="1" spc="300" dirty="0">
              <a:solidFill>
                <a:srgbClr val="3B4761"/>
              </a:solidFill>
              <a:latin typeface="Times New Roman" panose="02020603050405020304" pitchFamily="18" charset="0"/>
              <a:ea typeface="微软雅黑" panose="020B0503020204020204" pitchFamily="34" charset="-122"/>
              <a:cs typeface="Times New Roman" panose="02020603050405020304" pitchFamily="18" charset="0"/>
              <a:sym typeface="微软雅黑" pitchFamily="34" charset="-122"/>
            </a:endParaRPr>
          </a:p>
        </p:txBody>
      </p:sp>
      <p:sp>
        <p:nvSpPr>
          <p:cNvPr id="28" name="TextBox 27"/>
          <p:cNvSpPr txBox="1"/>
          <p:nvPr/>
        </p:nvSpPr>
        <p:spPr>
          <a:xfrm>
            <a:off x="6060565" y="900923"/>
            <a:ext cx="2226059" cy="1477328"/>
          </a:xfrm>
          <a:prstGeom prst="rect">
            <a:avLst/>
          </a:prstGeom>
          <a:noFill/>
        </p:spPr>
        <p:txBody>
          <a:bodyPr wrap="none" rtlCol="0">
            <a:spAutoFit/>
          </a:bodyPr>
          <a:lstStyle/>
          <a:p>
            <a:pPr algn="ctr"/>
            <a:r>
              <a:rPr lang="en-US" altLang="zh-CN" b="1" i="1" dirty="0">
                <a:solidFill>
                  <a:srgbClr val="FF0000"/>
                </a:solidFill>
                <a:ea typeface="微软雅黑" pitchFamily="34" charset="-122"/>
              </a:rPr>
              <a:t>Supervised by</a:t>
            </a:r>
          </a:p>
          <a:p>
            <a:r>
              <a:rPr lang="en-US" altLang="zh-CN" b="1" i="1" dirty="0">
                <a:solidFill>
                  <a:srgbClr val="3B4761"/>
                </a:solidFill>
                <a:ea typeface="微软雅黑" pitchFamily="34" charset="-122"/>
              </a:rPr>
              <a:t>Prof. </a:t>
            </a:r>
            <a:r>
              <a:rPr lang="en-US" altLang="zh-CN" b="1" i="1" dirty="0" err="1">
                <a:solidFill>
                  <a:srgbClr val="3B4761"/>
                </a:solidFill>
                <a:ea typeface="微软雅黑" pitchFamily="34" charset="-122"/>
              </a:rPr>
              <a:t>Abeer</a:t>
            </a:r>
            <a:r>
              <a:rPr lang="en-US" altLang="zh-CN" b="1" i="1" dirty="0">
                <a:solidFill>
                  <a:srgbClr val="3B4761"/>
                </a:solidFill>
                <a:ea typeface="微软雅黑" pitchFamily="34" charset="-122"/>
              </a:rPr>
              <a:t> El-</a:t>
            </a:r>
            <a:r>
              <a:rPr lang="en-US" altLang="zh-CN" b="1" i="1" dirty="0" err="1">
                <a:solidFill>
                  <a:srgbClr val="3B4761"/>
                </a:solidFill>
                <a:ea typeface="微软雅黑" pitchFamily="34" charset="-122"/>
              </a:rPr>
              <a:t>Korany</a:t>
            </a:r>
            <a:endParaRPr lang="en-US" altLang="zh-CN" b="1" i="1" dirty="0">
              <a:solidFill>
                <a:srgbClr val="3B4761"/>
              </a:solidFill>
              <a:ea typeface="微软雅黑" pitchFamily="34" charset="-122"/>
            </a:endParaRPr>
          </a:p>
          <a:p>
            <a:r>
              <a:rPr lang="en-US" altLang="zh-CN" b="1" i="1" dirty="0">
                <a:solidFill>
                  <a:srgbClr val="3B4761"/>
                </a:solidFill>
                <a:ea typeface="微软雅黑" pitchFamily="34" charset="-122"/>
              </a:rPr>
              <a:t>Dr. Ibrahim </a:t>
            </a:r>
            <a:r>
              <a:rPr lang="en-US" altLang="zh-CN" b="1" i="1" dirty="0" err="1">
                <a:solidFill>
                  <a:srgbClr val="3B4761"/>
                </a:solidFill>
                <a:ea typeface="微软雅黑" pitchFamily="34" charset="-122"/>
              </a:rPr>
              <a:t>Zaghloul</a:t>
            </a:r>
            <a:endParaRPr lang="en-US" altLang="zh-CN" b="1" i="1" dirty="0">
              <a:solidFill>
                <a:srgbClr val="3B4761"/>
              </a:solidFill>
              <a:ea typeface="微软雅黑" pitchFamily="34" charset="-122"/>
            </a:endParaRPr>
          </a:p>
          <a:p>
            <a:r>
              <a:rPr lang="en-US" altLang="zh-CN" b="1" i="1" dirty="0">
                <a:solidFill>
                  <a:srgbClr val="3B4761"/>
                </a:solidFill>
                <a:ea typeface="微软雅黑" pitchFamily="34" charset="-122"/>
              </a:rPr>
              <a:t>TA. </a:t>
            </a:r>
            <a:r>
              <a:rPr lang="en-US" altLang="zh-CN" b="1" i="1" dirty="0" err="1">
                <a:solidFill>
                  <a:srgbClr val="3B4761"/>
                </a:solidFill>
                <a:ea typeface="微软雅黑" pitchFamily="34" charset="-122"/>
              </a:rPr>
              <a:t>Menna</a:t>
            </a:r>
            <a:r>
              <a:rPr lang="en-US" altLang="zh-CN" b="1" i="1" dirty="0">
                <a:solidFill>
                  <a:srgbClr val="3B4761"/>
                </a:solidFill>
                <a:ea typeface="微软雅黑" pitchFamily="34" charset="-122"/>
              </a:rPr>
              <a:t> Youssef</a:t>
            </a:r>
          </a:p>
          <a:p>
            <a:endParaRPr lang="zh-CN" altLang="en-US" b="1" i="1" dirty="0">
              <a:solidFill>
                <a:srgbClr val="3B4761"/>
              </a:solidFill>
              <a:ea typeface="微软雅黑" pitchFamily="34" charset="-122"/>
            </a:endParaRPr>
          </a:p>
        </p:txBody>
      </p:sp>
      <p:sp>
        <p:nvSpPr>
          <p:cNvPr id="40" name="graduation-cap_16905"/>
          <p:cNvSpPr>
            <a:spLocks noChangeAspect="1"/>
          </p:cNvSpPr>
          <p:nvPr/>
        </p:nvSpPr>
        <p:spPr bwMode="auto">
          <a:xfrm rot="1176017">
            <a:off x="5812032" y="2143482"/>
            <a:ext cx="3250720" cy="1944216"/>
          </a:xfrm>
          <a:custGeom>
            <a:avLst/>
            <a:gdLst>
              <a:gd name="connsiteX0" fmla="*/ 82550 w 331788"/>
              <a:gd name="connsiteY0" fmla="*/ 117475 h 198438"/>
              <a:gd name="connsiteX1" fmla="*/ 165100 w 331788"/>
              <a:gd name="connsiteY1" fmla="*/ 157163 h 198438"/>
              <a:gd name="connsiteX2" fmla="*/ 247650 w 331788"/>
              <a:gd name="connsiteY2" fmla="*/ 117475 h 198438"/>
              <a:gd name="connsiteX3" fmla="*/ 247650 w 331788"/>
              <a:gd name="connsiteY3" fmla="*/ 157163 h 198438"/>
              <a:gd name="connsiteX4" fmla="*/ 165100 w 331788"/>
              <a:gd name="connsiteY4" fmla="*/ 198438 h 198438"/>
              <a:gd name="connsiteX5" fmla="*/ 82550 w 331788"/>
              <a:gd name="connsiteY5" fmla="*/ 157163 h 198438"/>
              <a:gd name="connsiteX6" fmla="*/ 20638 w 331788"/>
              <a:gd name="connsiteY6" fmla="*/ 82550 h 198438"/>
              <a:gd name="connsiteX7" fmla="*/ 24606 w 331788"/>
              <a:gd name="connsiteY7" fmla="*/ 86447 h 198438"/>
              <a:gd name="connsiteX8" fmla="*/ 24606 w 331788"/>
              <a:gd name="connsiteY8" fmla="*/ 150091 h 198438"/>
              <a:gd name="connsiteX9" fmla="*/ 28575 w 331788"/>
              <a:gd name="connsiteY9" fmla="*/ 157885 h 198438"/>
              <a:gd name="connsiteX10" fmla="*/ 24606 w 331788"/>
              <a:gd name="connsiteY10" fmla="*/ 164379 h 198438"/>
              <a:gd name="connsiteX11" fmla="*/ 24606 w 331788"/>
              <a:gd name="connsiteY11" fmla="*/ 178667 h 198438"/>
              <a:gd name="connsiteX12" fmla="*/ 20638 w 331788"/>
              <a:gd name="connsiteY12" fmla="*/ 182563 h 198438"/>
              <a:gd name="connsiteX13" fmla="*/ 16669 w 331788"/>
              <a:gd name="connsiteY13" fmla="*/ 178667 h 198438"/>
              <a:gd name="connsiteX14" fmla="*/ 16669 w 331788"/>
              <a:gd name="connsiteY14" fmla="*/ 164379 h 198438"/>
              <a:gd name="connsiteX15" fmla="*/ 12700 w 331788"/>
              <a:gd name="connsiteY15" fmla="*/ 157885 h 198438"/>
              <a:gd name="connsiteX16" fmla="*/ 16669 w 331788"/>
              <a:gd name="connsiteY16" fmla="*/ 150091 h 198438"/>
              <a:gd name="connsiteX17" fmla="*/ 16669 w 331788"/>
              <a:gd name="connsiteY17" fmla="*/ 86447 h 198438"/>
              <a:gd name="connsiteX18" fmla="*/ 20638 w 331788"/>
              <a:gd name="connsiteY18" fmla="*/ 82550 h 198438"/>
              <a:gd name="connsiteX19" fmla="*/ 165100 w 331788"/>
              <a:gd name="connsiteY19" fmla="*/ 58738 h 198438"/>
              <a:gd name="connsiteX20" fmla="*/ 152400 w 331788"/>
              <a:gd name="connsiteY20" fmla="*/ 66676 h 198438"/>
              <a:gd name="connsiteX21" fmla="*/ 165100 w 331788"/>
              <a:gd name="connsiteY21" fmla="*/ 74614 h 198438"/>
              <a:gd name="connsiteX22" fmla="*/ 177800 w 331788"/>
              <a:gd name="connsiteY22" fmla="*/ 66676 h 198438"/>
              <a:gd name="connsiteX23" fmla="*/ 165100 w 331788"/>
              <a:gd name="connsiteY23" fmla="*/ 58738 h 198438"/>
              <a:gd name="connsiteX24" fmla="*/ 165100 w 331788"/>
              <a:gd name="connsiteY24" fmla="*/ 0 h 198438"/>
              <a:gd name="connsiteX25" fmla="*/ 331788 w 331788"/>
              <a:gd name="connsiteY25" fmla="*/ 66675 h 198438"/>
              <a:gd name="connsiteX26" fmla="*/ 165100 w 331788"/>
              <a:gd name="connsiteY26" fmla="*/ 149225 h 198438"/>
              <a:gd name="connsiteX27" fmla="*/ 0 w 331788"/>
              <a:gd name="connsiteY27" fmla="*/ 66675 h 19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1788" h="198438">
                <a:moveTo>
                  <a:pt x="82550" y="117475"/>
                </a:moveTo>
                <a:lnTo>
                  <a:pt x="165100" y="157163"/>
                </a:lnTo>
                <a:lnTo>
                  <a:pt x="247650" y="117475"/>
                </a:lnTo>
                <a:lnTo>
                  <a:pt x="247650" y="157163"/>
                </a:lnTo>
                <a:lnTo>
                  <a:pt x="165100" y="198438"/>
                </a:lnTo>
                <a:lnTo>
                  <a:pt x="82550" y="157163"/>
                </a:lnTo>
                <a:close/>
                <a:moveTo>
                  <a:pt x="20638" y="82550"/>
                </a:moveTo>
                <a:cubicBezTo>
                  <a:pt x="23283" y="82550"/>
                  <a:pt x="24606" y="85148"/>
                  <a:pt x="24606" y="86447"/>
                </a:cubicBezTo>
                <a:cubicBezTo>
                  <a:pt x="24606" y="86447"/>
                  <a:pt x="24606" y="86447"/>
                  <a:pt x="24606" y="150091"/>
                </a:cubicBezTo>
                <a:cubicBezTo>
                  <a:pt x="27252" y="151390"/>
                  <a:pt x="28575" y="153988"/>
                  <a:pt x="28575" y="157885"/>
                </a:cubicBezTo>
                <a:cubicBezTo>
                  <a:pt x="28575" y="160482"/>
                  <a:pt x="27252" y="163080"/>
                  <a:pt x="24606" y="164379"/>
                </a:cubicBezTo>
                <a:cubicBezTo>
                  <a:pt x="24606" y="164379"/>
                  <a:pt x="24606" y="164379"/>
                  <a:pt x="24606" y="178667"/>
                </a:cubicBezTo>
                <a:cubicBezTo>
                  <a:pt x="24606" y="181264"/>
                  <a:pt x="23283" y="182563"/>
                  <a:pt x="20638" y="182563"/>
                </a:cubicBezTo>
                <a:cubicBezTo>
                  <a:pt x="17992" y="182563"/>
                  <a:pt x="16669" y="181264"/>
                  <a:pt x="16669" y="178667"/>
                </a:cubicBezTo>
                <a:cubicBezTo>
                  <a:pt x="16669" y="178667"/>
                  <a:pt x="16669" y="178667"/>
                  <a:pt x="16669" y="164379"/>
                </a:cubicBezTo>
                <a:cubicBezTo>
                  <a:pt x="14023" y="163080"/>
                  <a:pt x="12700" y="160482"/>
                  <a:pt x="12700" y="157885"/>
                </a:cubicBezTo>
                <a:cubicBezTo>
                  <a:pt x="12700" y="153988"/>
                  <a:pt x="14023" y="151390"/>
                  <a:pt x="16669" y="150091"/>
                </a:cubicBezTo>
                <a:cubicBezTo>
                  <a:pt x="16669" y="150091"/>
                  <a:pt x="16669" y="150091"/>
                  <a:pt x="16669" y="86447"/>
                </a:cubicBezTo>
                <a:cubicBezTo>
                  <a:pt x="16669" y="85148"/>
                  <a:pt x="17992" y="82550"/>
                  <a:pt x="20638" y="82550"/>
                </a:cubicBezTo>
                <a:close/>
                <a:moveTo>
                  <a:pt x="165100" y="58738"/>
                </a:moveTo>
                <a:cubicBezTo>
                  <a:pt x="158086" y="58738"/>
                  <a:pt x="152400" y="62292"/>
                  <a:pt x="152400" y="66676"/>
                </a:cubicBezTo>
                <a:cubicBezTo>
                  <a:pt x="152400" y="71060"/>
                  <a:pt x="158086" y="74614"/>
                  <a:pt x="165100" y="74614"/>
                </a:cubicBezTo>
                <a:cubicBezTo>
                  <a:pt x="172114" y="74614"/>
                  <a:pt x="177800" y="71060"/>
                  <a:pt x="177800" y="66676"/>
                </a:cubicBezTo>
                <a:cubicBezTo>
                  <a:pt x="177800" y="62292"/>
                  <a:pt x="172114" y="58738"/>
                  <a:pt x="165100" y="58738"/>
                </a:cubicBezTo>
                <a:close/>
                <a:moveTo>
                  <a:pt x="165100" y="0"/>
                </a:moveTo>
                <a:lnTo>
                  <a:pt x="331788" y="66675"/>
                </a:lnTo>
                <a:lnTo>
                  <a:pt x="165100" y="149225"/>
                </a:lnTo>
                <a:lnTo>
                  <a:pt x="0" y="66675"/>
                </a:lnTo>
                <a:close/>
              </a:path>
            </a:pathLst>
          </a:custGeom>
          <a:solidFill>
            <a:schemeClr val="accent1"/>
          </a:solidFill>
          <a:ln>
            <a:noFill/>
          </a:ln>
        </p:spPr>
        <p:txBody>
          <a:bodyPr/>
          <a:lstStyle/>
          <a:p>
            <a:endParaRPr lang="en-US"/>
          </a:p>
        </p:txBody>
      </p:sp>
      <p:sp>
        <p:nvSpPr>
          <p:cNvPr id="2" name="矩形 8">
            <a:extLst>
              <a:ext uri="{FF2B5EF4-FFF2-40B4-BE49-F238E27FC236}">
                <a16:creationId xmlns:a16="http://schemas.microsoft.com/office/drawing/2014/main" id="{F5E4A748-D4E6-81EE-6C22-494BE5956D9C}"/>
              </a:ext>
            </a:extLst>
          </p:cNvPr>
          <p:cNvSpPr/>
          <p:nvPr/>
        </p:nvSpPr>
        <p:spPr>
          <a:xfrm>
            <a:off x="199671" y="1707654"/>
            <a:ext cx="5620512" cy="369332"/>
          </a:xfrm>
          <a:prstGeom prst="rect">
            <a:avLst/>
          </a:prstGeom>
        </p:spPr>
        <p:txBody>
          <a:bodyPr wrap="square">
            <a:spAutoFit/>
          </a:bodyPr>
          <a:lstStyle/>
          <a:p>
            <a:pPr algn="ctr"/>
            <a:r>
              <a:rPr lang="en-US" altLang="zh-CN" sz="1800" b="1" i="1" dirty="0">
                <a:solidFill>
                  <a:srgbClr val="FF0000"/>
                </a:solidFill>
                <a:ea typeface="微软雅黑" pitchFamily="34" charset="-122"/>
              </a:rPr>
              <a:t>Implemented by</a:t>
            </a:r>
          </a:p>
        </p:txBody>
      </p:sp>
      <p:graphicFrame>
        <p:nvGraphicFramePr>
          <p:cNvPr id="3" name="Table 3">
            <a:extLst>
              <a:ext uri="{FF2B5EF4-FFF2-40B4-BE49-F238E27FC236}">
                <a16:creationId xmlns:a16="http://schemas.microsoft.com/office/drawing/2014/main" id="{5D81C5E0-E31E-669A-2D10-E9C3F31DBFA3}"/>
              </a:ext>
            </a:extLst>
          </p:cNvPr>
          <p:cNvGraphicFramePr>
            <a:graphicFrameLocks noGrp="1"/>
          </p:cNvGraphicFramePr>
          <p:nvPr>
            <p:extLst>
              <p:ext uri="{D42A27DB-BD31-4B8C-83A1-F6EECF244321}">
                <p14:modId xmlns:p14="http://schemas.microsoft.com/office/powerpoint/2010/main" val="1605936795"/>
              </p:ext>
            </p:extLst>
          </p:nvPr>
        </p:nvGraphicFramePr>
        <p:xfrm>
          <a:off x="282132" y="2153296"/>
          <a:ext cx="5455590" cy="2225040"/>
        </p:xfrm>
        <a:graphic>
          <a:graphicData uri="http://schemas.openxmlformats.org/drawingml/2006/table">
            <a:tbl>
              <a:tblPr firstRow="1" bandRow="1">
                <a:tableStyleId>{5C22544A-7EE6-4342-B048-85BDC9FD1C3A}</a:tableStyleId>
              </a:tblPr>
              <a:tblGrid>
                <a:gridCol w="1161283">
                  <a:extLst>
                    <a:ext uri="{9D8B030D-6E8A-4147-A177-3AD203B41FA5}">
                      <a16:colId xmlns:a16="http://schemas.microsoft.com/office/drawing/2014/main" val="3691035643"/>
                    </a:ext>
                  </a:extLst>
                </a:gridCol>
                <a:gridCol w="4294307">
                  <a:extLst>
                    <a:ext uri="{9D8B030D-6E8A-4147-A177-3AD203B41FA5}">
                      <a16:colId xmlns:a16="http://schemas.microsoft.com/office/drawing/2014/main" val="1460401012"/>
                    </a:ext>
                  </a:extLst>
                </a:gridCol>
              </a:tblGrid>
              <a:tr h="370840">
                <a:tc>
                  <a:txBody>
                    <a:bodyPr/>
                    <a:lstStyle/>
                    <a:p>
                      <a:pPr algn="ctr"/>
                      <a:r>
                        <a:rPr lang="en-US" dirty="0"/>
                        <a:t>IDs</a:t>
                      </a:r>
                    </a:p>
                  </a:txBody>
                  <a:tcPr/>
                </a:tc>
                <a:tc>
                  <a:txBody>
                    <a:bodyPr/>
                    <a:lstStyle/>
                    <a:p>
                      <a:pPr algn="ctr"/>
                      <a:r>
                        <a:rPr lang="en-US" dirty="0"/>
                        <a:t>Students’ names</a:t>
                      </a:r>
                    </a:p>
                  </a:txBody>
                  <a:tcPr/>
                </a:tc>
                <a:extLst>
                  <a:ext uri="{0D108BD9-81ED-4DB2-BD59-A6C34878D82A}">
                    <a16:rowId xmlns:a16="http://schemas.microsoft.com/office/drawing/2014/main" val="3048235652"/>
                  </a:ext>
                </a:extLst>
              </a:tr>
              <a:tr h="370840">
                <a:tc>
                  <a:txBody>
                    <a:bodyPr/>
                    <a:lstStyle/>
                    <a:p>
                      <a:r>
                        <a:rPr lang="en-US" dirty="0"/>
                        <a:t>20198062</a:t>
                      </a:r>
                    </a:p>
                  </a:txBody>
                  <a:tcPr/>
                </a:tc>
                <a:tc>
                  <a:txBody>
                    <a:bodyPr/>
                    <a:lstStyle/>
                    <a:p>
                      <a:r>
                        <a:rPr lang="en-US" dirty="0"/>
                        <a:t>Amr Yehia Zakaria</a:t>
                      </a:r>
                    </a:p>
                  </a:txBody>
                  <a:tcPr/>
                </a:tc>
                <a:extLst>
                  <a:ext uri="{0D108BD9-81ED-4DB2-BD59-A6C34878D82A}">
                    <a16:rowId xmlns:a16="http://schemas.microsoft.com/office/drawing/2014/main" val="3434661346"/>
                  </a:ext>
                </a:extLst>
              </a:tr>
              <a:tr h="370840">
                <a:tc>
                  <a:txBody>
                    <a:bodyPr/>
                    <a:lstStyle/>
                    <a:p>
                      <a:r>
                        <a:rPr lang="en-US" dirty="0"/>
                        <a:t>20198021</a:t>
                      </a:r>
                    </a:p>
                  </a:txBody>
                  <a:tcPr/>
                </a:tc>
                <a:tc>
                  <a:txBody>
                    <a:bodyPr/>
                    <a:lstStyle/>
                    <a:p>
                      <a:r>
                        <a:rPr lang="en-US" dirty="0"/>
                        <a:t>Gamal Hanafi Khalil</a:t>
                      </a:r>
                    </a:p>
                  </a:txBody>
                  <a:tcPr/>
                </a:tc>
                <a:extLst>
                  <a:ext uri="{0D108BD9-81ED-4DB2-BD59-A6C34878D82A}">
                    <a16:rowId xmlns:a16="http://schemas.microsoft.com/office/drawing/2014/main" val="3887204019"/>
                  </a:ext>
                </a:extLst>
              </a:tr>
              <a:tr h="370840">
                <a:tc>
                  <a:txBody>
                    <a:bodyPr/>
                    <a:lstStyle/>
                    <a:p>
                      <a:r>
                        <a:rPr lang="en-US" dirty="0"/>
                        <a:t>20198071</a:t>
                      </a:r>
                    </a:p>
                  </a:txBody>
                  <a:tcPr/>
                </a:tc>
                <a:tc>
                  <a:txBody>
                    <a:bodyPr/>
                    <a:lstStyle/>
                    <a:p>
                      <a:r>
                        <a:rPr lang="en-US" dirty="0"/>
                        <a:t>Mohamed Ramadan Mohamed</a:t>
                      </a:r>
                    </a:p>
                  </a:txBody>
                  <a:tcPr/>
                </a:tc>
                <a:extLst>
                  <a:ext uri="{0D108BD9-81ED-4DB2-BD59-A6C34878D82A}">
                    <a16:rowId xmlns:a16="http://schemas.microsoft.com/office/drawing/2014/main" val="2175731533"/>
                  </a:ext>
                </a:extLst>
              </a:tr>
              <a:tr h="370840">
                <a:tc>
                  <a:txBody>
                    <a:bodyPr/>
                    <a:lstStyle/>
                    <a:p>
                      <a:r>
                        <a:rPr lang="en-US" dirty="0"/>
                        <a:t>20188045</a:t>
                      </a:r>
                    </a:p>
                  </a:txBody>
                  <a:tcPr/>
                </a:tc>
                <a:tc>
                  <a:txBody>
                    <a:bodyPr/>
                    <a:lstStyle/>
                    <a:p>
                      <a:r>
                        <a:rPr lang="en-US" dirty="0"/>
                        <a:t>Mahmoud Khaled Helmy</a:t>
                      </a:r>
                    </a:p>
                  </a:txBody>
                  <a:tcPr/>
                </a:tc>
                <a:extLst>
                  <a:ext uri="{0D108BD9-81ED-4DB2-BD59-A6C34878D82A}">
                    <a16:rowId xmlns:a16="http://schemas.microsoft.com/office/drawing/2014/main" val="4125473052"/>
                  </a:ext>
                </a:extLst>
              </a:tr>
              <a:tr h="370840">
                <a:tc>
                  <a:txBody>
                    <a:bodyPr/>
                    <a:lstStyle/>
                    <a:p>
                      <a:r>
                        <a:rPr lang="en-US" dirty="0"/>
                        <a:t>20198102</a:t>
                      </a:r>
                    </a:p>
                  </a:txBody>
                  <a:tcPr/>
                </a:tc>
                <a:tc>
                  <a:txBody>
                    <a:bodyPr/>
                    <a:lstStyle/>
                    <a:p>
                      <a:r>
                        <a:rPr lang="en-US" dirty="0" err="1"/>
                        <a:t>Yomna</a:t>
                      </a:r>
                      <a:r>
                        <a:rPr lang="en-US" dirty="0"/>
                        <a:t> Farid Mohamed</a:t>
                      </a:r>
                    </a:p>
                  </a:txBody>
                  <a:tcPr/>
                </a:tc>
                <a:extLst>
                  <a:ext uri="{0D108BD9-81ED-4DB2-BD59-A6C34878D82A}">
                    <a16:rowId xmlns:a16="http://schemas.microsoft.com/office/drawing/2014/main" val="3318126467"/>
                  </a:ext>
                </a:extLst>
              </a:tr>
            </a:tbl>
          </a:graphicData>
        </a:graphic>
      </p:graphicFrame>
      <p:sp>
        <p:nvSpPr>
          <p:cNvPr id="5" name="矩形 8">
            <a:extLst>
              <a:ext uri="{FF2B5EF4-FFF2-40B4-BE49-F238E27FC236}">
                <a16:creationId xmlns:a16="http://schemas.microsoft.com/office/drawing/2014/main" id="{6CA7C471-3598-3816-77DF-B6E939EBF60D}"/>
              </a:ext>
            </a:extLst>
          </p:cNvPr>
          <p:cNvSpPr/>
          <p:nvPr/>
        </p:nvSpPr>
        <p:spPr>
          <a:xfrm>
            <a:off x="4565351" y="3980855"/>
            <a:ext cx="5620512" cy="923330"/>
          </a:xfrm>
          <a:prstGeom prst="rect">
            <a:avLst/>
          </a:prstGeom>
        </p:spPr>
        <p:txBody>
          <a:bodyPr wrap="square">
            <a:spAutoFit/>
          </a:bodyPr>
          <a:lstStyle/>
          <a:p>
            <a:pPr algn="ctr"/>
            <a:r>
              <a:rPr lang="en-US" altLang="zh-CN" sz="1800" b="1" i="1" dirty="0">
                <a:solidFill>
                  <a:srgbClr val="3B4761"/>
                </a:solidFill>
                <a:ea typeface="微软雅黑" pitchFamily="34" charset="-122"/>
              </a:rPr>
              <a:t>Graduation Project </a:t>
            </a:r>
          </a:p>
          <a:p>
            <a:pPr algn="ctr"/>
            <a:r>
              <a:rPr lang="en-US" altLang="zh-CN" sz="1800" b="1" i="1" dirty="0">
                <a:solidFill>
                  <a:srgbClr val="3B4761"/>
                </a:solidFill>
                <a:ea typeface="微软雅黑" pitchFamily="34" charset="-122"/>
              </a:rPr>
              <a:t>Academic Year 2022-2023 </a:t>
            </a:r>
          </a:p>
          <a:p>
            <a:pPr algn="ctr"/>
            <a:r>
              <a:rPr lang="en-US" altLang="zh-CN" sz="1800" b="1" i="1" dirty="0">
                <a:solidFill>
                  <a:srgbClr val="3B4761"/>
                </a:solidFill>
                <a:ea typeface="微软雅黑" pitchFamily="34" charset="-122"/>
              </a:rPr>
              <a:t>Midyear Presentation </a:t>
            </a:r>
          </a:p>
        </p:txBody>
      </p:sp>
      <p:sp>
        <p:nvSpPr>
          <p:cNvPr id="4" name="Slide Number Placeholder 3">
            <a:extLst>
              <a:ext uri="{FF2B5EF4-FFF2-40B4-BE49-F238E27FC236}">
                <a16:creationId xmlns:a16="http://schemas.microsoft.com/office/drawing/2014/main" id="{0D955F62-EF00-4C62-27D0-23CD84429DEF}"/>
              </a:ext>
            </a:extLst>
          </p:cNvPr>
          <p:cNvSpPr>
            <a:spLocks noGrp="1"/>
          </p:cNvSpPr>
          <p:nvPr>
            <p:ph type="sldNum" sz="quarter" idx="12"/>
          </p:nvPr>
        </p:nvSpPr>
        <p:spPr>
          <a:xfrm>
            <a:off x="6735912" y="4767263"/>
            <a:ext cx="2133600" cy="273844"/>
          </a:xfrm>
        </p:spPr>
        <p:txBody>
          <a:bodyPr/>
          <a:lstStyle/>
          <a:p>
            <a:fld id="{0C913308-F349-4B6D-A68A-DD1791B4A57B}" type="slidenum">
              <a:rPr lang="zh-CN" altLang="en-US" smtClean="0"/>
              <a:pPr/>
              <a:t>1</a:t>
            </a:fld>
            <a:endParaRPr lang="zh-CN" altLang="en-US" dirty="0"/>
          </a:p>
        </p:txBody>
      </p:sp>
      <p:pic>
        <p:nvPicPr>
          <p:cNvPr id="7" name="Picture 6" descr="Logo&#10;&#10;Description automatically generated">
            <a:extLst>
              <a:ext uri="{FF2B5EF4-FFF2-40B4-BE49-F238E27FC236}">
                <a16:creationId xmlns:a16="http://schemas.microsoft.com/office/drawing/2014/main" id="{F184D864-8D6E-6A31-DFEA-92B6E16C7A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4914" y="35081"/>
            <a:ext cx="783771" cy="1128781"/>
          </a:xfrm>
          <a:prstGeom prst="rect">
            <a:avLst/>
          </a:prstGeom>
        </p:spPr>
      </p:pic>
      <p:pic>
        <p:nvPicPr>
          <p:cNvPr id="9" name="Picture 8" descr="Diagram, logo&#10;&#10;Description automatically generated with medium confidence">
            <a:extLst>
              <a:ext uri="{FF2B5EF4-FFF2-40B4-BE49-F238E27FC236}">
                <a16:creationId xmlns:a16="http://schemas.microsoft.com/office/drawing/2014/main" id="{7F60CDF0-2C43-51CB-7FEA-2CB3730D21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4" y="39477"/>
            <a:ext cx="1161535" cy="1057738"/>
          </a:xfrm>
          <a:prstGeom prst="rect">
            <a:avLst/>
          </a:prstGeom>
        </p:spPr>
      </p:pic>
    </p:spTree>
    <p:extLst>
      <p:ext uri="{BB962C8B-B14F-4D97-AF65-F5344CB8AC3E}">
        <p14:creationId xmlns:p14="http://schemas.microsoft.com/office/powerpoint/2010/main" val="220780050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extBox 48">
            <a:extLst>
              <a:ext uri="{FF2B5EF4-FFF2-40B4-BE49-F238E27FC236}">
                <a16:creationId xmlns:a16="http://schemas.microsoft.com/office/drawing/2014/main" id="{94155F91-A4F7-619F-03F6-E17604C4847E}"/>
              </a:ext>
            </a:extLst>
          </p:cNvPr>
          <p:cNvSpPr txBox="1"/>
          <p:nvPr/>
        </p:nvSpPr>
        <p:spPr>
          <a:xfrm>
            <a:off x="971600" y="258246"/>
            <a:ext cx="7014587" cy="492443"/>
          </a:xfrm>
          <a:prstGeom prst="rect">
            <a:avLst/>
          </a:prstGeom>
          <a:noFill/>
        </p:spPr>
        <p:txBody>
          <a:bodyPr wrap="square" lIns="0" tIns="0" rIns="0" bIns="0" rtlCol="0">
            <a:spAutoFit/>
          </a:bodyPr>
          <a:lstStyle/>
          <a:p>
            <a:r>
              <a:rPr lang="en-US" altLang="zh-CN" sz="3200" b="1" dirty="0">
                <a:solidFill>
                  <a:srgbClr val="3B4761"/>
                </a:solidFill>
                <a:latin typeface="Times New Roman" panose="02020603050405020304" pitchFamily="18" charset="0"/>
                <a:ea typeface="微软雅黑" panose="020B0503020204020204" pitchFamily="34" charset="-122"/>
                <a:cs typeface="Times New Roman" panose="02020603050405020304" pitchFamily="18" charset="0"/>
                <a:sym typeface="+mn-lt"/>
              </a:rPr>
              <a:t>Previous solutions</a:t>
            </a:r>
          </a:p>
        </p:txBody>
      </p:sp>
      <p:sp>
        <p:nvSpPr>
          <p:cNvPr id="94" name="graduation-cap_16905">
            <a:extLst>
              <a:ext uri="{FF2B5EF4-FFF2-40B4-BE49-F238E27FC236}">
                <a16:creationId xmlns:a16="http://schemas.microsoft.com/office/drawing/2014/main" id="{AA53CE68-AC4C-2E8D-2210-828AC7957EF8}"/>
              </a:ext>
            </a:extLst>
          </p:cNvPr>
          <p:cNvSpPr>
            <a:spLocks noChangeAspect="1"/>
          </p:cNvSpPr>
          <p:nvPr/>
        </p:nvSpPr>
        <p:spPr bwMode="auto">
          <a:xfrm rot="1176017">
            <a:off x="525864" y="383452"/>
            <a:ext cx="417229" cy="242030"/>
          </a:xfrm>
          <a:custGeom>
            <a:avLst/>
            <a:gdLst>
              <a:gd name="connsiteX0" fmla="*/ 82550 w 331788"/>
              <a:gd name="connsiteY0" fmla="*/ 117475 h 198438"/>
              <a:gd name="connsiteX1" fmla="*/ 165100 w 331788"/>
              <a:gd name="connsiteY1" fmla="*/ 157163 h 198438"/>
              <a:gd name="connsiteX2" fmla="*/ 247650 w 331788"/>
              <a:gd name="connsiteY2" fmla="*/ 117475 h 198438"/>
              <a:gd name="connsiteX3" fmla="*/ 247650 w 331788"/>
              <a:gd name="connsiteY3" fmla="*/ 157163 h 198438"/>
              <a:gd name="connsiteX4" fmla="*/ 165100 w 331788"/>
              <a:gd name="connsiteY4" fmla="*/ 198438 h 198438"/>
              <a:gd name="connsiteX5" fmla="*/ 82550 w 331788"/>
              <a:gd name="connsiteY5" fmla="*/ 157163 h 198438"/>
              <a:gd name="connsiteX6" fmla="*/ 20638 w 331788"/>
              <a:gd name="connsiteY6" fmla="*/ 82550 h 198438"/>
              <a:gd name="connsiteX7" fmla="*/ 24606 w 331788"/>
              <a:gd name="connsiteY7" fmla="*/ 86447 h 198438"/>
              <a:gd name="connsiteX8" fmla="*/ 24606 w 331788"/>
              <a:gd name="connsiteY8" fmla="*/ 150091 h 198438"/>
              <a:gd name="connsiteX9" fmla="*/ 28575 w 331788"/>
              <a:gd name="connsiteY9" fmla="*/ 157885 h 198438"/>
              <a:gd name="connsiteX10" fmla="*/ 24606 w 331788"/>
              <a:gd name="connsiteY10" fmla="*/ 164379 h 198438"/>
              <a:gd name="connsiteX11" fmla="*/ 24606 w 331788"/>
              <a:gd name="connsiteY11" fmla="*/ 178667 h 198438"/>
              <a:gd name="connsiteX12" fmla="*/ 20638 w 331788"/>
              <a:gd name="connsiteY12" fmla="*/ 182563 h 198438"/>
              <a:gd name="connsiteX13" fmla="*/ 16669 w 331788"/>
              <a:gd name="connsiteY13" fmla="*/ 178667 h 198438"/>
              <a:gd name="connsiteX14" fmla="*/ 16669 w 331788"/>
              <a:gd name="connsiteY14" fmla="*/ 164379 h 198438"/>
              <a:gd name="connsiteX15" fmla="*/ 12700 w 331788"/>
              <a:gd name="connsiteY15" fmla="*/ 157885 h 198438"/>
              <a:gd name="connsiteX16" fmla="*/ 16669 w 331788"/>
              <a:gd name="connsiteY16" fmla="*/ 150091 h 198438"/>
              <a:gd name="connsiteX17" fmla="*/ 16669 w 331788"/>
              <a:gd name="connsiteY17" fmla="*/ 86447 h 198438"/>
              <a:gd name="connsiteX18" fmla="*/ 20638 w 331788"/>
              <a:gd name="connsiteY18" fmla="*/ 82550 h 198438"/>
              <a:gd name="connsiteX19" fmla="*/ 165100 w 331788"/>
              <a:gd name="connsiteY19" fmla="*/ 58738 h 198438"/>
              <a:gd name="connsiteX20" fmla="*/ 152400 w 331788"/>
              <a:gd name="connsiteY20" fmla="*/ 66676 h 198438"/>
              <a:gd name="connsiteX21" fmla="*/ 165100 w 331788"/>
              <a:gd name="connsiteY21" fmla="*/ 74614 h 198438"/>
              <a:gd name="connsiteX22" fmla="*/ 177800 w 331788"/>
              <a:gd name="connsiteY22" fmla="*/ 66676 h 198438"/>
              <a:gd name="connsiteX23" fmla="*/ 165100 w 331788"/>
              <a:gd name="connsiteY23" fmla="*/ 58738 h 198438"/>
              <a:gd name="connsiteX24" fmla="*/ 165100 w 331788"/>
              <a:gd name="connsiteY24" fmla="*/ 0 h 198438"/>
              <a:gd name="connsiteX25" fmla="*/ 331788 w 331788"/>
              <a:gd name="connsiteY25" fmla="*/ 66675 h 198438"/>
              <a:gd name="connsiteX26" fmla="*/ 165100 w 331788"/>
              <a:gd name="connsiteY26" fmla="*/ 149225 h 198438"/>
              <a:gd name="connsiteX27" fmla="*/ 0 w 331788"/>
              <a:gd name="connsiteY27" fmla="*/ 66675 h 19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1788" h="198438">
                <a:moveTo>
                  <a:pt x="82550" y="117475"/>
                </a:moveTo>
                <a:lnTo>
                  <a:pt x="165100" y="157163"/>
                </a:lnTo>
                <a:lnTo>
                  <a:pt x="247650" y="117475"/>
                </a:lnTo>
                <a:lnTo>
                  <a:pt x="247650" y="157163"/>
                </a:lnTo>
                <a:lnTo>
                  <a:pt x="165100" y="198438"/>
                </a:lnTo>
                <a:lnTo>
                  <a:pt x="82550" y="157163"/>
                </a:lnTo>
                <a:close/>
                <a:moveTo>
                  <a:pt x="20638" y="82550"/>
                </a:moveTo>
                <a:cubicBezTo>
                  <a:pt x="23283" y="82550"/>
                  <a:pt x="24606" y="85148"/>
                  <a:pt x="24606" y="86447"/>
                </a:cubicBezTo>
                <a:cubicBezTo>
                  <a:pt x="24606" y="86447"/>
                  <a:pt x="24606" y="86447"/>
                  <a:pt x="24606" y="150091"/>
                </a:cubicBezTo>
                <a:cubicBezTo>
                  <a:pt x="27252" y="151390"/>
                  <a:pt x="28575" y="153988"/>
                  <a:pt x="28575" y="157885"/>
                </a:cubicBezTo>
                <a:cubicBezTo>
                  <a:pt x="28575" y="160482"/>
                  <a:pt x="27252" y="163080"/>
                  <a:pt x="24606" y="164379"/>
                </a:cubicBezTo>
                <a:cubicBezTo>
                  <a:pt x="24606" y="164379"/>
                  <a:pt x="24606" y="164379"/>
                  <a:pt x="24606" y="178667"/>
                </a:cubicBezTo>
                <a:cubicBezTo>
                  <a:pt x="24606" y="181264"/>
                  <a:pt x="23283" y="182563"/>
                  <a:pt x="20638" y="182563"/>
                </a:cubicBezTo>
                <a:cubicBezTo>
                  <a:pt x="17992" y="182563"/>
                  <a:pt x="16669" y="181264"/>
                  <a:pt x="16669" y="178667"/>
                </a:cubicBezTo>
                <a:cubicBezTo>
                  <a:pt x="16669" y="178667"/>
                  <a:pt x="16669" y="178667"/>
                  <a:pt x="16669" y="164379"/>
                </a:cubicBezTo>
                <a:cubicBezTo>
                  <a:pt x="14023" y="163080"/>
                  <a:pt x="12700" y="160482"/>
                  <a:pt x="12700" y="157885"/>
                </a:cubicBezTo>
                <a:cubicBezTo>
                  <a:pt x="12700" y="153988"/>
                  <a:pt x="14023" y="151390"/>
                  <a:pt x="16669" y="150091"/>
                </a:cubicBezTo>
                <a:cubicBezTo>
                  <a:pt x="16669" y="150091"/>
                  <a:pt x="16669" y="150091"/>
                  <a:pt x="16669" y="86447"/>
                </a:cubicBezTo>
                <a:cubicBezTo>
                  <a:pt x="16669" y="85148"/>
                  <a:pt x="17992" y="82550"/>
                  <a:pt x="20638" y="82550"/>
                </a:cubicBezTo>
                <a:close/>
                <a:moveTo>
                  <a:pt x="165100" y="58738"/>
                </a:moveTo>
                <a:cubicBezTo>
                  <a:pt x="158086" y="58738"/>
                  <a:pt x="152400" y="62292"/>
                  <a:pt x="152400" y="66676"/>
                </a:cubicBezTo>
                <a:cubicBezTo>
                  <a:pt x="152400" y="71060"/>
                  <a:pt x="158086" y="74614"/>
                  <a:pt x="165100" y="74614"/>
                </a:cubicBezTo>
                <a:cubicBezTo>
                  <a:pt x="172114" y="74614"/>
                  <a:pt x="177800" y="71060"/>
                  <a:pt x="177800" y="66676"/>
                </a:cubicBezTo>
                <a:cubicBezTo>
                  <a:pt x="177800" y="62292"/>
                  <a:pt x="172114" y="58738"/>
                  <a:pt x="165100" y="58738"/>
                </a:cubicBezTo>
                <a:close/>
                <a:moveTo>
                  <a:pt x="165100" y="0"/>
                </a:moveTo>
                <a:lnTo>
                  <a:pt x="331788" y="66675"/>
                </a:lnTo>
                <a:lnTo>
                  <a:pt x="165100" y="149225"/>
                </a:lnTo>
                <a:lnTo>
                  <a:pt x="0" y="66675"/>
                </a:lnTo>
                <a:close/>
              </a:path>
            </a:pathLst>
          </a:custGeom>
          <a:solidFill>
            <a:schemeClr val="accent1"/>
          </a:solidFill>
          <a:ln>
            <a:noFill/>
          </a:ln>
        </p:spPr>
        <p:txBody>
          <a:bodyPr/>
          <a:lstStyle/>
          <a:p>
            <a:endParaRPr lang="en-US"/>
          </a:p>
        </p:txBody>
      </p:sp>
      <p:sp>
        <p:nvSpPr>
          <p:cNvPr id="2" name="TextBox 48">
            <a:extLst>
              <a:ext uri="{FF2B5EF4-FFF2-40B4-BE49-F238E27FC236}">
                <a16:creationId xmlns:a16="http://schemas.microsoft.com/office/drawing/2014/main" id="{6C29CC57-AD5B-EC33-2E89-34DECD82E8F9}"/>
              </a:ext>
            </a:extLst>
          </p:cNvPr>
          <p:cNvSpPr txBox="1"/>
          <p:nvPr/>
        </p:nvSpPr>
        <p:spPr>
          <a:xfrm>
            <a:off x="971600" y="763098"/>
            <a:ext cx="7014587" cy="276999"/>
          </a:xfrm>
          <a:prstGeom prst="rect">
            <a:avLst/>
          </a:prstGeom>
          <a:noFill/>
        </p:spPr>
        <p:txBody>
          <a:bodyPr wrap="square" lIns="0" tIns="0" rIns="0" bIns="0" rtlCol="0">
            <a:spAutoFit/>
          </a:bodyPr>
          <a:lstStyle/>
          <a:p>
            <a:pPr algn="ctr"/>
            <a:r>
              <a:rPr lang="en-US" altLang="zh-CN" b="1" dirty="0">
                <a:solidFill>
                  <a:srgbClr val="DB2121"/>
                </a:solidFill>
                <a:latin typeface="Times New Roman" panose="02020603050405020304" pitchFamily="18" charset="0"/>
                <a:ea typeface="微软雅黑" panose="020B0503020204020204" pitchFamily="34" charset="-122"/>
                <a:cs typeface="Times New Roman" panose="02020603050405020304" pitchFamily="18" charset="0"/>
                <a:sym typeface="+mn-lt"/>
              </a:rPr>
              <a:t>Stage 1 – Classification</a:t>
            </a:r>
          </a:p>
        </p:txBody>
      </p:sp>
      <p:grpSp>
        <p:nvGrpSpPr>
          <p:cNvPr id="7" name="组合 1">
            <a:extLst>
              <a:ext uri="{FF2B5EF4-FFF2-40B4-BE49-F238E27FC236}">
                <a16:creationId xmlns:a16="http://schemas.microsoft.com/office/drawing/2014/main" id="{EFB184D7-4C21-1FC4-376C-8FBEA15E09F9}"/>
              </a:ext>
            </a:extLst>
          </p:cNvPr>
          <p:cNvGrpSpPr/>
          <p:nvPr/>
        </p:nvGrpSpPr>
        <p:grpSpPr>
          <a:xfrm>
            <a:off x="916640" y="1212113"/>
            <a:ext cx="2808312" cy="3447869"/>
            <a:chOff x="590437" y="1032380"/>
            <a:chExt cx="2808312" cy="3447869"/>
          </a:xfrm>
        </p:grpSpPr>
        <p:grpSp>
          <p:nvGrpSpPr>
            <p:cNvPr id="8" name="Group 7">
              <a:extLst>
                <a:ext uri="{FF2B5EF4-FFF2-40B4-BE49-F238E27FC236}">
                  <a16:creationId xmlns:a16="http://schemas.microsoft.com/office/drawing/2014/main" id="{782E7449-D808-A416-6C6B-FF5C1E3360C4}"/>
                </a:ext>
              </a:extLst>
            </p:cNvPr>
            <p:cNvGrpSpPr/>
            <p:nvPr/>
          </p:nvGrpSpPr>
          <p:grpSpPr>
            <a:xfrm>
              <a:off x="1018603" y="1032380"/>
              <a:ext cx="1603185" cy="2385864"/>
              <a:chOff x="6525490" y="1135117"/>
              <a:chExt cx="3179695" cy="4732029"/>
            </a:xfrm>
          </p:grpSpPr>
          <p:sp>
            <p:nvSpPr>
              <p:cNvPr id="10" name="Parallelogram 4">
                <a:extLst>
                  <a:ext uri="{FF2B5EF4-FFF2-40B4-BE49-F238E27FC236}">
                    <a16:creationId xmlns:a16="http://schemas.microsoft.com/office/drawing/2014/main" id="{196299F7-808E-E96B-2DFE-08421FF66F82}"/>
                  </a:ext>
                </a:extLst>
              </p:cNvPr>
              <p:cNvSpPr/>
              <p:nvPr/>
            </p:nvSpPr>
            <p:spPr>
              <a:xfrm flipH="1">
                <a:off x="7565355" y="4304425"/>
                <a:ext cx="372709" cy="728681"/>
              </a:xfrm>
              <a:prstGeom prst="parallelogram">
                <a:avLst>
                  <a:gd name="adj" fmla="val 620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 name="Parallelogram 5">
                <a:extLst>
                  <a:ext uri="{FF2B5EF4-FFF2-40B4-BE49-F238E27FC236}">
                    <a16:creationId xmlns:a16="http://schemas.microsoft.com/office/drawing/2014/main" id="{6E2DBABB-4CD4-0424-402C-505F1C8D858C}"/>
                  </a:ext>
                </a:extLst>
              </p:cNvPr>
              <p:cNvSpPr/>
              <p:nvPr/>
            </p:nvSpPr>
            <p:spPr>
              <a:xfrm rot="661894">
                <a:off x="8245743" y="4484082"/>
                <a:ext cx="332215" cy="632352"/>
              </a:xfrm>
              <a:prstGeom prst="parallelogram">
                <a:avLst>
                  <a:gd name="adj" fmla="val 620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2" name="Freeform: Shape 6">
                <a:extLst>
                  <a:ext uri="{FF2B5EF4-FFF2-40B4-BE49-F238E27FC236}">
                    <a16:creationId xmlns:a16="http://schemas.microsoft.com/office/drawing/2014/main" id="{A00C4804-B5CF-4712-7D43-FD04AEBFA05E}"/>
                  </a:ext>
                </a:extLst>
              </p:cNvPr>
              <p:cNvSpPr/>
              <p:nvPr/>
            </p:nvSpPr>
            <p:spPr>
              <a:xfrm>
                <a:off x="8147311" y="1135117"/>
                <a:ext cx="1557874" cy="3386592"/>
              </a:xfrm>
              <a:custGeom>
                <a:avLst/>
                <a:gdLst>
                  <a:gd name="connsiteX0" fmla="*/ 8401 w 1557875"/>
                  <a:gd name="connsiteY0" fmla="*/ 0 h 3386592"/>
                  <a:gd name="connsiteX1" fmla="*/ 829175 w 1557875"/>
                  <a:gd name="connsiteY1" fmla="*/ 198264 h 3386592"/>
                  <a:gd name="connsiteX2" fmla="*/ 1447547 w 1557875"/>
                  <a:gd name="connsiteY2" fmla="*/ 894635 h 3386592"/>
                  <a:gd name="connsiteX3" fmla="*/ 1530477 w 1557875"/>
                  <a:gd name="connsiteY3" fmla="*/ 1870799 h 3386592"/>
                  <a:gd name="connsiteX4" fmla="*/ 1138627 w 1557875"/>
                  <a:gd name="connsiteY4" fmla="*/ 2912037 h 3386592"/>
                  <a:gd name="connsiteX5" fmla="*/ 825568 w 1557875"/>
                  <a:gd name="connsiteY5" fmla="*/ 3355102 h 3386592"/>
                  <a:gd name="connsiteX6" fmla="*/ 26087 w 1557875"/>
                  <a:gd name="connsiteY6" fmla="*/ 3386443 h 3386592"/>
                  <a:gd name="connsiteX7" fmla="*/ 0 w 1557875"/>
                  <a:gd name="connsiteY7" fmla="*/ 3386592 h 3386592"/>
                  <a:gd name="connsiteX8" fmla="*/ 0 w 1557875"/>
                  <a:gd name="connsiteY8" fmla="*/ 3066486 h 3386592"/>
                  <a:gd name="connsiteX9" fmla="*/ 3744 w 1557875"/>
                  <a:gd name="connsiteY9" fmla="*/ 3066465 h 3386592"/>
                  <a:gd name="connsiteX10" fmla="*/ 652087 w 1557875"/>
                  <a:gd name="connsiteY10" fmla="*/ 3041048 h 3386592"/>
                  <a:gd name="connsiteX11" fmla="*/ 905963 w 1557875"/>
                  <a:gd name="connsiteY11" fmla="*/ 2681744 h 3386592"/>
                  <a:gd name="connsiteX12" fmla="*/ 1223736 w 1557875"/>
                  <a:gd name="connsiteY12" fmla="*/ 1837349 h 3386592"/>
                  <a:gd name="connsiteX13" fmla="*/ 1156483 w 1557875"/>
                  <a:gd name="connsiteY13" fmla="*/ 1045725 h 3386592"/>
                  <a:gd name="connsiteX14" fmla="*/ 655013 w 1557875"/>
                  <a:gd name="connsiteY14" fmla="*/ 481001 h 3386592"/>
                  <a:gd name="connsiteX15" fmla="*/ 176073 w 1557875"/>
                  <a:gd name="connsiteY15" fmla="*/ 334072 h 3386592"/>
                  <a:gd name="connsiteX16" fmla="*/ 0 w 1557875"/>
                  <a:gd name="connsiteY16" fmla="*/ 321006 h 3386592"/>
                  <a:gd name="connsiteX17" fmla="*/ 0 w 1557875"/>
                  <a:gd name="connsiteY17" fmla="*/ 288 h 338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57875" h="3386592">
                    <a:moveTo>
                      <a:pt x="8401" y="0"/>
                    </a:moveTo>
                    <a:cubicBezTo>
                      <a:pt x="324225" y="3339"/>
                      <a:pt x="606618" y="89434"/>
                      <a:pt x="829175" y="198264"/>
                    </a:cubicBezTo>
                    <a:cubicBezTo>
                      <a:pt x="1118259" y="358189"/>
                      <a:pt x="1330663" y="615879"/>
                      <a:pt x="1447547" y="894635"/>
                    </a:cubicBezTo>
                    <a:cubicBezTo>
                      <a:pt x="1564431" y="1173392"/>
                      <a:pt x="1581963" y="1534567"/>
                      <a:pt x="1530477" y="1870799"/>
                    </a:cubicBezTo>
                    <a:cubicBezTo>
                      <a:pt x="1478991" y="2207032"/>
                      <a:pt x="1256112" y="2664653"/>
                      <a:pt x="1138627" y="2912037"/>
                    </a:cubicBezTo>
                    <a:cubicBezTo>
                      <a:pt x="1021141" y="3159420"/>
                      <a:pt x="1018619" y="3229288"/>
                      <a:pt x="825568" y="3355102"/>
                    </a:cubicBezTo>
                    <a:cubicBezTo>
                      <a:pt x="671404" y="3376617"/>
                      <a:pt x="330292" y="3383931"/>
                      <a:pt x="26087" y="3386443"/>
                    </a:cubicBezTo>
                    <a:lnTo>
                      <a:pt x="0" y="3386592"/>
                    </a:lnTo>
                    <a:lnTo>
                      <a:pt x="0" y="3066486"/>
                    </a:lnTo>
                    <a:lnTo>
                      <a:pt x="3744" y="3066465"/>
                    </a:lnTo>
                    <a:cubicBezTo>
                      <a:pt x="250440" y="3064428"/>
                      <a:pt x="527066" y="3058496"/>
                      <a:pt x="652087" y="3041048"/>
                    </a:cubicBezTo>
                    <a:cubicBezTo>
                      <a:pt x="808642" y="2939019"/>
                      <a:pt x="810688" y="2882360"/>
                      <a:pt x="905963" y="2681744"/>
                    </a:cubicBezTo>
                    <a:cubicBezTo>
                      <a:pt x="1001238" y="2481127"/>
                      <a:pt x="1181983" y="2110018"/>
                      <a:pt x="1223736" y="1837349"/>
                    </a:cubicBezTo>
                    <a:cubicBezTo>
                      <a:pt x="1265488" y="1564680"/>
                      <a:pt x="1251271" y="1271784"/>
                      <a:pt x="1156483" y="1045725"/>
                    </a:cubicBezTo>
                    <a:cubicBezTo>
                      <a:pt x="1061695" y="819668"/>
                      <a:pt x="889446" y="610692"/>
                      <a:pt x="655013" y="481001"/>
                    </a:cubicBezTo>
                    <a:cubicBezTo>
                      <a:pt x="519650" y="414809"/>
                      <a:pt x="356991" y="358988"/>
                      <a:pt x="176073" y="334072"/>
                    </a:cubicBezTo>
                    <a:lnTo>
                      <a:pt x="0" y="321006"/>
                    </a:lnTo>
                    <a:lnTo>
                      <a:pt x="0" y="288"/>
                    </a:lnTo>
                    <a:close/>
                  </a:path>
                </a:pathLst>
              </a:custGeom>
              <a:solidFill>
                <a:schemeClr val="accent2">
                  <a:lumMod val="60000"/>
                  <a:lumOff val="40000"/>
                  <a:alpha val="4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3" name="Freeform: Shape 7">
                <a:extLst>
                  <a:ext uri="{FF2B5EF4-FFF2-40B4-BE49-F238E27FC236}">
                    <a16:creationId xmlns:a16="http://schemas.microsoft.com/office/drawing/2014/main" id="{97D09A30-16EF-71BF-01D4-CEA869C1BB0C}"/>
                  </a:ext>
                </a:extLst>
              </p:cNvPr>
              <p:cNvSpPr/>
              <p:nvPr/>
            </p:nvSpPr>
            <p:spPr>
              <a:xfrm flipH="1">
                <a:off x="6525490" y="1135117"/>
                <a:ext cx="1632134" cy="3386592"/>
              </a:xfrm>
              <a:custGeom>
                <a:avLst/>
                <a:gdLst>
                  <a:gd name="connsiteX0" fmla="*/ 8401 w 1557875"/>
                  <a:gd name="connsiteY0" fmla="*/ 0 h 3386592"/>
                  <a:gd name="connsiteX1" fmla="*/ 829175 w 1557875"/>
                  <a:gd name="connsiteY1" fmla="*/ 198264 h 3386592"/>
                  <a:gd name="connsiteX2" fmla="*/ 1447547 w 1557875"/>
                  <a:gd name="connsiteY2" fmla="*/ 894635 h 3386592"/>
                  <a:gd name="connsiteX3" fmla="*/ 1530477 w 1557875"/>
                  <a:gd name="connsiteY3" fmla="*/ 1870799 h 3386592"/>
                  <a:gd name="connsiteX4" fmla="*/ 1138627 w 1557875"/>
                  <a:gd name="connsiteY4" fmla="*/ 2912037 h 3386592"/>
                  <a:gd name="connsiteX5" fmla="*/ 825568 w 1557875"/>
                  <a:gd name="connsiteY5" fmla="*/ 3355102 h 3386592"/>
                  <a:gd name="connsiteX6" fmla="*/ 26087 w 1557875"/>
                  <a:gd name="connsiteY6" fmla="*/ 3386443 h 3386592"/>
                  <a:gd name="connsiteX7" fmla="*/ 0 w 1557875"/>
                  <a:gd name="connsiteY7" fmla="*/ 3386592 h 3386592"/>
                  <a:gd name="connsiteX8" fmla="*/ 0 w 1557875"/>
                  <a:gd name="connsiteY8" fmla="*/ 3066486 h 3386592"/>
                  <a:gd name="connsiteX9" fmla="*/ 3744 w 1557875"/>
                  <a:gd name="connsiteY9" fmla="*/ 3066465 h 3386592"/>
                  <a:gd name="connsiteX10" fmla="*/ 652087 w 1557875"/>
                  <a:gd name="connsiteY10" fmla="*/ 3041048 h 3386592"/>
                  <a:gd name="connsiteX11" fmla="*/ 905963 w 1557875"/>
                  <a:gd name="connsiteY11" fmla="*/ 2681744 h 3386592"/>
                  <a:gd name="connsiteX12" fmla="*/ 1223736 w 1557875"/>
                  <a:gd name="connsiteY12" fmla="*/ 1837349 h 3386592"/>
                  <a:gd name="connsiteX13" fmla="*/ 1156483 w 1557875"/>
                  <a:gd name="connsiteY13" fmla="*/ 1045725 h 3386592"/>
                  <a:gd name="connsiteX14" fmla="*/ 655013 w 1557875"/>
                  <a:gd name="connsiteY14" fmla="*/ 481001 h 3386592"/>
                  <a:gd name="connsiteX15" fmla="*/ 176073 w 1557875"/>
                  <a:gd name="connsiteY15" fmla="*/ 334072 h 3386592"/>
                  <a:gd name="connsiteX16" fmla="*/ 0 w 1557875"/>
                  <a:gd name="connsiteY16" fmla="*/ 321006 h 3386592"/>
                  <a:gd name="connsiteX17" fmla="*/ 0 w 1557875"/>
                  <a:gd name="connsiteY17" fmla="*/ 288 h 338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57875" h="3386592">
                    <a:moveTo>
                      <a:pt x="8401" y="0"/>
                    </a:moveTo>
                    <a:cubicBezTo>
                      <a:pt x="324225" y="3339"/>
                      <a:pt x="606618" y="89434"/>
                      <a:pt x="829175" y="198264"/>
                    </a:cubicBezTo>
                    <a:cubicBezTo>
                      <a:pt x="1118259" y="358189"/>
                      <a:pt x="1330663" y="615879"/>
                      <a:pt x="1447547" y="894635"/>
                    </a:cubicBezTo>
                    <a:cubicBezTo>
                      <a:pt x="1564431" y="1173392"/>
                      <a:pt x="1581963" y="1534567"/>
                      <a:pt x="1530477" y="1870799"/>
                    </a:cubicBezTo>
                    <a:cubicBezTo>
                      <a:pt x="1478991" y="2207032"/>
                      <a:pt x="1256112" y="2664653"/>
                      <a:pt x="1138627" y="2912037"/>
                    </a:cubicBezTo>
                    <a:cubicBezTo>
                      <a:pt x="1021141" y="3159420"/>
                      <a:pt x="1018619" y="3229288"/>
                      <a:pt x="825568" y="3355102"/>
                    </a:cubicBezTo>
                    <a:cubicBezTo>
                      <a:pt x="671404" y="3376617"/>
                      <a:pt x="330292" y="3383931"/>
                      <a:pt x="26087" y="3386443"/>
                    </a:cubicBezTo>
                    <a:lnTo>
                      <a:pt x="0" y="3386592"/>
                    </a:lnTo>
                    <a:lnTo>
                      <a:pt x="0" y="3066486"/>
                    </a:lnTo>
                    <a:lnTo>
                      <a:pt x="3744" y="3066465"/>
                    </a:lnTo>
                    <a:cubicBezTo>
                      <a:pt x="250440" y="3064428"/>
                      <a:pt x="527066" y="3058496"/>
                      <a:pt x="652087" y="3041048"/>
                    </a:cubicBezTo>
                    <a:cubicBezTo>
                      <a:pt x="808642" y="2939019"/>
                      <a:pt x="810688" y="2882360"/>
                      <a:pt x="905963" y="2681744"/>
                    </a:cubicBezTo>
                    <a:cubicBezTo>
                      <a:pt x="1001238" y="2481127"/>
                      <a:pt x="1181983" y="2110018"/>
                      <a:pt x="1223736" y="1837349"/>
                    </a:cubicBezTo>
                    <a:cubicBezTo>
                      <a:pt x="1265488" y="1564680"/>
                      <a:pt x="1251271" y="1271784"/>
                      <a:pt x="1156483" y="1045725"/>
                    </a:cubicBezTo>
                    <a:cubicBezTo>
                      <a:pt x="1061695" y="819668"/>
                      <a:pt x="889446" y="610692"/>
                      <a:pt x="655013" y="481001"/>
                    </a:cubicBezTo>
                    <a:cubicBezTo>
                      <a:pt x="519650" y="414809"/>
                      <a:pt x="356991" y="358988"/>
                      <a:pt x="176073" y="334072"/>
                    </a:cubicBezTo>
                    <a:lnTo>
                      <a:pt x="0" y="321006"/>
                    </a:lnTo>
                    <a:lnTo>
                      <a:pt x="0" y="28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4" name="Freeform: Shape 8">
                <a:extLst>
                  <a:ext uri="{FF2B5EF4-FFF2-40B4-BE49-F238E27FC236}">
                    <a16:creationId xmlns:a16="http://schemas.microsoft.com/office/drawing/2014/main" id="{D1BA5FE8-89CF-C475-D2FA-BAC746920EEC}"/>
                  </a:ext>
                </a:extLst>
              </p:cNvPr>
              <p:cNvSpPr/>
              <p:nvPr/>
            </p:nvSpPr>
            <p:spPr>
              <a:xfrm rot="10800000">
                <a:off x="8401430" y="1624321"/>
                <a:ext cx="779318" cy="2408184"/>
              </a:xfrm>
              <a:custGeom>
                <a:avLst/>
                <a:gdLst>
                  <a:gd name="connsiteX0" fmla="*/ 779318 w 779318"/>
                  <a:gd name="connsiteY0" fmla="*/ 2408183 h 2408183"/>
                  <a:gd name="connsiteX1" fmla="*/ 0 w 779318"/>
                  <a:gd name="connsiteY1" fmla="*/ 1204091 h 2408183"/>
                  <a:gd name="connsiteX2" fmla="*/ 779318 w 779318"/>
                  <a:gd name="connsiteY2" fmla="*/ -1 h 2408183"/>
                  <a:gd name="connsiteX3" fmla="*/ 246522 w 779318"/>
                  <a:gd name="connsiteY3" fmla="*/ 1204090 h 2408183"/>
                  <a:gd name="connsiteX4" fmla="*/ 779318 w 779318"/>
                  <a:gd name="connsiteY4" fmla="*/ 2408181 h 2408183"/>
                  <a:gd name="connsiteX5" fmla="*/ 779318 w 779318"/>
                  <a:gd name="connsiteY5" fmla="*/ 2408183 h 2408183"/>
                  <a:gd name="connsiteX0" fmla="*/ 779318 w 779318"/>
                  <a:gd name="connsiteY0" fmla="*/ 2408184 h 2408184"/>
                  <a:gd name="connsiteX1" fmla="*/ 0 w 779318"/>
                  <a:gd name="connsiteY1" fmla="*/ 1204092 h 2408184"/>
                  <a:gd name="connsiteX2" fmla="*/ 779318 w 779318"/>
                  <a:gd name="connsiteY2" fmla="*/ 0 h 2408184"/>
                  <a:gd name="connsiteX3" fmla="*/ 246522 w 779318"/>
                  <a:gd name="connsiteY3" fmla="*/ 1204091 h 2408184"/>
                  <a:gd name="connsiteX4" fmla="*/ 779318 w 779318"/>
                  <a:gd name="connsiteY4" fmla="*/ 2408182 h 2408184"/>
                  <a:gd name="connsiteX5" fmla="*/ 779318 w 779318"/>
                  <a:gd name="connsiteY5" fmla="*/ 2408184 h 2408184"/>
                  <a:gd name="connsiteX0" fmla="*/ 779318 w 779318"/>
                  <a:gd name="connsiteY0" fmla="*/ 2408184 h 2408184"/>
                  <a:gd name="connsiteX1" fmla="*/ 0 w 779318"/>
                  <a:gd name="connsiteY1" fmla="*/ 1204092 h 2408184"/>
                  <a:gd name="connsiteX2" fmla="*/ 779318 w 779318"/>
                  <a:gd name="connsiteY2" fmla="*/ 0 h 2408184"/>
                  <a:gd name="connsiteX3" fmla="*/ 246522 w 779318"/>
                  <a:gd name="connsiteY3" fmla="*/ 1204091 h 2408184"/>
                  <a:gd name="connsiteX4" fmla="*/ 779318 w 779318"/>
                  <a:gd name="connsiteY4" fmla="*/ 2408182 h 2408184"/>
                  <a:gd name="connsiteX5" fmla="*/ 779318 w 779318"/>
                  <a:gd name="connsiteY5" fmla="*/ 2408184 h 2408184"/>
                  <a:gd name="connsiteX0" fmla="*/ 779318 w 779318"/>
                  <a:gd name="connsiteY0" fmla="*/ 2408184 h 2408184"/>
                  <a:gd name="connsiteX1" fmla="*/ 0 w 779318"/>
                  <a:gd name="connsiteY1" fmla="*/ 1204092 h 2408184"/>
                  <a:gd name="connsiteX2" fmla="*/ 779318 w 779318"/>
                  <a:gd name="connsiteY2" fmla="*/ 0 h 2408184"/>
                  <a:gd name="connsiteX3" fmla="*/ 246522 w 779318"/>
                  <a:gd name="connsiteY3" fmla="*/ 1204091 h 2408184"/>
                  <a:gd name="connsiteX4" fmla="*/ 779318 w 779318"/>
                  <a:gd name="connsiteY4" fmla="*/ 2408182 h 2408184"/>
                  <a:gd name="connsiteX5" fmla="*/ 779318 w 779318"/>
                  <a:gd name="connsiteY5" fmla="*/ 2408184 h 2408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9318" h="2408184">
                    <a:moveTo>
                      <a:pt x="779318" y="2408184"/>
                    </a:moveTo>
                    <a:cubicBezTo>
                      <a:pt x="369695" y="2231539"/>
                      <a:pt x="0" y="1869094"/>
                      <a:pt x="0" y="1204092"/>
                    </a:cubicBezTo>
                    <a:cubicBezTo>
                      <a:pt x="0" y="539090"/>
                      <a:pt x="411258" y="145473"/>
                      <a:pt x="779318" y="0"/>
                    </a:cubicBezTo>
                    <a:cubicBezTo>
                      <a:pt x="478853" y="276460"/>
                      <a:pt x="246522" y="671422"/>
                      <a:pt x="246522" y="1204091"/>
                    </a:cubicBezTo>
                    <a:cubicBezTo>
                      <a:pt x="246522" y="1736760"/>
                      <a:pt x="458071" y="2214850"/>
                      <a:pt x="779318" y="2408182"/>
                    </a:cubicBezTo>
                    <a:lnTo>
                      <a:pt x="779318" y="240818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5" name="Freeform: Shape 9">
                <a:extLst>
                  <a:ext uri="{FF2B5EF4-FFF2-40B4-BE49-F238E27FC236}">
                    <a16:creationId xmlns:a16="http://schemas.microsoft.com/office/drawing/2014/main" id="{8E2CF901-421B-26F7-F724-E19E3408DA14}"/>
                  </a:ext>
                </a:extLst>
              </p:cNvPr>
              <p:cNvSpPr/>
              <p:nvPr/>
            </p:nvSpPr>
            <p:spPr>
              <a:xfrm>
                <a:off x="7087360" y="1624321"/>
                <a:ext cx="779318" cy="2408184"/>
              </a:xfrm>
              <a:custGeom>
                <a:avLst/>
                <a:gdLst>
                  <a:gd name="connsiteX0" fmla="*/ 779318 w 779318"/>
                  <a:gd name="connsiteY0" fmla="*/ 2408183 h 2408183"/>
                  <a:gd name="connsiteX1" fmla="*/ 0 w 779318"/>
                  <a:gd name="connsiteY1" fmla="*/ 1204091 h 2408183"/>
                  <a:gd name="connsiteX2" fmla="*/ 779318 w 779318"/>
                  <a:gd name="connsiteY2" fmla="*/ -1 h 2408183"/>
                  <a:gd name="connsiteX3" fmla="*/ 246522 w 779318"/>
                  <a:gd name="connsiteY3" fmla="*/ 1204090 h 2408183"/>
                  <a:gd name="connsiteX4" fmla="*/ 779318 w 779318"/>
                  <a:gd name="connsiteY4" fmla="*/ 2408181 h 2408183"/>
                  <a:gd name="connsiteX5" fmla="*/ 779318 w 779318"/>
                  <a:gd name="connsiteY5" fmla="*/ 2408183 h 2408183"/>
                  <a:gd name="connsiteX0" fmla="*/ 779318 w 779318"/>
                  <a:gd name="connsiteY0" fmla="*/ 2408184 h 2408184"/>
                  <a:gd name="connsiteX1" fmla="*/ 0 w 779318"/>
                  <a:gd name="connsiteY1" fmla="*/ 1204092 h 2408184"/>
                  <a:gd name="connsiteX2" fmla="*/ 779318 w 779318"/>
                  <a:gd name="connsiteY2" fmla="*/ 0 h 2408184"/>
                  <a:gd name="connsiteX3" fmla="*/ 246522 w 779318"/>
                  <a:gd name="connsiteY3" fmla="*/ 1204091 h 2408184"/>
                  <a:gd name="connsiteX4" fmla="*/ 779318 w 779318"/>
                  <a:gd name="connsiteY4" fmla="*/ 2408182 h 2408184"/>
                  <a:gd name="connsiteX5" fmla="*/ 779318 w 779318"/>
                  <a:gd name="connsiteY5" fmla="*/ 2408184 h 2408184"/>
                  <a:gd name="connsiteX0" fmla="*/ 779318 w 779318"/>
                  <a:gd name="connsiteY0" fmla="*/ 2408184 h 2408184"/>
                  <a:gd name="connsiteX1" fmla="*/ 0 w 779318"/>
                  <a:gd name="connsiteY1" fmla="*/ 1204092 h 2408184"/>
                  <a:gd name="connsiteX2" fmla="*/ 779318 w 779318"/>
                  <a:gd name="connsiteY2" fmla="*/ 0 h 2408184"/>
                  <a:gd name="connsiteX3" fmla="*/ 246522 w 779318"/>
                  <a:gd name="connsiteY3" fmla="*/ 1204091 h 2408184"/>
                  <a:gd name="connsiteX4" fmla="*/ 779318 w 779318"/>
                  <a:gd name="connsiteY4" fmla="*/ 2408182 h 2408184"/>
                  <a:gd name="connsiteX5" fmla="*/ 779318 w 779318"/>
                  <a:gd name="connsiteY5" fmla="*/ 2408184 h 2408184"/>
                  <a:gd name="connsiteX0" fmla="*/ 779318 w 779318"/>
                  <a:gd name="connsiteY0" fmla="*/ 2408184 h 2408184"/>
                  <a:gd name="connsiteX1" fmla="*/ 0 w 779318"/>
                  <a:gd name="connsiteY1" fmla="*/ 1204092 h 2408184"/>
                  <a:gd name="connsiteX2" fmla="*/ 779318 w 779318"/>
                  <a:gd name="connsiteY2" fmla="*/ 0 h 2408184"/>
                  <a:gd name="connsiteX3" fmla="*/ 246522 w 779318"/>
                  <a:gd name="connsiteY3" fmla="*/ 1204091 h 2408184"/>
                  <a:gd name="connsiteX4" fmla="*/ 779318 w 779318"/>
                  <a:gd name="connsiteY4" fmla="*/ 2408182 h 2408184"/>
                  <a:gd name="connsiteX5" fmla="*/ 779318 w 779318"/>
                  <a:gd name="connsiteY5" fmla="*/ 2408184 h 2408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9318" h="2408184">
                    <a:moveTo>
                      <a:pt x="779318" y="2408184"/>
                    </a:moveTo>
                    <a:cubicBezTo>
                      <a:pt x="369695" y="2231539"/>
                      <a:pt x="0" y="1869094"/>
                      <a:pt x="0" y="1204092"/>
                    </a:cubicBezTo>
                    <a:cubicBezTo>
                      <a:pt x="0" y="539090"/>
                      <a:pt x="411258" y="145473"/>
                      <a:pt x="779318" y="0"/>
                    </a:cubicBezTo>
                    <a:cubicBezTo>
                      <a:pt x="478853" y="276460"/>
                      <a:pt x="246522" y="671422"/>
                      <a:pt x="246522" y="1204091"/>
                    </a:cubicBezTo>
                    <a:cubicBezTo>
                      <a:pt x="246522" y="1736760"/>
                      <a:pt x="458071" y="2214850"/>
                      <a:pt x="779318" y="2408182"/>
                    </a:cubicBezTo>
                    <a:lnTo>
                      <a:pt x="779318" y="240818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6" name="Freeform: Shape 10">
                <a:extLst>
                  <a:ext uri="{FF2B5EF4-FFF2-40B4-BE49-F238E27FC236}">
                    <a16:creationId xmlns:a16="http://schemas.microsoft.com/office/drawing/2014/main" id="{44A10BF7-760B-71B5-422D-72E1F42820BA}"/>
                  </a:ext>
                </a:extLst>
              </p:cNvPr>
              <p:cNvSpPr/>
              <p:nvPr/>
            </p:nvSpPr>
            <p:spPr>
              <a:xfrm>
                <a:off x="7954889" y="1634154"/>
                <a:ext cx="363525" cy="2313432"/>
              </a:xfrm>
              <a:custGeom>
                <a:avLst/>
                <a:gdLst>
                  <a:gd name="connsiteX0" fmla="*/ 779318 w 779318"/>
                  <a:gd name="connsiteY0" fmla="*/ 2408183 h 2408183"/>
                  <a:gd name="connsiteX1" fmla="*/ 0 w 779318"/>
                  <a:gd name="connsiteY1" fmla="*/ 1204091 h 2408183"/>
                  <a:gd name="connsiteX2" fmla="*/ 779318 w 779318"/>
                  <a:gd name="connsiteY2" fmla="*/ -1 h 2408183"/>
                  <a:gd name="connsiteX3" fmla="*/ 246522 w 779318"/>
                  <a:gd name="connsiteY3" fmla="*/ 1204090 h 2408183"/>
                  <a:gd name="connsiteX4" fmla="*/ 779318 w 779318"/>
                  <a:gd name="connsiteY4" fmla="*/ 2408181 h 2408183"/>
                  <a:gd name="connsiteX5" fmla="*/ 779318 w 779318"/>
                  <a:gd name="connsiteY5" fmla="*/ 2408183 h 2408183"/>
                  <a:gd name="connsiteX0" fmla="*/ 779318 w 779318"/>
                  <a:gd name="connsiteY0" fmla="*/ 2408184 h 2408184"/>
                  <a:gd name="connsiteX1" fmla="*/ 0 w 779318"/>
                  <a:gd name="connsiteY1" fmla="*/ 1204092 h 2408184"/>
                  <a:gd name="connsiteX2" fmla="*/ 779318 w 779318"/>
                  <a:gd name="connsiteY2" fmla="*/ 0 h 2408184"/>
                  <a:gd name="connsiteX3" fmla="*/ 246522 w 779318"/>
                  <a:gd name="connsiteY3" fmla="*/ 1204091 h 2408184"/>
                  <a:gd name="connsiteX4" fmla="*/ 779318 w 779318"/>
                  <a:gd name="connsiteY4" fmla="*/ 2408182 h 2408184"/>
                  <a:gd name="connsiteX5" fmla="*/ 779318 w 779318"/>
                  <a:gd name="connsiteY5" fmla="*/ 2408184 h 2408184"/>
                  <a:gd name="connsiteX0" fmla="*/ 779318 w 779318"/>
                  <a:gd name="connsiteY0" fmla="*/ 2408184 h 2408184"/>
                  <a:gd name="connsiteX1" fmla="*/ 0 w 779318"/>
                  <a:gd name="connsiteY1" fmla="*/ 1204092 h 2408184"/>
                  <a:gd name="connsiteX2" fmla="*/ 779318 w 779318"/>
                  <a:gd name="connsiteY2" fmla="*/ 0 h 2408184"/>
                  <a:gd name="connsiteX3" fmla="*/ 246522 w 779318"/>
                  <a:gd name="connsiteY3" fmla="*/ 1204091 h 2408184"/>
                  <a:gd name="connsiteX4" fmla="*/ 779318 w 779318"/>
                  <a:gd name="connsiteY4" fmla="*/ 2408182 h 2408184"/>
                  <a:gd name="connsiteX5" fmla="*/ 779318 w 779318"/>
                  <a:gd name="connsiteY5" fmla="*/ 2408184 h 2408184"/>
                  <a:gd name="connsiteX0" fmla="*/ 779318 w 779318"/>
                  <a:gd name="connsiteY0" fmla="*/ 2408184 h 2408184"/>
                  <a:gd name="connsiteX1" fmla="*/ 0 w 779318"/>
                  <a:gd name="connsiteY1" fmla="*/ 1204092 h 2408184"/>
                  <a:gd name="connsiteX2" fmla="*/ 779318 w 779318"/>
                  <a:gd name="connsiteY2" fmla="*/ 0 h 2408184"/>
                  <a:gd name="connsiteX3" fmla="*/ 246522 w 779318"/>
                  <a:gd name="connsiteY3" fmla="*/ 1204091 h 2408184"/>
                  <a:gd name="connsiteX4" fmla="*/ 779318 w 779318"/>
                  <a:gd name="connsiteY4" fmla="*/ 2408182 h 2408184"/>
                  <a:gd name="connsiteX5" fmla="*/ 779318 w 779318"/>
                  <a:gd name="connsiteY5" fmla="*/ 2408184 h 2408184"/>
                  <a:gd name="connsiteX0" fmla="*/ 779318 w 779318"/>
                  <a:gd name="connsiteY0" fmla="*/ 2408184 h 2408184"/>
                  <a:gd name="connsiteX1" fmla="*/ 0 w 779318"/>
                  <a:gd name="connsiteY1" fmla="*/ 1204092 h 2408184"/>
                  <a:gd name="connsiteX2" fmla="*/ 779318 w 779318"/>
                  <a:gd name="connsiteY2" fmla="*/ 0 h 2408184"/>
                  <a:gd name="connsiteX3" fmla="*/ 693643 w 779318"/>
                  <a:gd name="connsiteY3" fmla="*/ 1309195 h 2408184"/>
                  <a:gd name="connsiteX4" fmla="*/ 779318 w 779318"/>
                  <a:gd name="connsiteY4" fmla="*/ 2408182 h 2408184"/>
                  <a:gd name="connsiteX5" fmla="*/ 779318 w 779318"/>
                  <a:gd name="connsiteY5" fmla="*/ 2408184 h 2408184"/>
                  <a:gd name="connsiteX0" fmla="*/ 399289 w 399289"/>
                  <a:gd name="connsiteY0" fmla="*/ 2408184 h 2408184"/>
                  <a:gd name="connsiteX1" fmla="*/ 23 w 399289"/>
                  <a:gd name="connsiteY1" fmla="*/ 1214602 h 2408184"/>
                  <a:gd name="connsiteX2" fmla="*/ 399289 w 399289"/>
                  <a:gd name="connsiteY2" fmla="*/ 0 h 2408184"/>
                  <a:gd name="connsiteX3" fmla="*/ 313614 w 399289"/>
                  <a:gd name="connsiteY3" fmla="*/ 1309195 h 2408184"/>
                  <a:gd name="connsiteX4" fmla="*/ 399289 w 399289"/>
                  <a:gd name="connsiteY4" fmla="*/ 2408182 h 2408184"/>
                  <a:gd name="connsiteX5" fmla="*/ 399289 w 399289"/>
                  <a:gd name="connsiteY5" fmla="*/ 2408184 h 2408184"/>
                  <a:gd name="connsiteX0" fmla="*/ 440915 w 440915"/>
                  <a:gd name="connsiteY0" fmla="*/ 2429204 h 2429204"/>
                  <a:gd name="connsiteX1" fmla="*/ 41649 w 440915"/>
                  <a:gd name="connsiteY1" fmla="*/ 1235622 h 2429204"/>
                  <a:gd name="connsiteX2" fmla="*/ 262069 w 440915"/>
                  <a:gd name="connsiteY2" fmla="*/ 0 h 2429204"/>
                  <a:gd name="connsiteX3" fmla="*/ 355240 w 440915"/>
                  <a:gd name="connsiteY3" fmla="*/ 1330215 h 2429204"/>
                  <a:gd name="connsiteX4" fmla="*/ 440915 w 440915"/>
                  <a:gd name="connsiteY4" fmla="*/ 2429202 h 2429204"/>
                  <a:gd name="connsiteX5" fmla="*/ 440915 w 440915"/>
                  <a:gd name="connsiteY5" fmla="*/ 2429204 h 2429204"/>
                  <a:gd name="connsiteX0" fmla="*/ 489378 w 489378"/>
                  <a:gd name="connsiteY0" fmla="*/ 2597369 h 2597369"/>
                  <a:gd name="connsiteX1" fmla="*/ 90112 w 489378"/>
                  <a:gd name="connsiteY1" fmla="*/ 1403787 h 2597369"/>
                  <a:gd name="connsiteX2" fmla="*/ 221109 w 489378"/>
                  <a:gd name="connsiteY2" fmla="*/ 0 h 2597369"/>
                  <a:gd name="connsiteX3" fmla="*/ 403703 w 489378"/>
                  <a:gd name="connsiteY3" fmla="*/ 1498380 h 2597369"/>
                  <a:gd name="connsiteX4" fmla="*/ 489378 w 489378"/>
                  <a:gd name="connsiteY4" fmla="*/ 2597367 h 2597369"/>
                  <a:gd name="connsiteX5" fmla="*/ 489378 w 489378"/>
                  <a:gd name="connsiteY5" fmla="*/ 2597369 h 2597369"/>
                  <a:gd name="connsiteX0" fmla="*/ 489378 w 489378"/>
                  <a:gd name="connsiteY0" fmla="*/ 2597369 h 2597369"/>
                  <a:gd name="connsiteX1" fmla="*/ 90112 w 489378"/>
                  <a:gd name="connsiteY1" fmla="*/ 1403787 h 2597369"/>
                  <a:gd name="connsiteX2" fmla="*/ 221109 w 489378"/>
                  <a:gd name="connsiteY2" fmla="*/ 0 h 2597369"/>
                  <a:gd name="connsiteX3" fmla="*/ 403703 w 489378"/>
                  <a:gd name="connsiteY3" fmla="*/ 1498380 h 2597369"/>
                  <a:gd name="connsiteX4" fmla="*/ 489378 w 489378"/>
                  <a:gd name="connsiteY4" fmla="*/ 2597367 h 2597369"/>
                  <a:gd name="connsiteX5" fmla="*/ 489378 w 489378"/>
                  <a:gd name="connsiteY5" fmla="*/ 2597369 h 2597369"/>
                  <a:gd name="connsiteX0" fmla="*/ 440135 w 440135"/>
                  <a:gd name="connsiteY0" fmla="*/ 2597369 h 2597369"/>
                  <a:gd name="connsiteX1" fmla="*/ 40869 w 440135"/>
                  <a:gd name="connsiteY1" fmla="*/ 1403787 h 2597369"/>
                  <a:gd name="connsiteX2" fmla="*/ 171866 w 440135"/>
                  <a:gd name="connsiteY2" fmla="*/ 0 h 2597369"/>
                  <a:gd name="connsiteX3" fmla="*/ 354460 w 440135"/>
                  <a:gd name="connsiteY3" fmla="*/ 1498380 h 2597369"/>
                  <a:gd name="connsiteX4" fmla="*/ 440135 w 440135"/>
                  <a:gd name="connsiteY4" fmla="*/ 2597367 h 2597369"/>
                  <a:gd name="connsiteX5" fmla="*/ 440135 w 440135"/>
                  <a:gd name="connsiteY5" fmla="*/ 2597369 h 2597369"/>
                  <a:gd name="connsiteX0" fmla="*/ 412392 w 412392"/>
                  <a:gd name="connsiteY0" fmla="*/ 2597369 h 2597369"/>
                  <a:gd name="connsiteX1" fmla="*/ 13126 w 412392"/>
                  <a:gd name="connsiteY1" fmla="*/ 1403787 h 2597369"/>
                  <a:gd name="connsiteX2" fmla="*/ 144123 w 412392"/>
                  <a:gd name="connsiteY2" fmla="*/ 0 h 2597369"/>
                  <a:gd name="connsiteX3" fmla="*/ 326717 w 412392"/>
                  <a:gd name="connsiteY3" fmla="*/ 1498380 h 2597369"/>
                  <a:gd name="connsiteX4" fmla="*/ 412392 w 412392"/>
                  <a:gd name="connsiteY4" fmla="*/ 2597367 h 2597369"/>
                  <a:gd name="connsiteX5" fmla="*/ 412392 w 412392"/>
                  <a:gd name="connsiteY5" fmla="*/ 2597369 h 2597369"/>
                  <a:gd name="connsiteX0" fmla="*/ 388612 w 410967"/>
                  <a:gd name="connsiteY0" fmla="*/ 2744513 h 2744513"/>
                  <a:gd name="connsiteX1" fmla="*/ 11701 w 410967"/>
                  <a:gd name="connsiteY1" fmla="*/ 1403787 h 2744513"/>
                  <a:gd name="connsiteX2" fmla="*/ 142698 w 410967"/>
                  <a:gd name="connsiteY2" fmla="*/ 0 h 2744513"/>
                  <a:gd name="connsiteX3" fmla="*/ 325292 w 410967"/>
                  <a:gd name="connsiteY3" fmla="*/ 1498380 h 2744513"/>
                  <a:gd name="connsiteX4" fmla="*/ 410967 w 410967"/>
                  <a:gd name="connsiteY4" fmla="*/ 2597367 h 2744513"/>
                  <a:gd name="connsiteX5" fmla="*/ 388612 w 410967"/>
                  <a:gd name="connsiteY5" fmla="*/ 2744513 h 2744513"/>
                  <a:gd name="connsiteX0" fmla="*/ 388612 w 410967"/>
                  <a:gd name="connsiteY0" fmla="*/ 2744513 h 2744513"/>
                  <a:gd name="connsiteX1" fmla="*/ 11701 w 410967"/>
                  <a:gd name="connsiteY1" fmla="*/ 1403787 h 2744513"/>
                  <a:gd name="connsiteX2" fmla="*/ 142698 w 410967"/>
                  <a:gd name="connsiteY2" fmla="*/ 0 h 2744513"/>
                  <a:gd name="connsiteX3" fmla="*/ 325292 w 410967"/>
                  <a:gd name="connsiteY3" fmla="*/ 1498380 h 2744513"/>
                  <a:gd name="connsiteX4" fmla="*/ 410967 w 410967"/>
                  <a:gd name="connsiteY4" fmla="*/ 2597367 h 2744513"/>
                  <a:gd name="connsiteX5" fmla="*/ 388612 w 410967"/>
                  <a:gd name="connsiteY5" fmla="*/ 2744513 h 2744513"/>
                  <a:gd name="connsiteX0" fmla="*/ 228631 w 407477"/>
                  <a:gd name="connsiteY0" fmla="*/ 2471244 h 2597367"/>
                  <a:gd name="connsiteX1" fmla="*/ 8211 w 407477"/>
                  <a:gd name="connsiteY1" fmla="*/ 1403787 h 2597367"/>
                  <a:gd name="connsiteX2" fmla="*/ 139208 w 407477"/>
                  <a:gd name="connsiteY2" fmla="*/ 0 h 2597367"/>
                  <a:gd name="connsiteX3" fmla="*/ 321802 w 407477"/>
                  <a:gd name="connsiteY3" fmla="*/ 1498380 h 2597367"/>
                  <a:gd name="connsiteX4" fmla="*/ 407477 w 407477"/>
                  <a:gd name="connsiteY4" fmla="*/ 2597367 h 2597367"/>
                  <a:gd name="connsiteX5" fmla="*/ 228631 w 407477"/>
                  <a:gd name="connsiteY5" fmla="*/ 2471244 h 2597367"/>
                  <a:gd name="connsiteX0" fmla="*/ 223164 w 318785"/>
                  <a:gd name="connsiteY0" fmla="*/ 2471244 h 2471560"/>
                  <a:gd name="connsiteX1" fmla="*/ 2744 w 318785"/>
                  <a:gd name="connsiteY1" fmla="*/ 1403787 h 2471560"/>
                  <a:gd name="connsiteX2" fmla="*/ 133741 w 318785"/>
                  <a:gd name="connsiteY2" fmla="*/ 0 h 2471560"/>
                  <a:gd name="connsiteX3" fmla="*/ 316335 w 318785"/>
                  <a:gd name="connsiteY3" fmla="*/ 1498380 h 2471560"/>
                  <a:gd name="connsiteX4" fmla="*/ 223164 w 318785"/>
                  <a:gd name="connsiteY4" fmla="*/ 2471244 h 2471560"/>
                  <a:gd name="connsiteX0" fmla="*/ 220502 w 316123"/>
                  <a:gd name="connsiteY0" fmla="*/ 2523795 h 2524111"/>
                  <a:gd name="connsiteX1" fmla="*/ 82 w 316123"/>
                  <a:gd name="connsiteY1" fmla="*/ 1456338 h 2524111"/>
                  <a:gd name="connsiteX2" fmla="*/ 200104 w 316123"/>
                  <a:gd name="connsiteY2" fmla="*/ 0 h 2524111"/>
                  <a:gd name="connsiteX3" fmla="*/ 313673 w 316123"/>
                  <a:gd name="connsiteY3" fmla="*/ 1550931 h 2524111"/>
                  <a:gd name="connsiteX4" fmla="*/ 220502 w 316123"/>
                  <a:gd name="connsiteY4" fmla="*/ 2523795 h 2524111"/>
                  <a:gd name="connsiteX0" fmla="*/ 220502 w 316123"/>
                  <a:gd name="connsiteY0" fmla="*/ 2523795 h 2524111"/>
                  <a:gd name="connsiteX1" fmla="*/ 82 w 316123"/>
                  <a:gd name="connsiteY1" fmla="*/ 1456338 h 2524111"/>
                  <a:gd name="connsiteX2" fmla="*/ 200104 w 316123"/>
                  <a:gd name="connsiteY2" fmla="*/ 0 h 2524111"/>
                  <a:gd name="connsiteX3" fmla="*/ 313673 w 316123"/>
                  <a:gd name="connsiteY3" fmla="*/ 1550931 h 2524111"/>
                  <a:gd name="connsiteX4" fmla="*/ 220502 w 316123"/>
                  <a:gd name="connsiteY4" fmla="*/ 2523795 h 2524111"/>
                  <a:gd name="connsiteX0" fmla="*/ 161437 w 257058"/>
                  <a:gd name="connsiteY0" fmla="*/ 2523795 h 2524111"/>
                  <a:gd name="connsiteX1" fmla="*/ 181 w 257058"/>
                  <a:gd name="connsiteY1" fmla="*/ 1445828 h 2524111"/>
                  <a:gd name="connsiteX2" fmla="*/ 141039 w 257058"/>
                  <a:gd name="connsiteY2" fmla="*/ 0 h 2524111"/>
                  <a:gd name="connsiteX3" fmla="*/ 254608 w 257058"/>
                  <a:gd name="connsiteY3" fmla="*/ 1550931 h 2524111"/>
                  <a:gd name="connsiteX4" fmla="*/ 161437 w 257058"/>
                  <a:gd name="connsiteY4" fmla="*/ 2523795 h 2524111"/>
                  <a:gd name="connsiteX0" fmla="*/ 112207 w 256113"/>
                  <a:gd name="connsiteY0" fmla="*/ 2513285 h 2513607"/>
                  <a:gd name="connsiteX1" fmla="*/ 254 w 256113"/>
                  <a:gd name="connsiteY1" fmla="*/ 1445828 h 2513607"/>
                  <a:gd name="connsiteX2" fmla="*/ 141112 w 256113"/>
                  <a:gd name="connsiteY2" fmla="*/ 0 h 2513607"/>
                  <a:gd name="connsiteX3" fmla="*/ 254681 w 256113"/>
                  <a:gd name="connsiteY3" fmla="*/ 1550931 h 2513607"/>
                  <a:gd name="connsiteX4" fmla="*/ 112207 w 256113"/>
                  <a:gd name="connsiteY4" fmla="*/ 2513285 h 2513607"/>
                  <a:gd name="connsiteX0" fmla="*/ 112207 w 209853"/>
                  <a:gd name="connsiteY0" fmla="*/ 2513285 h 2513503"/>
                  <a:gd name="connsiteX1" fmla="*/ 254 w 209853"/>
                  <a:gd name="connsiteY1" fmla="*/ 1445828 h 2513503"/>
                  <a:gd name="connsiteX2" fmla="*/ 141112 w 209853"/>
                  <a:gd name="connsiteY2" fmla="*/ 0 h 2513503"/>
                  <a:gd name="connsiteX3" fmla="*/ 205378 w 209853"/>
                  <a:gd name="connsiteY3" fmla="*/ 1277662 h 2513503"/>
                  <a:gd name="connsiteX4" fmla="*/ 112207 w 209853"/>
                  <a:gd name="connsiteY4" fmla="*/ 2513285 h 2513503"/>
                  <a:gd name="connsiteX0" fmla="*/ 112236 w 207857"/>
                  <a:gd name="connsiteY0" fmla="*/ 2502774 h 2502992"/>
                  <a:gd name="connsiteX1" fmla="*/ 283 w 207857"/>
                  <a:gd name="connsiteY1" fmla="*/ 1435317 h 2502992"/>
                  <a:gd name="connsiteX2" fmla="*/ 101699 w 207857"/>
                  <a:gd name="connsiteY2" fmla="*/ 0 h 2502992"/>
                  <a:gd name="connsiteX3" fmla="*/ 205407 w 207857"/>
                  <a:gd name="connsiteY3" fmla="*/ 1267151 h 2502992"/>
                  <a:gd name="connsiteX4" fmla="*/ 112236 w 207857"/>
                  <a:gd name="connsiteY4" fmla="*/ 2502774 h 2502992"/>
                  <a:gd name="connsiteX0" fmla="*/ 118518 w 214139"/>
                  <a:gd name="connsiteY0" fmla="*/ 3206967 h 3207185"/>
                  <a:gd name="connsiteX1" fmla="*/ 6565 w 214139"/>
                  <a:gd name="connsiteY1" fmla="*/ 2139510 h 3207185"/>
                  <a:gd name="connsiteX2" fmla="*/ 78399 w 214139"/>
                  <a:gd name="connsiteY2" fmla="*/ 0 h 3207185"/>
                  <a:gd name="connsiteX3" fmla="*/ 211689 w 214139"/>
                  <a:gd name="connsiteY3" fmla="*/ 1971344 h 3207185"/>
                  <a:gd name="connsiteX4" fmla="*/ 118518 w 214139"/>
                  <a:gd name="connsiteY4" fmla="*/ 3206967 h 3207185"/>
                  <a:gd name="connsiteX0" fmla="*/ 118518 w 214139"/>
                  <a:gd name="connsiteY0" fmla="*/ 3206967 h 3207185"/>
                  <a:gd name="connsiteX1" fmla="*/ 6565 w 214139"/>
                  <a:gd name="connsiteY1" fmla="*/ 2139510 h 3207185"/>
                  <a:gd name="connsiteX2" fmla="*/ 78399 w 214139"/>
                  <a:gd name="connsiteY2" fmla="*/ 0 h 3207185"/>
                  <a:gd name="connsiteX3" fmla="*/ 211689 w 214139"/>
                  <a:gd name="connsiteY3" fmla="*/ 1971344 h 3207185"/>
                  <a:gd name="connsiteX4" fmla="*/ 118518 w 214139"/>
                  <a:gd name="connsiteY4" fmla="*/ 3206967 h 3207185"/>
                  <a:gd name="connsiteX0" fmla="*/ 112724 w 208345"/>
                  <a:gd name="connsiteY0" fmla="*/ 3206967 h 3207185"/>
                  <a:gd name="connsiteX1" fmla="*/ 771 w 208345"/>
                  <a:gd name="connsiteY1" fmla="*/ 2139510 h 3207185"/>
                  <a:gd name="connsiteX2" fmla="*/ 72605 w 208345"/>
                  <a:gd name="connsiteY2" fmla="*/ 0 h 3207185"/>
                  <a:gd name="connsiteX3" fmla="*/ 205895 w 208345"/>
                  <a:gd name="connsiteY3" fmla="*/ 1971344 h 3207185"/>
                  <a:gd name="connsiteX4" fmla="*/ 112724 w 208345"/>
                  <a:gd name="connsiteY4" fmla="*/ 3206967 h 3207185"/>
                  <a:gd name="connsiteX0" fmla="*/ 112333 w 207954"/>
                  <a:gd name="connsiteY0" fmla="*/ 2555326 h 2555544"/>
                  <a:gd name="connsiteX1" fmla="*/ 380 w 207954"/>
                  <a:gd name="connsiteY1" fmla="*/ 1487869 h 2555544"/>
                  <a:gd name="connsiteX2" fmla="*/ 82074 w 207954"/>
                  <a:gd name="connsiteY2" fmla="*/ 0 h 2555544"/>
                  <a:gd name="connsiteX3" fmla="*/ 205504 w 207954"/>
                  <a:gd name="connsiteY3" fmla="*/ 1319703 h 2555544"/>
                  <a:gd name="connsiteX4" fmla="*/ 112333 w 207954"/>
                  <a:gd name="connsiteY4" fmla="*/ 2555326 h 2555544"/>
                  <a:gd name="connsiteX0" fmla="*/ 113360 w 208981"/>
                  <a:gd name="connsiteY0" fmla="*/ 2250526 h 2250744"/>
                  <a:gd name="connsiteX1" fmla="*/ 1407 w 208981"/>
                  <a:gd name="connsiteY1" fmla="*/ 1183069 h 2250744"/>
                  <a:gd name="connsiteX2" fmla="*/ 63380 w 208981"/>
                  <a:gd name="connsiteY2" fmla="*/ 0 h 2250744"/>
                  <a:gd name="connsiteX3" fmla="*/ 206531 w 208981"/>
                  <a:gd name="connsiteY3" fmla="*/ 1014903 h 2250744"/>
                  <a:gd name="connsiteX4" fmla="*/ 113360 w 208981"/>
                  <a:gd name="connsiteY4" fmla="*/ 2250526 h 2250744"/>
                  <a:gd name="connsiteX0" fmla="*/ 117785 w 294603"/>
                  <a:gd name="connsiteY0" fmla="*/ 2271546 h 2271764"/>
                  <a:gd name="connsiteX1" fmla="*/ 5832 w 294603"/>
                  <a:gd name="connsiteY1" fmla="*/ 1204089 h 2271764"/>
                  <a:gd name="connsiteX2" fmla="*/ 294602 w 294603"/>
                  <a:gd name="connsiteY2" fmla="*/ 0 h 2271764"/>
                  <a:gd name="connsiteX3" fmla="*/ 210956 w 294603"/>
                  <a:gd name="connsiteY3" fmla="*/ 1035923 h 2271764"/>
                  <a:gd name="connsiteX4" fmla="*/ 117785 w 294603"/>
                  <a:gd name="connsiteY4" fmla="*/ 2271546 h 2271764"/>
                  <a:gd name="connsiteX0" fmla="*/ 112877 w 208498"/>
                  <a:gd name="connsiteY0" fmla="*/ 2303077 h 2303295"/>
                  <a:gd name="connsiteX1" fmla="*/ 924 w 208498"/>
                  <a:gd name="connsiteY1" fmla="*/ 1235620 h 2303295"/>
                  <a:gd name="connsiteX2" fmla="*/ 171365 w 208498"/>
                  <a:gd name="connsiteY2" fmla="*/ 0 h 2303295"/>
                  <a:gd name="connsiteX3" fmla="*/ 206048 w 208498"/>
                  <a:gd name="connsiteY3" fmla="*/ 1067454 h 2303295"/>
                  <a:gd name="connsiteX4" fmla="*/ 112877 w 208498"/>
                  <a:gd name="connsiteY4" fmla="*/ 2303077 h 2303295"/>
                  <a:gd name="connsiteX0" fmla="*/ 111982 w 207603"/>
                  <a:gd name="connsiteY0" fmla="*/ 2324098 h 2324316"/>
                  <a:gd name="connsiteX1" fmla="*/ 29 w 207603"/>
                  <a:gd name="connsiteY1" fmla="*/ 1256641 h 2324316"/>
                  <a:gd name="connsiteX2" fmla="*/ 121166 w 207603"/>
                  <a:gd name="connsiteY2" fmla="*/ 0 h 2324316"/>
                  <a:gd name="connsiteX3" fmla="*/ 205153 w 207603"/>
                  <a:gd name="connsiteY3" fmla="*/ 1088475 h 2324316"/>
                  <a:gd name="connsiteX4" fmla="*/ 111982 w 207603"/>
                  <a:gd name="connsiteY4" fmla="*/ 2324098 h 2324316"/>
                  <a:gd name="connsiteX0" fmla="*/ 111982 w 207603"/>
                  <a:gd name="connsiteY0" fmla="*/ 2197974 h 2198230"/>
                  <a:gd name="connsiteX1" fmla="*/ 29 w 207603"/>
                  <a:gd name="connsiteY1" fmla="*/ 1256641 h 2198230"/>
                  <a:gd name="connsiteX2" fmla="*/ 121166 w 207603"/>
                  <a:gd name="connsiteY2" fmla="*/ 0 h 2198230"/>
                  <a:gd name="connsiteX3" fmla="*/ 205153 w 207603"/>
                  <a:gd name="connsiteY3" fmla="*/ 1088475 h 2198230"/>
                  <a:gd name="connsiteX4" fmla="*/ 111982 w 207603"/>
                  <a:gd name="connsiteY4" fmla="*/ 2197974 h 2198230"/>
                  <a:gd name="connsiteX0" fmla="*/ 111982 w 206487"/>
                  <a:gd name="connsiteY0" fmla="*/ 2197974 h 2197974"/>
                  <a:gd name="connsiteX1" fmla="*/ 29 w 206487"/>
                  <a:gd name="connsiteY1" fmla="*/ 1256641 h 2197974"/>
                  <a:gd name="connsiteX2" fmla="*/ 121166 w 206487"/>
                  <a:gd name="connsiteY2" fmla="*/ 0 h 2197974"/>
                  <a:gd name="connsiteX3" fmla="*/ 205153 w 206487"/>
                  <a:gd name="connsiteY3" fmla="*/ 1088475 h 2197974"/>
                  <a:gd name="connsiteX4" fmla="*/ 111982 w 206487"/>
                  <a:gd name="connsiteY4" fmla="*/ 2197974 h 2197974"/>
                  <a:gd name="connsiteX0" fmla="*/ 283728 w 283728"/>
                  <a:gd name="connsiteY0" fmla="*/ 2124402 h 2124402"/>
                  <a:gd name="connsiteX1" fmla="*/ 4142 w 283728"/>
                  <a:gd name="connsiteY1" fmla="*/ 1256641 h 2124402"/>
                  <a:gd name="connsiteX2" fmla="*/ 125279 w 283728"/>
                  <a:gd name="connsiteY2" fmla="*/ 0 h 2124402"/>
                  <a:gd name="connsiteX3" fmla="*/ 209266 w 283728"/>
                  <a:gd name="connsiteY3" fmla="*/ 1088475 h 2124402"/>
                  <a:gd name="connsiteX4" fmla="*/ 283728 w 283728"/>
                  <a:gd name="connsiteY4" fmla="*/ 2124402 h 2124402"/>
                  <a:gd name="connsiteX0" fmla="*/ 283728 w 284476"/>
                  <a:gd name="connsiteY0" fmla="*/ 2124402 h 2124402"/>
                  <a:gd name="connsiteX1" fmla="*/ 4142 w 284476"/>
                  <a:gd name="connsiteY1" fmla="*/ 1256641 h 2124402"/>
                  <a:gd name="connsiteX2" fmla="*/ 125279 w 284476"/>
                  <a:gd name="connsiteY2" fmla="*/ 0 h 2124402"/>
                  <a:gd name="connsiteX3" fmla="*/ 209266 w 284476"/>
                  <a:gd name="connsiteY3" fmla="*/ 1088475 h 2124402"/>
                  <a:gd name="connsiteX4" fmla="*/ 283728 w 284476"/>
                  <a:gd name="connsiteY4" fmla="*/ 2124402 h 2124402"/>
                  <a:gd name="connsiteX0" fmla="*/ 102153 w 206421"/>
                  <a:gd name="connsiteY0" fmla="*/ 2208485 h 2208485"/>
                  <a:gd name="connsiteX1" fmla="*/ 61 w 206421"/>
                  <a:gd name="connsiteY1" fmla="*/ 1256641 h 2208485"/>
                  <a:gd name="connsiteX2" fmla="*/ 121198 w 206421"/>
                  <a:gd name="connsiteY2" fmla="*/ 0 h 2208485"/>
                  <a:gd name="connsiteX3" fmla="*/ 205185 w 206421"/>
                  <a:gd name="connsiteY3" fmla="*/ 1088475 h 2208485"/>
                  <a:gd name="connsiteX4" fmla="*/ 102153 w 206421"/>
                  <a:gd name="connsiteY4" fmla="*/ 2208485 h 2208485"/>
                  <a:gd name="connsiteX0" fmla="*/ 102093 w 206361"/>
                  <a:gd name="connsiteY0" fmla="*/ 2199099 h 2199099"/>
                  <a:gd name="connsiteX1" fmla="*/ 1 w 206361"/>
                  <a:gd name="connsiteY1" fmla="*/ 1247255 h 2199099"/>
                  <a:gd name="connsiteX2" fmla="*/ 104397 w 206361"/>
                  <a:gd name="connsiteY2" fmla="*/ 0 h 2199099"/>
                  <a:gd name="connsiteX3" fmla="*/ 205125 w 206361"/>
                  <a:gd name="connsiteY3" fmla="*/ 1079089 h 2199099"/>
                  <a:gd name="connsiteX4" fmla="*/ 102093 w 206361"/>
                  <a:gd name="connsiteY4" fmla="*/ 2199099 h 2199099"/>
                  <a:gd name="connsiteX0" fmla="*/ 102093 w 206361"/>
                  <a:gd name="connsiteY0" fmla="*/ 2199099 h 2199099"/>
                  <a:gd name="connsiteX1" fmla="*/ 1 w 206361"/>
                  <a:gd name="connsiteY1" fmla="*/ 1247255 h 2199099"/>
                  <a:gd name="connsiteX2" fmla="*/ 104397 w 206361"/>
                  <a:gd name="connsiteY2" fmla="*/ 0 h 2199099"/>
                  <a:gd name="connsiteX3" fmla="*/ 205125 w 206361"/>
                  <a:gd name="connsiteY3" fmla="*/ 1079089 h 2199099"/>
                  <a:gd name="connsiteX4" fmla="*/ 102093 w 206361"/>
                  <a:gd name="connsiteY4" fmla="*/ 2199099 h 2199099"/>
                  <a:gd name="connsiteX0" fmla="*/ 102093 w 206361"/>
                  <a:gd name="connsiteY0" fmla="*/ 2199099 h 2199099"/>
                  <a:gd name="connsiteX1" fmla="*/ 1 w 206361"/>
                  <a:gd name="connsiteY1" fmla="*/ 1247255 h 2199099"/>
                  <a:gd name="connsiteX2" fmla="*/ 104397 w 206361"/>
                  <a:gd name="connsiteY2" fmla="*/ 0 h 2199099"/>
                  <a:gd name="connsiteX3" fmla="*/ 205125 w 206361"/>
                  <a:gd name="connsiteY3" fmla="*/ 1079089 h 2199099"/>
                  <a:gd name="connsiteX4" fmla="*/ 102093 w 206361"/>
                  <a:gd name="connsiteY4" fmla="*/ 2199099 h 2199099"/>
                  <a:gd name="connsiteX0" fmla="*/ 102093 w 206361"/>
                  <a:gd name="connsiteY0" fmla="*/ 2199099 h 2199099"/>
                  <a:gd name="connsiteX1" fmla="*/ 1 w 206361"/>
                  <a:gd name="connsiteY1" fmla="*/ 1247255 h 2199099"/>
                  <a:gd name="connsiteX2" fmla="*/ 104397 w 206361"/>
                  <a:gd name="connsiteY2" fmla="*/ 0 h 2199099"/>
                  <a:gd name="connsiteX3" fmla="*/ 205125 w 206361"/>
                  <a:gd name="connsiteY3" fmla="*/ 1079089 h 2199099"/>
                  <a:gd name="connsiteX4" fmla="*/ 102093 w 206361"/>
                  <a:gd name="connsiteY4" fmla="*/ 2199099 h 2199099"/>
                  <a:gd name="connsiteX0" fmla="*/ 102093 w 206361"/>
                  <a:gd name="connsiteY0" fmla="*/ 2208485 h 2208485"/>
                  <a:gd name="connsiteX1" fmla="*/ 1 w 206361"/>
                  <a:gd name="connsiteY1" fmla="*/ 1247255 h 2208485"/>
                  <a:gd name="connsiteX2" fmla="*/ 104397 w 206361"/>
                  <a:gd name="connsiteY2" fmla="*/ 0 h 2208485"/>
                  <a:gd name="connsiteX3" fmla="*/ 205125 w 206361"/>
                  <a:gd name="connsiteY3" fmla="*/ 1079089 h 2208485"/>
                  <a:gd name="connsiteX4" fmla="*/ 102093 w 206361"/>
                  <a:gd name="connsiteY4" fmla="*/ 2208485 h 2208485"/>
                  <a:gd name="connsiteX0" fmla="*/ 102093 w 206313"/>
                  <a:gd name="connsiteY0" fmla="*/ 2208485 h 2208485"/>
                  <a:gd name="connsiteX1" fmla="*/ 1 w 206313"/>
                  <a:gd name="connsiteY1" fmla="*/ 1247255 h 2208485"/>
                  <a:gd name="connsiteX2" fmla="*/ 104397 w 206313"/>
                  <a:gd name="connsiteY2" fmla="*/ 0 h 2208485"/>
                  <a:gd name="connsiteX3" fmla="*/ 205125 w 206313"/>
                  <a:gd name="connsiteY3" fmla="*/ 1079089 h 2208485"/>
                  <a:gd name="connsiteX4" fmla="*/ 102093 w 206313"/>
                  <a:gd name="connsiteY4" fmla="*/ 2208485 h 220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313" h="2208485">
                    <a:moveTo>
                      <a:pt x="102093" y="2208485"/>
                    </a:moveTo>
                    <a:cubicBezTo>
                      <a:pt x="118854" y="2118023"/>
                      <a:pt x="-383" y="1615336"/>
                      <a:pt x="1" y="1247255"/>
                    </a:cubicBezTo>
                    <a:cubicBezTo>
                      <a:pt x="385" y="879174"/>
                      <a:pt x="69353" y="237819"/>
                      <a:pt x="104397" y="0"/>
                    </a:cubicBezTo>
                    <a:cubicBezTo>
                      <a:pt x="121768" y="338398"/>
                      <a:pt x="205125" y="546420"/>
                      <a:pt x="205125" y="1079089"/>
                    </a:cubicBezTo>
                    <a:cubicBezTo>
                      <a:pt x="220029" y="1490963"/>
                      <a:pt x="89614" y="2140168"/>
                      <a:pt x="102093" y="220848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7" name="Rectangle: Rounded Corners 11">
                <a:extLst>
                  <a:ext uri="{FF2B5EF4-FFF2-40B4-BE49-F238E27FC236}">
                    <a16:creationId xmlns:a16="http://schemas.microsoft.com/office/drawing/2014/main" id="{01A85CA4-7502-72DF-B06C-A6059295CD04}"/>
                  </a:ext>
                </a:extLst>
              </p:cNvPr>
              <p:cNvSpPr/>
              <p:nvPr/>
            </p:nvSpPr>
            <p:spPr>
              <a:xfrm>
                <a:off x="7477019" y="5010913"/>
                <a:ext cx="1133581" cy="856233"/>
              </a:xfrm>
              <a:prstGeom prst="roundRect">
                <a:avLst>
                  <a:gd name="adj" fmla="val 50000"/>
                </a:avLst>
              </a:prstGeom>
              <a:solidFill>
                <a:schemeClr val="bg1">
                  <a:lumMod val="65000"/>
                </a:schemeClr>
              </a:solidFill>
              <a:ln w="476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8" name="Freeform: Shape 12">
                <a:extLst>
                  <a:ext uri="{FF2B5EF4-FFF2-40B4-BE49-F238E27FC236}">
                    <a16:creationId xmlns:a16="http://schemas.microsoft.com/office/drawing/2014/main" id="{B48B6ED1-399C-7F13-BD0C-048EF9A5DECD}"/>
                  </a:ext>
                </a:extLst>
              </p:cNvPr>
              <p:cNvSpPr/>
              <p:nvPr/>
            </p:nvSpPr>
            <p:spPr>
              <a:xfrm>
                <a:off x="7954784" y="5043279"/>
                <a:ext cx="120616" cy="680729"/>
              </a:xfrm>
              <a:custGeom>
                <a:avLst/>
                <a:gdLst>
                  <a:gd name="connsiteX0" fmla="*/ 779318 w 779318"/>
                  <a:gd name="connsiteY0" fmla="*/ 2408183 h 2408183"/>
                  <a:gd name="connsiteX1" fmla="*/ 0 w 779318"/>
                  <a:gd name="connsiteY1" fmla="*/ 1204091 h 2408183"/>
                  <a:gd name="connsiteX2" fmla="*/ 779318 w 779318"/>
                  <a:gd name="connsiteY2" fmla="*/ -1 h 2408183"/>
                  <a:gd name="connsiteX3" fmla="*/ 246522 w 779318"/>
                  <a:gd name="connsiteY3" fmla="*/ 1204090 h 2408183"/>
                  <a:gd name="connsiteX4" fmla="*/ 779318 w 779318"/>
                  <a:gd name="connsiteY4" fmla="*/ 2408181 h 2408183"/>
                  <a:gd name="connsiteX5" fmla="*/ 779318 w 779318"/>
                  <a:gd name="connsiteY5" fmla="*/ 2408183 h 2408183"/>
                  <a:gd name="connsiteX0" fmla="*/ 779318 w 779318"/>
                  <a:gd name="connsiteY0" fmla="*/ 2408184 h 2408184"/>
                  <a:gd name="connsiteX1" fmla="*/ 0 w 779318"/>
                  <a:gd name="connsiteY1" fmla="*/ 1204092 h 2408184"/>
                  <a:gd name="connsiteX2" fmla="*/ 779318 w 779318"/>
                  <a:gd name="connsiteY2" fmla="*/ 0 h 2408184"/>
                  <a:gd name="connsiteX3" fmla="*/ 246522 w 779318"/>
                  <a:gd name="connsiteY3" fmla="*/ 1204091 h 2408184"/>
                  <a:gd name="connsiteX4" fmla="*/ 779318 w 779318"/>
                  <a:gd name="connsiteY4" fmla="*/ 2408182 h 2408184"/>
                  <a:gd name="connsiteX5" fmla="*/ 779318 w 779318"/>
                  <a:gd name="connsiteY5" fmla="*/ 2408184 h 2408184"/>
                  <a:gd name="connsiteX0" fmla="*/ 779318 w 779318"/>
                  <a:gd name="connsiteY0" fmla="*/ 2408184 h 2408184"/>
                  <a:gd name="connsiteX1" fmla="*/ 0 w 779318"/>
                  <a:gd name="connsiteY1" fmla="*/ 1204092 h 2408184"/>
                  <a:gd name="connsiteX2" fmla="*/ 779318 w 779318"/>
                  <a:gd name="connsiteY2" fmla="*/ 0 h 2408184"/>
                  <a:gd name="connsiteX3" fmla="*/ 246522 w 779318"/>
                  <a:gd name="connsiteY3" fmla="*/ 1204091 h 2408184"/>
                  <a:gd name="connsiteX4" fmla="*/ 779318 w 779318"/>
                  <a:gd name="connsiteY4" fmla="*/ 2408182 h 2408184"/>
                  <a:gd name="connsiteX5" fmla="*/ 779318 w 779318"/>
                  <a:gd name="connsiteY5" fmla="*/ 2408184 h 2408184"/>
                  <a:gd name="connsiteX0" fmla="*/ 779318 w 779318"/>
                  <a:gd name="connsiteY0" fmla="*/ 2408184 h 2408184"/>
                  <a:gd name="connsiteX1" fmla="*/ 0 w 779318"/>
                  <a:gd name="connsiteY1" fmla="*/ 1204092 h 2408184"/>
                  <a:gd name="connsiteX2" fmla="*/ 779318 w 779318"/>
                  <a:gd name="connsiteY2" fmla="*/ 0 h 2408184"/>
                  <a:gd name="connsiteX3" fmla="*/ 246522 w 779318"/>
                  <a:gd name="connsiteY3" fmla="*/ 1204091 h 2408184"/>
                  <a:gd name="connsiteX4" fmla="*/ 779318 w 779318"/>
                  <a:gd name="connsiteY4" fmla="*/ 2408182 h 2408184"/>
                  <a:gd name="connsiteX5" fmla="*/ 779318 w 779318"/>
                  <a:gd name="connsiteY5" fmla="*/ 2408184 h 2408184"/>
                  <a:gd name="connsiteX0" fmla="*/ 779318 w 779318"/>
                  <a:gd name="connsiteY0" fmla="*/ 2408184 h 2408184"/>
                  <a:gd name="connsiteX1" fmla="*/ 0 w 779318"/>
                  <a:gd name="connsiteY1" fmla="*/ 1204092 h 2408184"/>
                  <a:gd name="connsiteX2" fmla="*/ 779318 w 779318"/>
                  <a:gd name="connsiteY2" fmla="*/ 0 h 2408184"/>
                  <a:gd name="connsiteX3" fmla="*/ 693643 w 779318"/>
                  <a:gd name="connsiteY3" fmla="*/ 1309195 h 2408184"/>
                  <a:gd name="connsiteX4" fmla="*/ 779318 w 779318"/>
                  <a:gd name="connsiteY4" fmla="*/ 2408182 h 2408184"/>
                  <a:gd name="connsiteX5" fmla="*/ 779318 w 779318"/>
                  <a:gd name="connsiteY5" fmla="*/ 2408184 h 2408184"/>
                  <a:gd name="connsiteX0" fmla="*/ 399289 w 399289"/>
                  <a:gd name="connsiteY0" fmla="*/ 2408184 h 2408184"/>
                  <a:gd name="connsiteX1" fmla="*/ 23 w 399289"/>
                  <a:gd name="connsiteY1" fmla="*/ 1214602 h 2408184"/>
                  <a:gd name="connsiteX2" fmla="*/ 399289 w 399289"/>
                  <a:gd name="connsiteY2" fmla="*/ 0 h 2408184"/>
                  <a:gd name="connsiteX3" fmla="*/ 313614 w 399289"/>
                  <a:gd name="connsiteY3" fmla="*/ 1309195 h 2408184"/>
                  <a:gd name="connsiteX4" fmla="*/ 399289 w 399289"/>
                  <a:gd name="connsiteY4" fmla="*/ 2408182 h 2408184"/>
                  <a:gd name="connsiteX5" fmla="*/ 399289 w 399289"/>
                  <a:gd name="connsiteY5" fmla="*/ 2408184 h 2408184"/>
                  <a:gd name="connsiteX0" fmla="*/ 440915 w 440915"/>
                  <a:gd name="connsiteY0" fmla="*/ 2429204 h 2429204"/>
                  <a:gd name="connsiteX1" fmla="*/ 41649 w 440915"/>
                  <a:gd name="connsiteY1" fmla="*/ 1235622 h 2429204"/>
                  <a:gd name="connsiteX2" fmla="*/ 262069 w 440915"/>
                  <a:gd name="connsiteY2" fmla="*/ 0 h 2429204"/>
                  <a:gd name="connsiteX3" fmla="*/ 355240 w 440915"/>
                  <a:gd name="connsiteY3" fmla="*/ 1330215 h 2429204"/>
                  <a:gd name="connsiteX4" fmla="*/ 440915 w 440915"/>
                  <a:gd name="connsiteY4" fmla="*/ 2429202 h 2429204"/>
                  <a:gd name="connsiteX5" fmla="*/ 440915 w 440915"/>
                  <a:gd name="connsiteY5" fmla="*/ 2429204 h 2429204"/>
                  <a:gd name="connsiteX0" fmla="*/ 489378 w 489378"/>
                  <a:gd name="connsiteY0" fmla="*/ 2597369 h 2597369"/>
                  <a:gd name="connsiteX1" fmla="*/ 90112 w 489378"/>
                  <a:gd name="connsiteY1" fmla="*/ 1403787 h 2597369"/>
                  <a:gd name="connsiteX2" fmla="*/ 221109 w 489378"/>
                  <a:gd name="connsiteY2" fmla="*/ 0 h 2597369"/>
                  <a:gd name="connsiteX3" fmla="*/ 403703 w 489378"/>
                  <a:gd name="connsiteY3" fmla="*/ 1498380 h 2597369"/>
                  <a:gd name="connsiteX4" fmla="*/ 489378 w 489378"/>
                  <a:gd name="connsiteY4" fmla="*/ 2597367 h 2597369"/>
                  <a:gd name="connsiteX5" fmla="*/ 489378 w 489378"/>
                  <a:gd name="connsiteY5" fmla="*/ 2597369 h 2597369"/>
                  <a:gd name="connsiteX0" fmla="*/ 489378 w 489378"/>
                  <a:gd name="connsiteY0" fmla="*/ 2597369 h 2597369"/>
                  <a:gd name="connsiteX1" fmla="*/ 90112 w 489378"/>
                  <a:gd name="connsiteY1" fmla="*/ 1403787 h 2597369"/>
                  <a:gd name="connsiteX2" fmla="*/ 221109 w 489378"/>
                  <a:gd name="connsiteY2" fmla="*/ 0 h 2597369"/>
                  <a:gd name="connsiteX3" fmla="*/ 403703 w 489378"/>
                  <a:gd name="connsiteY3" fmla="*/ 1498380 h 2597369"/>
                  <a:gd name="connsiteX4" fmla="*/ 489378 w 489378"/>
                  <a:gd name="connsiteY4" fmla="*/ 2597367 h 2597369"/>
                  <a:gd name="connsiteX5" fmla="*/ 489378 w 489378"/>
                  <a:gd name="connsiteY5" fmla="*/ 2597369 h 2597369"/>
                  <a:gd name="connsiteX0" fmla="*/ 440135 w 440135"/>
                  <a:gd name="connsiteY0" fmla="*/ 2597369 h 2597369"/>
                  <a:gd name="connsiteX1" fmla="*/ 40869 w 440135"/>
                  <a:gd name="connsiteY1" fmla="*/ 1403787 h 2597369"/>
                  <a:gd name="connsiteX2" fmla="*/ 171866 w 440135"/>
                  <a:gd name="connsiteY2" fmla="*/ 0 h 2597369"/>
                  <a:gd name="connsiteX3" fmla="*/ 354460 w 440135"/>
                  <a:gd name="connsiteY3" fmla="*/ 1498380 h 2597369"/>
                  <a:gd name="connsiteX4" fmla="*/ 440135 w 440135"/>
                  <a:gd name="connsiteY4" fmla="*/ 2597367 h 2597369"/>
                  <a:gd name="connsiteX5" fmla="*/ 440135 w 440135"/>
                  <a:gd name="connsiteY5" fmla="*/ 2597369 h 2597369"/>
                  <a:gd name="connsiteX0" fmla="*/ 412392 w 412392"/>
                  <a:gd name="connsiteY0" fmla="*/ 2597369 h 2597369"/>
                  <a:gd name="connsiteX1" fmla="*/ 13126 w 412392"/>
                  <a:gd name="connsiteY1" fmla="*/ 1403787 h 2597369"/>
                  <a:gd name="connsiteX2" fmla="*/ 144123 w 412392"/>
                  <a:gd name="connsiteY2" fmla="*/ 0 h 2597369"/>
                  <a:gd name="connsiteX3" fmla="*/ 326717 w 412392"/>
                  <a:gd name="connsiteY3" fmla="*/ 1498380 h 2597369"/>
                  <a:gd name="connsiteX4" fmla="*/ 412392 w 412392"/>
                  <a:gd name="connsiteY4" fmla="*/ 2597367 h 2597369"/>
                  <a:gd name="connsiteX5" fmla="*/ 412392 w 412392"/>
                  <a:gd name="connsiteY5" fmla="*/ 2597369 h 2597369"/>
                  <a:gd name="connsiteX0" fmla="*/ 388612 w 410967"/>
                  <a:gd name="connsiteY0" fmla="*/ 2744513 h 2744513"/>
                  <a:gd name="connsiteX1" fmla="*/ 11701 w 410967"/>
                  <a:gd name="connsiteY1" fmla="*/ 1403787 h 2744513"/>
                  <a:gd name="connsiteX2" fmla="*/ 142698 w 410967"/>
                  <a:gd name="connsiteY2" fmla="*/ 0 h 2744513"/>
                  <a:gd name="connsiteX3" fmla="*/ 325292 w 410967"/>
                  <a:gd name="connsiteY3" fmla="*/ 1498380 h 2744513"/>
                  <a:gd name="connsiteX4" fmla="*/ 410967 w 410967"/>
                  <a:gd name="connsiteY4" fmla="*/ 2597367 h 2744513"/>
                  <a:gd name="connsiteX5" fmla="*/ 388612 w 410967"/>
                  <a:gd name="connsiteY5" fmla="*/ 2744513 h 2744513"/>
                  <a:gd name="connsiteX0" fmla="*/ 388612 w 410967"/>
                  <a:gd name="connsiteY0" fmla="*/ 2744513 h 2744513"/>
                  <a:gd name="connsiteX1" fmla="*/ 11701 w 410967"/>
                  <a:gd name="connsiteY1" fmla="*/ 1403787 h 2744513"/>
                  <a:gd name="connsiteX2" fmla="*/ 142698 w 410967"/>
                  <a:gd name="connsiteY2" fmla="*/ 0 h 2744513"/>
                  <a:gd name="connsiteX3" fmla="*/ 325292 w 410967"/>
                  <a:gd name="connsiteY3" fmla="*/ 1498380 h 2744513"/>
                  <a:gd name="connsiteX4" fmla="*/ 410967 w 410967"/>
                  <a:gd name="connsiteY4" fmla="*/ 2597367 h 2744513"/>
                  <a:gd name="connsiteX5" fmla="*/ 388612 w 410967"/>
                  <a:gd name="connsiteY5" fmla="*/ 2744513 h 2744513"/>
                  <a:gd name="connsiteX0" fmla="*/ 228631 w 407477"/>
                  <a:gd name="connsiteY0" fmla="*/ 2471244 h 2597367"/>
                  <a:gd name="connsiteX1" fmla="*/ 8211 w 407477"/>
                  <a:gd name="connsiteY1" fmla="*/ 1403787 h 2597367"/>
                  <a:gd name="connsiteX2" fmla="*/ 139208 w 407477"/>
                  <a:gd name="connsiteY2" fmla="*/ 0 h 2597367"/>
                  <a:gd name="connsiteX3" fmla="*/ 321802 w 407477"/>
                  <a:gd name="connsiteY3" fmla="*/ 1498380 h 2597367"/>
                  <a:gd name="connsiteX4" fmla="*/ 407477 w 407477"/>
                  <a:gd name="connsiteY4" fmla="*/ 2597367 h 2597367"/>
                  <a:gd name="connsiteX5" fmla="*/ 228631 w 407477"/>
                  <a:gd name="connsiteY5" fmla="*/ 2471244 h 2597367"/>
                  <a:gd name="connsiteX0" fmla="*/ 223164 w 318785"/>
                  <a:gd name="connsiteY0" fmla="*/ 2471244 h 2471560"/>
                  <a:gd name="connsiteX1" fmla="*/ 2744 w 318785"/>
                  <a:gd name="connsiteY1" fmla="*/ 1403787 h 2471560"/>
                  <a:gd name="connsiteX2" fmla="*/ 133741 w 318785"/>
                  <a:gd name="connsiteY2" fmla="*/ 0 h 2471560"/>
                  <a:gd name="connsiteX3" fmla="*/ 316335 w 318785"/>
                  <a:gd name="connsiteY3" fmla="*/ 1498380 h 2471560"/>
                  <a:gd name="connsiteX4" fmla="*/ 223164 w 318785"/>
                  <a:gd name="connsiteY4" fmla="*/ 2471244 h 2471560"/>
                  <a:gd name="connsiteX0" fmla="*/ 220502 w 316123"/>
                  <a:gd name="connsiteY0" fmla="*/ 2523795 h 2524111"/>
                  <a:gd name="connsiteX1" fmla="*/ 82 w 316123"/>
                  <a:gd name="connsiteY1" fmla="*/ 1456338 h 2524111"/>
                  <a:gd name="connsiteX2" fmla="*/ 200104 w 316123"/>
                  <a:gd name="connsiteY2" fmla="*/ 0 h 2524111"/>
                  <a:gd name="connsiteX3" fmla="*/ 313673 w 316123"/>
                  <a:gd name="connsiteY3" fmla="*/ 1550931 h 2524111"/>
                  <a:gd name="connsiteX4" fmla="*/ 220502 w 316123"/>
                  <a:gd name="connsiteY4" fmla="*/ 2523795 h 2524111"/>
                  <a:gd name="connsiteX0" fmla="*/ 220502 w 316123"/>
                  <a:gd name="connsiteY0" fmla="*/ 2523795 h 2524111"/>
                  <a:gd name="connsiteX1" fmla="*/ 82 w 316123"/>
                  <a:gd name="connsiteY1" fmla="*/ 1456338 h 2524111"/>
                  <a:gd name="connsiteX2" fmla="*/ 200104 w 316123"/>
                  <a:gd name="connsiteY2" fmla="*/ 0 h 2524111"/>
                  <a:gd name="connsiteX3" fmla="*/ 313673 w 316123"/>
                  <a:gd name="connsiteY3" fmla="*/ 1550931 h 2524111"/>
                  <a:gd name="connsiteX4" fmla="*/ 220502 w 316123"/>
                  <a:gd name="connsiteY4" fmla="*/ 2523795 h 2524111"/>
                  <a:gd name="connsiteX0" fmla="*/ 161437 w 257058"/>
                  <a:gd name="connsiteY0" fmla="*/ 2523795 h 2524111"/>
                  <a:gd name="connsiteX1" fmla="*/ 181 w 257058"/>
                  <a:gd name="connsiteY1" fmla="*/ 1445828 h 2524111"/>
                  <a:gd name="connsiteX2" fmla="*/ 141039 w 257058"/>
                  <a:gd name="connsiteY2" fmla="*/ 0 h 2524111"/>
                  <a:gd name="connsiteX3" fmla="*/ 254608 w 257058"/>
                  <a:gd name="connsiteY3" fmla="*/ 1550931 h 2524111"/>
                  <a:gd name="connsiteX4" fmla="*/ 161437 w 257058"/>
                  <a:gd name="connsiteY4" fmla="*/ 2523795 h 2524111"/>
                  <a:gd name="connsiteX0" fmla="*/ 112207 w 256113"/>
                  <a:gd name="connsiteY0" fmla="*/ 2513285 h 2513607"/>
                  <a:gd name="connsiteX1" fmla="*/ 254 w 256113"/>
                  <a:gd name="connsiteY1" fmla="*/ 1445828 h 2513607"/>
                  <a:gd name="connsiteX2" fmla="*/ 141112 w 256113"/>
                  <a:gd name="connsiteY2" fmla="*/ 0 h 2513607"/>
                  <a:gd name="connsiteX3" fmla="*/ 254681 w 256113"/>
                  <a:gd name="connsiteY3" fmla="*/ 1550931 h 2513607"/>
                  <a:gd name="connsiteX4" fmla="*/ 112207 w 256113"/>
                  <a:gd name="connsiteY4" fmla="*/ 2513285 h 2513607"/>
                  <a:gd name="connsiteX0" fmla="*/ 112207 w 209853"/>
                  <a:gd name="connsiteY0" fmla="*/ 2513285 h 2513503"/>
                  <a:gd name="connsiteX1" fmla="*/ 254 w 209853"/>
                  <a:gd name="connsiteY1" fmla="*/ 1445828 h 2513503"/>
                  <a:gd name="connsiteX2" fmla="*/ 141112 w 209853"/>
                  <a:gd name="connsiteY2" fmla="*/ 0 h 2513503"/>
                  <a:gd name="connsiteX3" fmla="*/ 205378 w 209853"/>
                  <a:gd name="connsiteY3" fmla="*/ 1277662 h 2513503"/>
                  <a:gd name="connsiteX4" fmla="*/ 112207 w 209853"/>
                  <a:gd name="connsiteY4" fmla="*/ 2513285 h 2513503"/>
                  <a:gd name="connsiteX0" fmla="*/ 112236 w 207857"/>
                  <a:gd name="connsiteY0" fmla="*/ 2502774 h 2502992"/>
                  <a:gd name="connsiteX1" fmla="*/ 283 w 207857"/>
                  <a:gd name="connsiteY1" fmla="*/ 1435317 h 2502992"/>
                  <a:gd name="connsiteX2" fmla="*/ 101699 w 207857"/>
                  <a:gd name="connsiteY2" fmla="*/ 0 h 2502992"/>
                  <a:gd name="connsiteX3" fmla="*/ 205407 w 207857"/>
                  <a:gd name="connsiteY3" fmla="*/ 1267151 h 2502992"/>
                  <a:gd name="connsiteX4" fmla="*/ 112236 w 207857"/>
                  <a:gd name="connsiteY4" fmla="*/ 2502774 h 2502992"/>
                  <a:gd name="connsiteX0" fmla="*/ 118518 w 214139"/>
                  <a:gd name="connsiteY0" fmla="*/ 3206967 h 3207185"/>
                  <a:gd name="connsiteX1" fmla="*/ 6565 w 214139"/>
                  <a:gd name="connsiteY1" fmla="*/ 2139510 h 3207185"/>
                  <a:gd name="connsiteX2" fmla="*/ 78399 w 214139"/>
                  <a:gd name="connsiteY2" fmla="*/ 0 h 3207185"/>
                  <a:gd name="connsiteX3" fmla="*/ 211689 w 214139"/>
                  <a:gd name="connsiteY3" fmla="*/ 1971344 h 3207185"/>
                  <a:gd name="connsiteX4" fmla="*/ 118518 w 214139"/>
                  <a:gd name="connsiteY4" fmla="*/ 3206967 h 3207185"/>
                  <a:gd name="connsiteX0" fmla="*/ 118518 w 214139"/>
                  <a:gd name="connsiteY0" fmla="*/ 3206967 h 3207185"/>
                  <a:gd name="connsiteX1" fmla="*/ 6565 w 214139"/>
                  <a:gd name="connsiteY1" fmla="*/ 2139510 h 3207185"/>
                  <a:gd name="connsiteX2" fmla="*/ 78399 w 214139"/>
                  <a:gd name="connsiteY2" fmla="*/ 0 h 3207185"/>
                  <a:gd name="connsiteX3" fmla="*/ 211689 w 214139"/>
                  <a:gd name="connsiteY3" fmla="*/ 1971344 h 3207185"/>
                  <a:gd name="connsiteX4" fmla="*/ 118518 w 214139"/>
                  <a:gd name="connsiteY4" fmla="*/ 3206967 h 3207185"/>
                  <a:gd name="connsiteX0" fmla="*/ 112724 w 208345"/>
                  <a:gd name="connsiteY0" fmla="*/ 3206967 h 3207185"/>
                  <a:gd name="connsiteX1" fmla="*/ 771 w 208345"/>
                  <a:gd name="connsiteY1" fmla="*/ 2139510 h 3207185"/>
                  <a:gd name="connsiteX2" fmla="*/ 72605 w 208345"/>
                  <a:gd name="connsiteY2" fmla="*/ 0 h 3207185"/>
                  <a:gd name="connsiteX3" fmla="*/ 205895 w 208345"/>
                  <a:gd name="connsiteY3" fmla="*/ 1971344 h 3207185"/>
                  <a:gd name="connsiteX4" fmla="*/ 112724 w 208345"/>
                  <a:gd name="connsiteY4" fmla="*/ 3206967 h 3207185"/>
                  <a:gd name="connsiteX0" fmla="*/ 112333 w 207954"/>
                  <a:gd name="connsiteY0" fmla="*/ 2555326 h 2555544"/>
                  <a:gd name="connsiteX1" fmla="*/ 380 w 207954"/>
                  <a:gd name="connsiteY1" fmla="*/ 1487869 h 2555544"/>
                  <a:gd name="connsiteX2" fmla="*/ 82074 w 207954"/>
                  <a:gd name="connsiteY2" fmla="*/ 0 h 2555544"/>
                  <a:gd name="connsiteX3" fmla="*/ 205504 w 207954"/>
                  <a:gd name="connsiteY3" fmla="*/ 1319703 h 2555544"/>
                  <a:gd name="connsiteX4" fmla="*/ 112333 w 207954"/>
                  <a:gd name="connsiteY4" fmla="*/ 2555326 h 2555544"/>
                  <a:gd name="connsiteX0" fmla="*/ 113360 w 208981"/>
                  <a:gd name="connsiteY0" fmla="*/ 2250526 h 2250744"/>
                  <a:gd name="connsiteX1" fmla="*/ 1407 w 208981"/>
                  <a:gd name="connsiteY1" fmla="*/ 1183069 h 2250744"/>
                  <a:gd name="connsiteX2" fmla="*/ 63380 w 208981"/>
                  <a:gd name="connsiteY2" fmla="*/ 0 h 2250744"/>
                  <a:gd name="connsiteX3" fmla="*/ 206531 w 208981"/>
                  <a:gd name="connsiteY3" fmla="*/ 1014903 h 2250744"/>
                  <a:gd name="connsiteX4" fmla="*/ 113360 w 208981"/>
                  <a:gd name="connsiteY4" fmla="*/ 2250526 h 2250744"/>
                  <a:gd name="connsiteX0" fmla="*/ 117785 w 294603"/>
                  <a:gd name="connsiteY0" fmla="*/ 2271546 h 2271764"/>
                  <a:gd name="connsiteX1" fmla="*/ 5832 w 294603"/>
                  <a:gd name="connsiteY1" fmla="*/ 1204089 h 2271764"/>
                  <a:gd name="connsiteX2" fmla="*/ 294602 w 294603"/>
                  <a:gd name="connsiteY2" fmla="*/ 0 h 2271764"/>
                  <a:gd name="connsiteX3" fmla="*/ 210956 w 294603"/>
                  <a:gd name="connsiteY3" fmla="*/ 1035923 h 2271764"/>
                  <a:gd name="connsiteX4" fmla="*/ 117785 w 294603"/>
                  <a:gd name="connsiteY4" fmla="*/ 2271546 h 2271764"/>
                  <a:gd name="connsiteX0" fmla="*/ 112877 w 208498"/>
                  <a:gd name="connsiteY0" fmla="*/ 2303077 h 2303295"/>
                  <a:gd name="connsiteX1" fmla="*/ 924 w 208498"/>
                  <a:gd name="connsiteY1" fmla="*/ 1235620 h 2303295"/>
                  <a:gd name="connsiteX2" fmla="*/ 171365 w 208498"/>
                  <a:gd name="connsiteY2" fmla="*/ 0 h 2303295"/>
                  <a:gd name="connsiteX3" fmla="*/ 206048 w 208498"/>
                  <a:gd name="connsiteY3" fmla="*/ 1067454 h 2303295"/>
                  <a:gd name="connsiteX4" fmla="*/ 112877 w 208498"/>
                  <a:gd name="connsiteY4" fmla="*/ 2303077 h 2303295"/>
                  <a:gd name="connsiteX0" fmla="*/ 111982 w 207603"/>
                  <a:gd name="connsiteY0" fmla="*/ 2324098 h 2324316"/>
                  <a:gd name="connsiteX1" fmla="*/ 29 w 207603"/>
                  <a:gd name="connsiteY1" fmla="*/ 1256641 h 2324316"/>
                  <a:gd name="connsiteX2" fmla="*/ 121166 w 207603"/>
                  <a:gd name="connsiteY2" fmla="*/ 0 h 2324316"/>
                  <a:gd name="connsiteX3" fmla="*/ 205153 w 207603"/>
                  <a:gd name="connsiteY3" fmla="*/ 1088475 h 2324316"/>
                  <a:gd name="connsiteX4" fmla="*/ 111982 w 207603"/>
                  <a:gd name="connsiteY4" fmla="*/ 2324098 h 2324316"/>
                  <a:gd name="connsiteX0" fmla="*/ 111982 w 207603"/>
                  <a:gd name="connsiteY0" fmla="*/ 2197974 h 2198230"/>
                  <a:gd name="connsiteX1" fmla="*/ 29 w 207603"/>
                  <a:gd name="connsiteY1" fmla="*/ 1256641 h 2198230"/>
                  <a:gd name="connsiteX2" fmla="*/ 121166 w 207603"/>
                  <a:gd name="connsiteY2" fmla="*/ 0 h 2198230"/>
                  <a:gd name="connsiteX3" fmla="*/ 205153 w 207603"/>
                  <a:gd name="connsiteY3" fmla="*/ 1088475 h 2198230"/>
                  <a:gd name="connsiteX4" fmla="*/ 111982 w 207603"/>
                  <a:gd name="connsiteY4" fmla="*/ 2197974 h 2198230"/>
                  <a:gd name="connsiteX0" fmla="*/ 111982 w 206487"/>
                  <a:gd name="connsiteY0" fmla="*/ 2197974 h 2197974"/>
                  <a:gd name="connsiteX1" fmla="*/ 29 w 206487"/>
                  <a:gd name="connsiteY1" fmla="*/ 1256641 h 2197974"/>
                  <a:gd name="connsiteX2" fmla="*/ 121166 w 206487"/>
                  <a:gd name="connsiteY2" fmla="*/ 0 h 2197974"/>
                  <a:gd name="connsiteX3" fmla="*/ 205153 w 206487"/>
                  <a:gd name="connsiteY3" fmla="*/ 1088475 h 2197974"/>
                  <a:gd name="connsiteX4" fmla="*/ 111982 w 206487"/>
                  <a:gd name="connsiteY4" fmla="*/ 2197974 h 2197974"/>
                  <a:gd name="connsiteX0" fmla="*/ 283728 w 283728"/>
                  <a:gd name="connsiteY0" fmla="*/ 2124402 h 2124402"/>
                  <a:gd name="connsiteX1" fmla="*/ 4142 w 283728"/>
                  <a:gd name="connsiteY1" fmla="*/ 1256641 h 2124402"/>
                  <a:gd name="connsiteX2" fmla="*/ 125279 w 283728"/>
                  <a:gd name="connsiteY2" fmla="*/ 0 h 2124402"/>
                  <a:gd name="connsiteX3" fmla="*/ 209266 w 283728"/>
                  <a:gd name="connsiteY3" fmla="*/ 1088475 h 2124402"/>
                  <a:gd name="connsiteX4" fmla="*/ 283728 w 283728"/>
                  <a:gd name="connsiteY4" fmla="*/ 2124402 h 2124402"/>
                  <a:gd name="connsiteX0" fmla="*/ 283728 w 284476"/>
                  <a:gd name="connsiteY0" fmla="*/ 2124402 h 2124402"/>
                  <a:gd name="connsiteX1" fmla="*/ 4142 w 284476"/>
                  <a:gd name="connsiteY1" fmla="*/ 1256641 h 2124402"/>
                  <a:gd name="connsiteX2" fmla="*/ 125279 w 284476"/>
                  <a:gd name="connsiteY2" fmla="*/ 0 h 2124402"/>
                  <a:gd name="connsiteX3" fmla="*/ 209266 w 284476"/>
                  <a:gd name="connsiteY3" fmla="*/ 1088475 h 2124402"/>
                  <a:gd name="connsiteX4" fmla="*/ 283728 w 284476"/>
                  <a:gd name="connsiteY4" fmla="*/ 2124402 h 2124402"/>
                  <a:gd name="connsiteX0" fmla="*/ 102153 w 206421"/>
                  <a:gd name="connsiteY0" fmla="*/ 2208485 h 2208485"/>
                  <a:gd name="connsiteX1" fmla="*/ 61 w 206421"/>
                  <a:gd name="connsiteY1" fmla="*/ 1256641 h 2208485"/>
                  <a:gd name="connsiteX2" fmla="*/ 121198 w 206421"/>
                  <a:gd name="connsiteY2" fmla="*/ 0 h 2208485"/>
                  <a:gd name="connsiteX3" fmla="*/ 205185 w 206421"/>
                  <a:gd name="connsiteY3" fmla="*/ 1088475 h 2208485"/>
                  <a:gd name="connsiteX4" fmla="*/ 102153 w 206421"/>
                  <a:gd name="connsiteY4" fmla="*/ 2208485 h 220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421" h="2208485">
                    <a:moveTo>
                      <a:pt x="102153" y="2208485"/>
                    </a:moveTo>
                    <a:cubicBezTo>
                      <a:pt x="118914" y="2108637"/>
                      <a:pt x="-3113" y="1624722"/>
                      <a:pt x="61" y="1256641"/>
                    </a:cubicBezTo>
                    <a:cubicBezTo>
                      <a:pt x="3235" y="888560"/>
                      <a:pt x="80574" y="219046"/>
                      <a:pt x="121198" y="0"/>
                    </a:cubicBezTo>
                    <a:cubicBezTo>
                      <a:pt x="77188" y="329012"/>
                      <a:pt x="205185" y="555806"/>
                      <a:pt x="205185" y="1088475"/>
                    </a:cubicBezTo>
                    <a:cubicBezTo>
                      <a:pt x="220089" y="1500349"/>
                      <a:pt x="95254" y="2140168"/>
                      <a:pt x="102153" y="220848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9" name="Freeform: Shape 13">
                <a:extLst>
                  <a:ext uri="{FF2B5EF4-FFF2-40B4-BE49-F238E27FC236}">
                    <a16:creationId xmlns:a16="http://schemas.microsoft.com/office/drawing/2014/main" id="{0BC3BFF8-B45E-554C-1FE5-F63D42666D42}"/>
                  </a:ext>
                </a:extLst>
              </p:cNvPr>
              <p:cNvSpPr/>
              <p:nvPr/>
            </p:nvSpPr>
            <p:spPr>
              <a:xfrm>
                <a:off x="8318500" y="5098665"/>
                <a:ext cx="120616" cy="680729"/>
              </a:xfrm>
              <a:custGeom>
                <a:avLst/>
                <a:gdLst>
                  <a:gd name="connsiteX0" fmla="*/ 779318 w 779318"/>
                  <a:gd name="connsiteY0" fmla="*/ 2408183 h 2408183"/>
                  <a:gd name="connsiteX1" fmla="*/ 0 w 779318"/>
                  <a:gd name="connsiteY1" fmla="*/ 1204091 h 2408183"/>
                  <a:gd name="connsiteX2" fmla="*/ 779318 w 779318"/>
                  <a:gd name="connsiteY2" fmla="*/ -1 h 2408183"/>
                  <a:gd name="connsiteX3" fmla="*/ 246522 w 779318"/>
                  <a:gd name="connsiteY3" fmla="*/ 1204090 h 2408183"/>
                  <a:gd name="connsiteX4" fmla="*/ 779318 w 779318"/>
                  <a:gd name="connsiteY4" fmla="*/ 2408181 h 2408183"/>
                  <a:gd name="connsiteX5" fmla="*/ 779318 w 779318"/>
                  <a:gd name="connsiteY5" fmla="*/ 2408183 h 2408183"/>
                  <a:gd name="connsiteX0" fmla="*/ 779318 w 779318"/>
                  <a:gd name="connsiteY0" fmla="*/ 2408184 h 2408184"/>
                  <a:gd name="connsiteX1" fmla="*/ 0 w 779318"/>
                  <a:gd name="connsiteY1" fmla="*/ 1204092 h 2408184"/>
                  <a:gd name="connsiteX2" fmla="*/ 779318 w 779318"/>
                  <a:gd name="connsiteY2" fmla="*/ 0 h 2408184"/>
                  <a:gd name="connsiteX3" fmla="*/ 246522 w 779318"/>
                  <a:gd name="connsiteY3" fmla="*/ 1204091 h 2408184"/>
                  <a:gd name="connsiteX4" fmla="*/ 779318 w 779318"/>
                  <a:gd name="connsiteY4" fmla="*/ 2408182 h 2408184"/>
                  <a:gd name="connsiteX5" fmla="*/ 779318 w 779318"/>
                  <a:gd name="connsiteY5" fmla="*/ 2408184 h 2408184"/>
                  <a:gd name="connsiteX0" fmla="*/ 779318 w 779318"/>
                  <a:gd name="connsiteY0" fmla="*/ 2408184 h 2408184"/>
                  <a:gd name="connsiteX1" fmla="*/ 0 w 779318"/>
                  <a:gd name="connsiteY1" fmla="*/ 1204092 h 2408184"/>
                  <a:gd name="connsiteX2" fmla="*/ 779318 w 779318"/>
                  <a:gd name="connsiteY2" fmla="*/ 0 h 2408184"/>
                  <a:gd name="connsiteX3" fmla="*/ 246522 w 779318"/>
                  <a:gd name="connsiteY3" fmla="*/ 1204091 h 2408184"/>
                  <a:gd name="connsiteX4" fmla="*/ 779318 w 779318"/>
                  <a:gd name="connsiteY4" fmla="*/ 2408182 h 2408184"/>
                  <a:gd name="connsiteX5" fmla="*/ 779318 w 779318"/>
                  <a:gd name="connsiteY5" fmla="*/ 2408184 h 2408184"/>
                  <a:gd name="connsiteX0" fmla="*/ 779318 w 779318"/>
                  <a:gd name="connsiteY0" fmla="*/ 2408184 h 2408184"/>
                  <a:gd name="connsiteX1" fmla="*/ 0 w 779318"/>
                  <a:gd name="connsiteY1" fmla="*/ 1204092 h 2408184"/>
                  <a:gd name="connsiteX2" fmla="*/ 779318 w 779318"/>
                  <a:gd name="connsiteY2" fmla="*/ 0 h 2408184"/>
                  <a:gd name="connsiteX3" fmla="*/ 246522 w 779318"/>
                  <a:gd name="connsiteY3" fmla="*/ 1204091 h 2408184"/>
                  <a:gd name="connsiteX4" fmla="*/ 779318 w 779318"/>
                  <a:gd name="connsiteY4" fmla="*/ 2408182 h 2408184"/>
                  <a:gd name="connsiteX5" fmla="*/ 779318 w 779318"/>
                  <a:gd name="connsiteY5" fmla="*/ 2408184 h 2408184"/>
                  <a:gd name="connsiteX0" fmla="*/ 779318 w 779318"/>
                  <a:gd name="connsiteY0" fmla="*/ 2408184 h 2408184"/>
                  <a:gd name="connsiteX1" fmla="*/ 0 w 779318"/>
                  <a:gd name="connsiteY1" fmla="*/ 1204092 h 2408184"/>
                  <a:gd name="connsiteX2" fmla="*/ 779318 w 779318"/>
                  <a:gd name="connsiteY2" fmla="*/ 0 h 2408184"/>
                  <a:gd name="connsiteX3" fmla="*/ 693643 w 779318"/>
                  <a:gd name="connsiteY3" fmla="*/ 1309195 h 2408184"/>
                  <a:gd name="connsiteX4" fmla="*/ 779318 w 779318"/>
                  <a:gd name="connsiteY4" fmla="*/ 2408182 h 2408184"/>
                  <a:gd name="connsiteX5" fmla="*/ 779318 w 779318"/>
                  <a:gd name="connsiteY5" fmla="*/ 2408184 h 2408184"/>
                  <a:gd name="connsiteX0" fmla="*/ 399289 w 399289"/>
                  <a:gd name="connsiteY0" fmla="*/ 2408184 h 2408184"/>
                  <a:gd name="connsiteX1" fmla="*/ 23 w 399289"/>
                  <a:gd name="connsiteY1" fmla="*/ 1214602 h 2408184"/>
                  <a:gd name="connsiteX2" fmla="*/ 399289 w 399289"/>
                  <a:gd name="connsiteY2" fmla="*/ 0 h 2408184"/>
                  <a:gd name="connsiteX3" fmla="*/ 313614 w 399289"/>
                  <a:gd name="connsiteY3" fmla="*/ 1309195 h 2408184"/>
                  <a:gd name="connsiteX4" fmla="*/ 399289 w 399289"/>
                  <a:gd name="connsiteY4" fmla="*/ 2408182 h 2408184"/>
                  <a:gd name="connsiteX5" fmla="*/ 399289 w 399289"/>
                  <a:gd name="connsiteY5" fmla="*/ 2408184 h 2408184"/>
                  <a:gd name="connsiteX0" fmla="*/ 440915 w 440915"/>
                  <a:gd name="connsiteY0" fmla="*/ 2429204 h 2429204"/>
                  <a:gd name="connsiteX1" fmla="*/ 41649 w 440915"/>
                  <a:gd name="connsiteY1" fmla="*/ 1235622 h 2429204"/>
                  <a:gd name="connsiteX2" fmla="*/ 262069 w 440915"/>
                  <a:gd name="connsiteY2" fmla="*/ 0 h 2429204"/>
                  <a:gd name="connsiteX3" fmla="*/ 355240 w 440915"/>
                  <a:gd name="connsiteY3" fmla="*/ 1330215 h 2429204"/>
                  <a:gd name="connsiteX4" fmla="*/ 440915 w 440915"/>
                  <a:gd name="connsiteY4" fmla="*/ 2429202 h 2429204"/>
                  <a:gd name="connsiteX5" fmla="*/ 440915 w 440915"/>
                  <a:gd name="connsiteY5" fmla="*/ 2429204 h 2429204"/>
                  <a:gd name="connsiteX0" fmla="*/ 489378 w 489378"/>
                  <a:gd name="connsiteY0" fmla="*/ 2597369 h 2597369"/>
                  <a:gd name="connsiteX1" fmla="*/ 90112 w 489378"/>
                  <a:gd name="connsiteY1" fmla="*/ 1403787 h 2597369"/>
                  <a:gd name="connsiteX2" fmla="*/ 221109 w 489378"/>
                  <a:gd name="connsiteY2" fmla="*/ 0 h 2597369"/>
                  <a:gd name="connsiteX3" fmla="*/ 403703 w 489378"/>
                  <a:gd name="connsiteY3" fmla="*/ 1498380 h 2597369"/>
                  <a:gd name="connsiteX4" fmla="*/ 489378 w 489378"/>
                  <a:gd name="connsiteY4" fmla="*/ 2597367 h 2597369"/>
                  <a:gd name="connsiteX5" fmla="*/ 489378 w 489378"/>
                  <a:gd name="connsiteY5" fmla="*/ 2597369 h 2597369"/>
                  <a:gd name="connsiteX0" fmla="*/ 489378 w 489378"/>
                  <a:gd name="connsiteY0" fmla="*/ 2597369 h 2597369"/>
                  <a:gd name="connsiteX1" fmla="*/ 90112 w 489378"/>
                  <a:gd name="connsiteY1" fmla="*/ 1403787 h 2597369"/>
                  <a:gd name="connsiteX2" fmla="*/ 221109 w 489378"/>
                  <a:gd name="connsiteY2" fmla="*/ 0 h 2597369"/>
                  <a:gd name="connsiteX3" fmla="*/ 403703 w 489378"/>
                  <a:gd name="connsiteY3" fmla="*/ 1498380 h 2597369"/>
                  <a:gd name="connsiteX4" fmla="*/ 489378 w 489378"/>
                  <a:gd name="connsiteY4" fmla="*/ 2597367 h 2597369"/>
                  <a:gd name="connsiteX5" fmla="*/ 489378 w 489378"/>
                  <a:gd name="connsiteY5" fmla="*/ 2597369 h 2597369"/>
                  <a:gd name="connsiteX0" fmla="*/ 440135 w 440135"/>
                  <a:gd name="connsiteY0" fmla="*/ 2597369 h 2597369"/>
                  <a:gd name="connsiteX1" fmla="*/ 40869 w 440135"/>
                  <a:gd name="connsiteY1" fmla="*/ 1403787 h 2597369"/>
                  <a:gd name="connsiteX2" fmla="*/ 171866 w 440135"/>
                  <a:gd name="connsiteY2" fmla="*/ 0 h 2597369"/>
                  <a:gd name="connsiteX3" fmla="*/ 354460 w 440135"/>
                  <a:gd name="connsiteY3" fmla="*/ 1498380 h 2597369"/>
                  <a:gd name="connsiteX4" fmla="*/ 440135 w 440135"/>
                  <a:gd name="connsiteY4" fmla="*/ 2597367 h 2597369"/>
                  <a:gd name="connsiteX5" fmla="*/ 440135 w 440135"/>
                  <a:gd name="connsiteY5" fmla="*/ 2597369 h 2597369"/>
                  <a:gd name="connsiteX0" fmla="*/ 412392 w 412392"/>
                  <a:gd name="connsiteY0" fmla="*/ 2597369 h 2597369"/>
                  <a:gd name="connsiteX1" fmla="*/ 13126 w 412392"/>
                  <a:gd name="connsiteY1" fmla="*/ 1403787 h 2597369"/>
                  <a:gd name="connsiteX2" fmla="*/ 144123 w 412392"/>
                  <a:gd name="connsiteY2" fmla="*/ 0 h 2597369"/>
                  <a:gd name="connsiteX3" fmla="*/ 326717 w 412392"/>
                  <a:gd name="connsiteY3" fmla="*/ 1498380 h 2597369"/>
                  <a:gd name="connsiteX4" fmla="*/ 412392 w 412392"/>
                  <a:gd name="connsiteY4" fmla="*/ 2597367 h 2597369"/>
                  <a:gd name="connsiteX5" fmla="*/ 412392 w 412392"/>
                  <a:gd name="connsiteY5" fmla="*/ 2597369 h 2597369"/>
                  <a:gd name="connsiteX0" fmla="*/ 388612 w 410967"/>
                  <a:gd name="connsiteY0" fmla="*/ 2744513 h 2744513"/>
                  <a:gd name="connsiteX1" fmla="*/ 11701 w 410967"/>
                  <a:gd name="connsiteY1" fmla="*/ 1403787 h 2744513"/>
                  <a:gd name="connsiteX2" fmla="*/ 142698 w 410967"/>
                  <a:gd name="connsiteY2" fmla="*/ 0 h 2744513"/>
                  <a:gd name="connsiteX3" fmla="*/ 325292 w 410967"/>
                  <a:gd name="connsiteY3" fmla="*/ 1498380 h 2744513"/>
                  <a:gd name="connsiteX4" fmla="*/ 410967 w 410967"/>
                  <a:gd name="connsiteY4" fmla="*/ 2597367 h 2744513"/>
                  <a:gd name="connsiteX5" fmla="*/ 388612 w 410967"/>
                  <a:gd name="connsiteY5" fmla="*/ 2744513 h 2744513"/>
                  <a:gd name="connsiteX0" fmla="*/ 388612 w 410967"/>
                  <a:gd name="connsiteY0" fmla="*/ 2744513 h 2744513"/>
                  <a:gd name="connsiteX1" fmla="*/ 11701 w 410967"/>
                  <a:gd name="connsiteY1" fmla="*/ 1403787 h 2744513"/>
                  <a:gd name="connsiteX2" fmla="*/ 142698 w 410967"/>
                  <a:gd name="connsiteY2" fmla="*/ 0 h 2744513"/>
                  <a:gd name="connsiteX3" fmla="*/ 325292 w 410967"/>
                  <a:gd name="connsiteY3" fmla="*/ 1498380 h 2744513"/>
                  <a:gd name="connsiteX4" fmla="*/ 410967 w 410967"/>
                  <a:gd name="connsiteY4" fmla="*/ 2597367 h 2744513"/>
                  <a:gd name="connsiteX5" fmla="*/ 388612 w 410967"/>
                  <a:gd name="connsiteY5" fmla="*/ 2744513 h 2744513"/>
                  <a:gd name="connsiteX0" fmla="*/ 228631 w 407477"/>
                  <a:gd name="connsiteY0" fmla="*/ 2471244 h 2597367"/>
                  <a:gd name="connsiteX1" fmla="*/ 8211 w 407477"/>
                  <a:gd name="connsiteY1" fmla="*/ 1403787 h 2597367"/>
                  <a:gd name="connsiteX2" fmla="*/ 139208 w 407477"/>
                  <a:gd name="connsiteY2" fmla="*/ 0 h 2597367"/>
                  <a:gd name="connsiteX3" fmla="*/ 321802 w 407477"/>
                  <a:gd name="connsiteY3" fmla="*/ 1498380 h 2597367"/>
                  <a:gd name="connsiteX4" fmla="*/ 407477 w 407477"/>
                  <a:gd name="connsiteY4" fmla="*/ 2597367 h 2597367"/>
                  <a:gd name="connsiteX5" fmla="*/ 228631 w 407477"/>
                  <a:gd name="connsiteY5" fmla="*/ 2471244 h 2597367"/>
                  <a:gd name="connsiteX0" fmla="*/ 223164 w 318785"/>
                  <a:gd name="connsiteY0" fmla="*/ 2471244 h 2471560"/>
                  <a:gd name="connsiteX1" fmla="*/ 2744 w 318785"/>
                  <a:gd name="connsiteY1" fmla="*/ 1403787 h 2471560"/>
                  <a:gd name="connsiteX2" fmla="*/ 133741 w 318785"/>
                  <a:gd name="connsiteY2" fmla="*/ 0 h 2471560"/>
                  <a:gd name="connsiteX3" fmla="*/ 316335 w 318785"/>
                  <a:gd name="connsiteY3" fmla="*/ 1498380 h 2471560"/>
                  <a:gd name="connsiteX4" fmla="*/ 223164 w 318785"/>
                  <a:gd name="connsiteY4" fmla="*/ 2471244 h 2471560"/>
                  <a:gd name="connsiteX0" fmla="*/ 220502 w 316123"/>
                  <a:gd name="connsiteY0" fmla="*/ 2523795 h 2524111"/>
                  <a:gd name="connsiteX1" fmla="*/ 82 w 316123"/>
                  <a:gd name="connsiteY1" fmla="*/ 1456338 h 2524111"/>
                  <a:gd name="connsiteX2" fmla="*/ 200104 w 316123"/>
                  <a:gd name="connsiteY2" fmla="*/ 0 h 2524111"/>
                  <a:gd name="connsiteX3" fmla="*/ 313673 w 316123"/>
                  <a:gd name="connsiteY3" fmla="*/ 1550931 h 2524111"/>
                  <a:gd name="connsiteX4" fmla="*/ 220502 w 316123"/>
                  <a:gd name="connsiteY4" fmla="*/ 2523795 h 2524111"/>
                  <a:gd name="connsiteX0" fmla="*/ 220502 w 316123"/>
                  <a:gd name="connsiteY0" fmla="*/ 2523795 h 2524111"/>
                  <a:gd name="connsiteX1" fmla="*/ 82 w 316123"/>
                  <a:gd name="connsiteY1" fmla="*/ 1456338 h 2524111"/>
                  <a:gd name="connsiteX2" fmla="*/ 200104 w 316123"/>
                  <a:gd name="connsiteY2" fmla="*/ 0 h 2524111"/>
                  <a:gd name="connsiteX3" fmla="*/ 313673 w 316123"/>
                  <a:gd name="connsiteY3" fmla="*/ 1550931 h 2524111"/>
                  <a:gd name="connsiteX4" fmla="*/ 220502 w 316123"/>
                  <a:gd name="connsiteY4" fmla="*/ 2523795 h 2524111"/>
                  <a:gd name="connsiteX0" fmla="*/ 161437 w 257058"/>
                  <a:gd name="connsiteY0" fmla="*/ 2523795 h 2524111"/>
                  <a:gd name="connsiteX1" fmla="*/ 181 w 257058"/>
                  <a:gd name="connsiteY1" fmla="*/ 1445828 h 2524111"/>
                  <a:gd name="connsiteX2" fmla="*/ 141039 w 257058"/>
                  <a:gd name="connsiteY2" fmla="*/ 0 h 2524111"/>
                  <a:gd name="connsiteX3" fmla="*/ 254608 w 257058"/>
                  <a:gd name="connsiteY3" fmla="*/ 1550931 h 2524111"/>
                  <a:gd name="connsiteX4" fmla="*/ 161437 w 257058"/>
                  <a:gd name="connsiteY4" fmla="*/ 2523795 h 2524111"/>
                  <a:gd name="connsiteX0" fmla="*/ 112207 w 256113"/>
                  <a:gd name="connsiteY0" fmla="*/ 2513285 h 2513607"/>
                  <a:gd name="connsiteX1" fmla="*/ 254 w 256113"/>
                  <a:gd name="connsiteY1" fmla="*/ 1445828 h 2513607"/>
                  <a:gd name="connsiteX2" fmla="*/ 141112 w 256113"/>
                  <a:gd name="connsiteY2" fmla="*/ 0 h 2513607"/>
                  <a:gd name="connsiteX3" fmla="*/ 254681 w 256113"/>
                  <a:gd name="connsiteY3" fmla="*/ 1550931 h 2513607"/>
                  <a:gd name="connsiteX4" fmla="*/ 112207 w 256113"/>
                  <a:gd name="connsiteY4" fmla="*/ 2513285 h 2513607"/>
                  <a:gd name="connsiteX0" fmla="*/ 112207 w 209853"/>
                  <a:gd name="connsiteY0" fmla="*/ 2513285 h 2513503"/>
                  <a:gd name="connsiteX1" fmla="*/ 254 w 209853"/>
                  <a:gd name="connsiteY1" fmla="*/ 1445828 h 2513503"/>
                  <a:gd name="connsiteX2" fmla="*/ 141112 w 209853"/>
                  <a:gd name="connsiteY2" fmla="*/ 0 h 2513503"/>
                  <a:gd name="connsiteX3" fmla="*/ 205378 w 209853"/>
                  <a:gd name="connsiteY3" fmla="*/ 1277662 h 2513503"/>
                  <a:gd name="connsiteX4" fmla="*/ 112207 w 209853"/>
                  <a:gd name="connsiteY4" fmla="*/ 2513285 h 2513503"/>
                  <a:gd name="connsiteX0" fmla="*/ 112236 w 207857"/>
                  <a:gd name="connsiteY0" fmla="*/ 2502774 h 2502992"/>
                  <a:gd name="connsiteX1" fmla="*/ 283 w 207857"/>
                  <a:gd name="connsiteY1" fmla="*/ 1435317 h 2502992"/>
                  <a:gd name="connsiteX2" fmla="*/ 101699 w 207857"/>
                  <a:gd name="connsiteY2" fmla="*/ 0 h 2502992"/>
                  <a:gd name="connsiteX3" fmla="*/ 205407 w 207857"/>
                  <a:gd name="connsiteY3" fmla="*/ 1267151 h 2502992"/>
                  <a:gd name="connsiteX4" fmla="*/ 112236 w 207857"/>
                  <a:gd name="connsiteY4" fmla="*/ 2502774 h 2502992"/>
                  <a:gd name="connsiteX0" fmla="*/ 118518 w 214139"/>
                  <a:gd name="connsiteY0" fmla="*/ 3206967 h 3207185"/>
                  <a:gd name="connsiteX1" fmla="*/ 6565 w 214139"/>
                  <a:gd name="connsiteY1" fmla="*/ 2139510 h 3207185"/>
                  <a:gd name="connsiteX2" fmla="*/ 78399 w 214139"/>
                  <a:gd name="connsiteY2" fmla="*/ 0 h 3207185"/>
                  <a:gd name="connsiteX3" fmla="*/ 211689 w 214139"/>
                  <a:gd name="connsiteY3" fmla="*/ 1971344 h 3207185"/>
                  <a:gd name="connsiteX4" fmla="*/ 118518 w 214139"/>
                  <a:gd name="connsiteY4" fmla="*/ 3206967 h 3207185"/>
                  <a:gd name="connsiteX0" fmla="*/ 118518 w 214139"/>
                  <a:gd name="connsiteY0" fmla="*/ 3206967 h 3207185"/>
                  <a:gd name="connsiteX1" fmla="*/ 6565 w 214139"/>
                  <a:gd name="connsiteY1" fmla="*/ 2139510 h 3207185"/>
                  <a:gd name="connsiteX2" fmla="*/ 78399 w 214139"/>
                  <a:gd name="connsiteY2" fmla="*/ 0 h 3207185"/>
                  <a:gd name="connsiteX3" fmla="*/ 211689 w 214139"/>
                  <a:gd name="connsiteY3" fmla="*/ 1971344 h 3207185"/>
                  <a:gd name="connsiteX4" fmla="*/ 118518 w 214139"/>
                  <a:gd name="connsiteY4" fmla="*/ 3206967 h 3207185"/>
                  <a:gd name="connsiteX0" fmla="*/ 112724 w 208345"/>
                  <a:gd name="connsiteY0" fmla="*/ 3206967 h 3207185"/>
                  <a:gd name="connsiteX1" fmla="*/ 771 w 208345"/>
                  <a:gd name="connsiteY1" fmla="*/ 2139510 h 3207185"/>
                  <a:gd name="connsiteX2" fmla="*/ 72605 w 208345"/>
                  <a:gd name="connsiteY2" fmla="*/ 0 h 3207185"/>
                  <a:gd name="connsiteX3" fmla="*/ 205895 w 208345"/>
                  <a:gd name="connsiteY3" fmla="*/ 1971344 h 3207185"/>
                  <a:gd name="connsiteX4" fmla="*/ 112724 w 208345"/>
                  <a:gd name="connsiteY4" fmla="*/ 3206967 h 3207185"/>
                  <a:gd name="connsiteX0" fmla="*/ 112333 w 207954"/>
                  <a:gd name="connsiteY0" fmla="*/ 2555326 h 2555544"/>
                  <a:gd name="connsiteX1" fmla="*/ 380 w 207954"/>
                  <a:gd name="connsiteY1" fmla="*/ 1487869 h 2555544"/>
                  <a:gd name="connsiteX2" fmla="*/ 82074 w 207954"/>
                  <a:gd name="connsiteY2" fmla="*/ 0 h 2555544"/>
                  <a:gd name="connsiteX3" fmla="*/ 205504 w 207954"/>
                  <a:gd name="connsiteY3" fmla="*/ 1319703 h 2555544"/>
                  <a:gd name="connsiteX4" fmla="*/ 112333 w 207954"/>
                  <a:gd name="connsiteY4" fmla="*/ 2555326 h 2555544"/>
                  <a:gd name="connsiteX0" fmla="*/ 113360 w 208981"/>
                  <a:gd name="connsiteY0" fmla="*/ 2250526 h 2250744"/>
                  <a:gd name="connsiteX1" fmla="*/ 1407 w 208981"/>
                  <a:gd name="connsiteY1" fmla="*/ 1183069 h 2250744"/>
                  <a:gd name="connsiteX2" fmla="*/ 63380 w 208981"/>
                  <a:gd name="connsiteY2" fmla="*/ 0 h 2250744"/>
                  <a:gd name="connsiteX3" fmla="*/ 206531 w 208981"/>
                  <a:gd name="connsiteY3" fmla="*/ 1014903 h 2250744"/>
                  <a:gd name="connsiteX4" fmla="*/ 113360 w 208981"/>
                  <a:gd name="connsiteY4" fmla="*/ 2250526 h 2250744"/>
                  <a:gd name="connsiteX0" fmla="*/ 117785 w 294603"/>
                  <a:gd name="connsiteY0" fmla="*/ 2271546 h 2271764"/>
                  <a:gd name="connsiteX1" fmla="*/ 5832 w 294603"/>
                  <a:gd name="connsiteY1" fmla="*/ 1204089 h 2271764"/>
                  <a:gd name="connsiteX2" fmla="*/ 294602 w 294603"/>
                  <a:gd name="connsiteY2" fmla="*/ 0 h 2271764"/>
                  <a:gd name="connsiteX3" fmla="*/ 210956 w 294603"/>
                  <a:gd name="connsiteY3" fmla="*/ 1035923 h 2271764"/>
                  <a:gd name="connsiteX4" fmla="*/ 117785 w 294603"/>
                  <a:gd name="connsiteY4" fmla="*/ 2271546 h 2271764"/>
                  <a:gd name="connsiteX0" fmla="*/ 112877 w 208498"/>
                  <a:gd name="connsiteY0" fmla="*/ 2303077 h 2303295"/>
                  <a:gd name="connsiteX1" fmla="*/ 924 w 208498"/>
                  <a:gd name="connsiteY1" fmla="*/ 1235620 h 2303295"/>
                  <a:gd name="connsiteX2" fmla="*/ 171365 w 208498"/>
                  <a:gd name="connsiteY2" fmla="*/ 0 h 2303295"/>
                  <a:gd name="connsiteX3" fmla="*/ 206048 w 208498"/>
                  <a:gd name="connsiteY3" fmla="*/ 1067454 h 2303295"/>
                  <a:gd name="connsiteX4" fmla="*/ 112877 w 208498"/>
                  <a:gd name="connsiteY4" fmla="*/ 2303077 h 2303295"/>
                  <a:gd name="connsiteX0" fmla="*/ 111982 w 207603"/>
                  <a:gd name="connsiteY0" fmla="*/ 2324098 h 2324316"/>
                  <a:gd name="connsiteX1" fmla="*/ 29 w 207603"/>
                  <a:gd name="connsiteY1" fmla="*/ 1256641 h 2324316"/>
                  <a:gd name="connsiteX2" fmla="*/ 121166 w 207603"/>
                  <a:gd name="connsiteY2" fmla="*/ 0 h 2324316"/>
                  <a:gd name="connsiteX3" fmla="*/ 205153 w 207603"/>
                  <a:gd name="connsiteY3" fmla="*/ 1088475 h 2324316"/>
                  <a:gd name="connsiteX4" fmla="*/ 111982 w 207603"/>
                  <a:gd name="connsiteY4" fmla="*/ 2324098 h 2324316"/>
                  <a:gd name="connsiteX0" fmla="*/ 111982 w 207603"/>
                  <a:gd name="connsiteY0" fmla="*/ 2197974 h 2198230"/>
                  <a:gd name="connsiteX1" fmla="*/ 29 w 207603"/>
                  <a:gd name="connsiteY1" fmla="*/ 1256641 h 2198230"/>
                  <a:gd name="connsiteX2" fmla="*/ 121166 w 207603"/>
                  <a:gd name="connsiteY2" fmla="*/ 0 h 2198230"/>
                  <a:gd name="connsiteX3" fmla="*/ 205153 w 207603"/>
                  <a:gd name="connsiteY3" fmla="*/ 1088475 h 2198230"/>
                  <a:gd name="connsiteX4" fmla="*/ 111982 w 207603"/>
                  <a:gd name="connsiteY4" fmla="*/ 2197974 h 2198230"/>
                  <a:gd name="connsiteX0" fmla="*/ 111982 w 206487"/>
                  <a:gd name="connsiteY0" fmla="*/ 2197974 h 2197974"/>
                  <a:gd name="connsiteX1" fmla="*/ 29 w 206487"/>
                  <a:gd name="connsiteY1" fmla="*/ 1256641 h 2197974"/>
                  <a:gd name="connsiteX2" fmla="*/ 121166 w 206487"/>
                  <a:gd name="connsiteY2" fmla="*/ 0 h 2197974"/>
                  <a:gd name="connsiteX3" fmla="*/ 205153 w 206487"/>
                  <a:gd name="connsiteY3" fmla="*/ 1088475 h 2197974"/>
                  <a:gd name="connsiteX4" fmla="*/ 111982 w 206487"/>
                  <a:gd name="connsiteY4" fmla="*/ 2197974 h 2197974"/>
                  <a:gd name="connsiteX0" fmla="*/ 283728 w 283728"/>
                  <a:gd name="connsiteY0" fmla="*/ 2124402 h 2124402"/>
                  <a:gd name="connsiteX1" fmla="*/ 4142 w 283728"/>
                  <a:gd name="connsiteY1" fmla="*/ 1256641 h 2124402"/>
                  <a:gd name="connsiteX2" fmla="*/ 125279 w 283728"/>
                  <a:gd name="connsiteY2" fmla="*/ 0 h 2124402"/>
                  <a:gd name="connsiteX3" fmla="*/ 209266 w 283728"/>
                  <a:gd name="connsiteY3" fmla="*/ 1088475 h 2124402"/>
                  <a:gd name="connsiteX4" fmla="*/ 283728 w 283728"/>
                  <a:gd name="connsiteY4" fmla="*/ 2124402 h 2124402"/>
                  <a:gd name="connsiteX0" fmla="*/ 283728 w 284476"/>
                  <a:gd name="connsiteY0" fmla="*/ 2124402 h 2124402"/>
                  <a:gd name="connsiteX1" fmla="*/ 4142 w 284476"/>
                  <a:gd name="connsiteY1" fmla="*/ 1256641 h 2124402"/>
                  <a:gd name="connsiteX2" fmla="*/ 125279 w 284476"/>
                  <a:gd name="connsiteY2" fmla="*/ 0 h 2124402"/>
                  <a:gd name="connsiteX3" fmla="*/ 209266 w 284476"/>
                  <a:gd name="connsiteY3" fmla="*/ 1088475 h 2124402"/>
                  <a:gd name="connsiteX4" fmla="*/ 283728 w 284476"/>
                  <a:gd name="connsiteY4" fmla="*/ 2124402 h 2124402"/>
                  <a:gd name="connsiteX0" fmla="*/ 102153 w 206421"/>
                  <a:gd name="connsiteY0" fmla="*/ 2208485 h 2208485"/>
                  <a:gd name="connsiteX1" fmla="*/ 61 w 206421"/>
                  <a:gd name="connsiteY1" fmla="*/ 1256641 h 2208485"/>
                  <a:gd name="connsiteX2" fmla="*/ 121198 w 206421"/>
                  <a:gd name="connsiteY2" fmla="*/ 0 h 2208485"/>
                  <a:gd name="connsiteX3" fmla="*/ 205185 w 206421"/>
                  <a:gd name="connsiteY3" fmla="*/ 1088475 h 2208485"/>
                  <a:gd name="connsiteX4" fmla="*/ 102153 w 206421"/>
                  <a:gd name="connsiteY4" fmla="*/ 2208485 h 220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421" h="2208485">
                    <a:moveTo>
                      <a:pt x="102153" y="2208485"/>
                    </a:moveTo>
                    <a:cubicBezTo>
                      <a:pt x="118914" y="2108637"/>
                      <a:pt x="-3113" y="1624722"/>
                      <a:pt x="61" y="1256641"/>
                    </a:cubicBezTo>
                    <a:cubicBezTo>
                      <a:pt x="3235" y="888560"/>
                      <a:pt x="80574" y="219046"/>
                      <a:pt x="121198" y="0"/>
                    </a:cubicBezTo>
                    <a:cubicBezTo>
                      <a:pt x="77188" y="329012"/>
                      <a:pt x="205185" y="555806"/>
                      <a:pt x="205185" y="1088475"/>
                    </a:cubicBezTo>
                    <a:cubicBezTo>
                      <a:pt x="220089" y="1500349"/>
                      <a:pt x="95254" y="2140168"/>
                      <a:pt x="102153" y="220848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0" name="Freeform: Shape 14">
                <a:extLst>
                  <a:ext uri="{FF2B5EF4-FFF2-40B4-BE49-F238E27FC236}">
                    <a16:creationId xmlns:a16="http://schemas.microsoft.com/office/drawing/2014/main" id="{AFB02580-C7E3-C444-2269-CBF274AD5511}"/>
                  </a:ext>
                </a:extLst>
              </p:cNvPr>
              <p:cNvSpPr/>
              <p:nvPr/>
            </p:nvSpPr>
            <p:spPr>
              <a:xfrm>
                <a:off x="7631094" y="5091665"/>
                <a:ext cx="120616" cy="680729"/>
              </a:xfrm>
              <a:custGeom>
                <a:avLst/>
                <a:gdLst>
                  <a:gd name="connsiteX0" fmla="*/ 779318 w 779318"/>
                  <a:gd name="connsiteY0" fmla="*/ 2408183 h 2408183"/>
                  <a:gd name="connsiteX1" fmla="*/ 0 w 779318"/>
                  <a:gd name="connsiteY1" fmla="*/ 1204091 h 2408183"/>
                  <a:gd name="connsiteX2" fmla="*/ 779318 w 779318"/>
                  <a:gd name="connsiteY2" fmla="*/ -1 h 2408183"/>
                  <a:gd name="connsiteX3" fmla="*/ 246522 w 779318"/>
                  <a:gd name="connsiteY3" fmla="*/ 1204090 h 2408183"/>
                  <a:gd name="connsiteX4" fmla="*/ 779318 w 779318"/>
                  <a:gd name="connsiteY4" fmla="*/ 2408181 h 2408183"/>
                  <a:gd name="connsiteX5" fmla="*/ 779318 w 779318"/>
                  <a:gd name="connsiteY5" fmla="*/ 2408183 h 2408183"/>
                  <a:gd name="connsiteX0" fmla="*/ 779318 w 779318"/>
                  <a:gd name="connsiteY0" fmla="*/ 2408184 h 2408184"/>
                  <a:gd name="connsiteX1" fmla="*/ 0 w 779318"/>
                  <a:gd name="connsiteY1" fmla="*/ 1204092 h 2408184"/>
                  <a:gd name="connsiteX2" fmla="*/ 779318 w 779318"/>
                  <a:gd name="connsiteY2" fmla="*/ 0 h 2408184"/>
                  <a:gd name="connsiteX3" fmla="*/ 246522 w 779318"/>
                  <a:gd name="connsiteY3" fmla="*/ 1204091 h 2408184"/>
                  <a:gd name="connsiteX4" fmla="*/ 779318 w 779318"/>
                  <a:gd name="connsiteY4" fmla="*/ 2408182 h 2408184"/>
                  <a:gd name="connsiteX5" fmla="*/ 779318 w 779318"/>
                  <a:gd name="connsiteY5" fmla="*/ 2408184 h 2408184"/>
                  <a:gd name="connsiteX0" fmla="*/ 779318 w 779318"/>
                  <a:gd name="connsiteY0" fmla="*/ 2408184 h 2408184"/>
                  <a:gd name="connsiteX1" fmla="*/ 0 w 779318"/>
                  <a:gd name="connsiteY1" fmla="*/ 1204092 h 2408184"/>
                  <a:gd name="connsiteX2" fmla="*/ 779318 w 779318"/>
                  <a:gd name="connsiteY2" fmla="*/ 0 h 2408184"/>
                  <a:gd name="connsiteX3" fmla="*/ 246522 w 779318"/>
                  <a:gd name="connsiteY3" fmla="*/ 1204091 h 2408184"/>
                  <a:gd name="connsiteX4" fmla="*/ 779318 w 779318"/>
                  <a:gd name="connsiteY4" fmla="*/ 2408182 h 2408184"/>
                  <a:gd name="connsiteX5" fmla="*/ 779318 w 779318"/>
                  <a:gd name="connsiteY5" fmla="*/ 2408184 h 2408184"/>
                  <a:gd name="connsiteX0" fmla="*/ 779318 w 779318"/>
                  <a:gd name="connsiteY0" fmla="*/ 2408184 h 2408184"/>
                  <a:gd name="connsiteX1" fmla="*/ 0 w 779318"/>
                  <a:gd name="connsiteY1" fmla="*/ 1204092 h 2408184"/>
                  <a:gd name="connsiteX2" fmla="*/ 779318 w 779318"/>
                  <a:gd name="connsiteY2" fmla="*/ 0 h 2408184"/>
                  <a:gd name="connsiteX3" fmla="*/ 246522 w 779318"/>
                  <a:gd name="connsiteY3" fmla="*/ 1204091 h 2408184"/>
                  <a:gd name="connsiteX4" fmla="*/ 779318 w 779318"/>
                  <a:gd name="connsiteY4" fmla="*/ 2408182 h 2408184"/>
                  <a:gd name="connsiteX5" fmla="*/ 779318 w 779318"/>
                  <a:gd name="connsiteY5" fmla="*/ 2408184 h 2408184"/>
                  <a:gd name="connsiteX0" fmla="*/ 779318 w 779318"/>
                  <a:gd name="connsiteY0" fmla="*/ 2408184 h 2408184"/>
                  <a:gd name="connsiteX1" fmla="*/ 0 w 779318"/>
                  <a:gd name="connsiteY1" fmla="*/ 1204092 h 2408184"/>
                  <a:gd name="connsiteX2" fmla="*/ 779318 w 779318"/>
                  <a:gd name="connsiteY2" fmla="*/ 0 h 2408184"/>
                  <a:gd name="connsiteX3" fmla="*/ 693643 w 779318"/>
                  <a:gd name="connsiteY3" fmla="*/ 1309195 h 2408184"/>
                  <a:gd name="connsiteX4" fmla="*/ 779318 w 779318"/>
                  <a:gd name="connsiteY4" fmla="*/ 2408182 h 2408184"/>
                  <a:gd name="connsiteX5" fmla="*/ 779318 w 779318"/>
                  <a:gd name="connsiteY5" fmla="*/ 2408184 h 2408184"/>
                  <a:gd name="connsiteX0" fmla="*/ 399289 w 399289"/>
                  <a:gd name="connsiteY0" fmla="*/ 2408184 h 2408184"/>
                  <a:gd name="connsiteX1" fmla="*/ 23 w 399289"/>
                  <a:gd name="connsiteY1" fmla="*/ 1214602 h 2408184"/>
                  <a:gd name="connsiteX2" fmla="*/ 399289 w 399289"/>
                  <a:gd name="connsiteY2" fmla="*/ 0 h 2408184"/>
                  <a:gd name="connsiteX3" fmla="*/ 313614 w 399289"/>
                  <a:gd name="connsiteY3" fmla="*/ 1309195 h 2408184"/>
                  <a:gd name="connsiteX4" fmla="*/ 399289 w 399289"/>
                  <a:gd name="connsiteY4" fmla="*/ 2408182 h 2408184"/>
                  <a:gd name="connsiteX5" fmla="*/ 399289 w 399289"/>
                  <a:gd name="connsiteY5" fmla="*/ 2408184 h 2408184"/>
                  <a:gd name="connsiteX0" fmla="*/ 440915 w 440915"/>
                  <a:gd name="connsiteY0" fmla="*/ 2429204 h 2429204"/>
                  <a:gd name="connsiteX1" fmla="*/ 41649 w 440915"/>
                  <a:gd name="connsiteY1" fmla="*/ 1235622 h 2429204"/>
                  <a:gd name="connsiteX2" fmla="*/ 262069 w 440915"/>
                  <a:gd name="connsiteY2" fmla="*/ 0 h 2429204"/>
                  <a:gd name="connsiteX3" fmla="*/ 355240 w 440915"/>
                  <a:gd name="connsiteY3" fmla="*/ 1330215 h 2429204"/>
                  <a:gd name="connsiteX4" fmla="*/ 440915 w 440915"/>
                  <a:gd name="connsiteY4" fmla="*/ 2429202 h 2429204"/>
                  <a:gd name="connsiteX5" fmla="*/ 440915 w 440915"/>
                  <a:gd name="connsiteY5" fmla="*/ 2429204 h 2429204"/>
                  <a:gd name="connsiteX0" fmla="*/ 489378 w 489378"/>
                  <a:gd name="connsiteY0" fmla="*/ 2597369 h 2597369"/>
                  <a:gd name="connsiteX1" fmla="*/ 90112 w 489378"/>
                  <a:gd name="connsiteY1" fmla="*/ 1403787 h 2597369"/>
                  <a:gd name="connsiteX2" fmla="*/ 221109 w 489378"/>
                  <a:gd name="connsiteY2" fmla="*/ 0 h 2597369"/>
                  <a:gd name="connsiteX3" fmla="*/ 403703 w 489378"/>
                  <a:gd name="connsiteY3" fmla="*/ 1498380 h 2597369"/>
                  <a:gd name="connsiteX4" fmla="*/ 489378 w 489378"/>
                  <a:gd name="connsiteY4" fmla="*/ 2597367 h 2597369"/>
                  <a:gd name="connsiteX5" fmla="*/ 489378 w 489378"/>
                  <a:gd name="connsiteY5" fmla="*/ 2597369 h 2597369"/>
                  <a:gd name="connsiteX0" fmla="*/ 489378 w 489378"/>
                  <a:gd name="connsiteY0" fmla="*/ 2597369 h 2597369"/>
                  <a:gd name="connsiteX1" fmla="*/ 90112 w 489378"/>
                  <a:gd name="connsiteY1" fmla="*/ 1403787 h 2597369"/>
                  <a:gd name="connsiteX2" fmla="*/ 221109 w 489378"/>
                  <a:gd name="connsiteY2" fmla="*/ 0 h 2597369"/>
                  <a:gd name="connsiteX3" fmla="*/ 403703 w 489378"/>
                  <a:gd name="connsiteY3" fmla="*/ 1498380 h 2597369"/>
                  <a:gd name="connsiteX4" fmla="*/ 489378 w 489378"/>
                  <a:gd name="connsiteY4" fmla="*/ 2597367 h 2597369"/>
                  <a:gd name="connsiteX5" fmla="*/ 489378 w 489378"/>
                  <a:gd name="connsiteY5" fmla="*/ 2597369 h 2597369"/>
                  <a:gd name="connsiteX0" fmla="*/ 440135 w 440135"/>
                  <a:gd name="connsiteY0" fmla="*/ 2597369 h 2597369"/>
                  <a:gd name="connsiteX1" fmla="*/ 40869 w 440135"/>
                  <a:gd name="connsiteY1" fmla="*/ 1403787 h 2597369"/>
                  <a:gd name="connsiteX2" fmla="*/ 171866 w 440135"/>
                  <a:gd name="connsiteY2" fmla="*/ 0 h 2597369"/>
                  <a:gd name="connsiteX3" fmla="*/ 354460 w 440135"/>
                  <a:gd name="connsiteY3" fmla="*/ 1498380 h 2597369"/>
                  <a:gd name="connsiteX4" fmla="*/ 440135 w 440135"/>
                  <a:gd name="connsiteY4" fmla="*/ 2597367 h 2597369"/>
                  <a:gd name="connsiteX5" fmla="*/ 440135 w 440135"/>
                  <a:gd name="connsiteY5" fmla="*/ 2597369 h 2597369"/>
                  <a:gd name="connsiteX0" fmla="*/ 412392 w 412392"/>
                  <a:gd name="connsiteY0" fmla="*/ 2597369 h 2597369"/>
                  <a:gd name="connsiteX1" fmla="*/ 13126 w 412392"/>
                  <a:gd name="connsiteY1" fmla="*/ 1403787 h 2597369"/>
                  <a:gd name="connsiteX2" fmla="*/ 144123 w 412392"/>
                  <a:gd name="connsiteY2" fmla="*/ 0 h 2597369"/>
                  <a:gd name="connsiteX3" fmla="*/ 326717 w 412392"/>
                  <a:gd name="connsiteY3" fmla="*/ 1498380 h 2597369"/>
                  <a:gd name="connsiteX4" fmla="*/ 412392 w 412392"/>
                  <a:gd name="connsiteY4" fmla="*/ 2597367 h 2597369"/>
                  <a:gd name="connsiteX5" fmla="*/ 412392 w 412392"/>
                  <a:gd name="connsiteY5" fmla="*/ 2597369 h 2597369"/>
                  <a:gd name="connsiteX0" fmla="*/ 388612 w 410967"/>
                  <a:gd name="connsiteY0" fmla="*/ 2744513 h 2744513"/>
                  <a:gd name="connsiteX1" fmla="*/ 11701 w 410967"/>
                  <a:gd name="connsiteY1" fmla="*/ 1403787 h 2744513"/>
                  <a:gd name="connsiteX2" fmla="*/ 142698 w 410967"/>
                  <a:gd name="connsiteY2" fmla="*/ 0 h 2744513"/>
                  <a:gd name="connsiteX3" fmla="*/ 325292 w 410967"/>
                  <a:gd name="connsiteY3" fmla="*/ 1498380 h 2744513"/>
                  <a:gd name="connsiteX4" fmla="*/ 410967 w 410967"/>
                  <a:gd name="connsiteY4" fmla="*/ 2597367 h 2744513"/>
                  <a:gd name="connsiteX5" fmla="*/ 388612 w 410967"/>
                  <a:gd name="connsiteY5" fmla="*/ 2744513 h 2744513"/>
                  <a:gd name="connsiteX0" fmla="*/ 388612 w 410967"/>
                  <a:gd name="connsiteY0" fmla="*/ 2744513 h 2744513"/>
                  <a:gd name="connsiteX1" fmla="*/ 11701 w 410967"/>
                  <a:gd name="connsiteY1" fmla="*/ 1403787 h 2744513"/>
                  <a:gd name="connsiteX2" fmla="*/ 142698 w 410967"/>
                  <a:gd name="connsiteY2" fmla="*/ 0 h 2744513"/>
                  <a:gd name="connsiteX3" fmla="*/ 325292 w 410967"/>
                  <a:gd name="connsiteY3" fmla="*/ 1498380 h 2744513"/>
                  <a:gd name="connsiteX4" fmla="*/ 410967 w 410967"/>
                  <a:gd name="connsiteY4" fmla="*/ 2597367 h 2744513"/>
                  <a:gd name="connsiteX5" fmla="*/ 388612 w 410967"/>
                  <a:gd name="connsiteY5" fmla="*/ 2744513 h 2744513"/>
                  <a:gd name="connsiteX0" fmla="*/ 228631 w 407477"/>
                  <a:gd name="connsiteY0" fmla="*/ 2471244 h 2597367"/>
                  <a:gd name="connsiteX1" fmla="*/ 8211 w 407477"/>
                  <a:gd name="connsiteY1" fmla="*/ 1403787 h 2597367"/>
                  <a:gd name="connsiteX2" fmla="*/ 139208 w 407477"/>
                  <a:gd name="connsiteY2" fmla="*/ 0 h 2597367"/>
                  <a:gd name="connsiteX3" fmla="*/ 321802 w 407477"/>
                  <a:gd name="connsiteY3" fmla="*/ 1498380 h 2597367"/>
                  <a:gd name="connsiteX4" fmla="*/ 407477 w 407477"/>
                  <a:gd name="connsiteY4" fmla="*/ 2597367 h 2597367"/>
                  <a:gd name="connsiteX5" fmla="*/ 228631 w 407477"/>
                  <a:gd name="connsiteY5" fmla="*/ 2471244 h 2597367"/>
                  <a:gd name="connsiteX0" fmla="*/ 223164 w 318785"/>
                  <a:gd name="connsiteY0" fmla="*/ 2471244 h 2471560"/>
                  <a:gd name="connsiteX1" fmla="*/ 2744 w 318785"/>
                  <a:gd name="connsiteY1" fmla="*/ 1403787 h 2471560"/>
                  <a:gd name="connsiteX2" fmla="*/ 133741 w 318785"/>
                  <a:gd name="connsiteY2" fmla="*/ 0 h 2471560"/>
                  <a:gd name="connsiteX3" fmla="*/ 316335 w 318785"/>
                  <a:gd name="connsiteY3" fmla="*/ 1498380 h 2471560"/>
                  <a:gd name="connsiteX4" fmla="*/ 223164 w 318785"/>
                  <a:gd name="connsiteY4" fmla="*/ 2471244 h 2471560"/>
                  <a:gd name="connsiteX0" fmla="*/ 220502 w 316123"/>
                  <a:gd name="connsiteY0" fmla="*/ 2523795 h 2524111"/>
                  <a:gd name="connsiteX1" fmla="*/ 82 w 316123"/>
                  <a:gd name="connsiteY1" fmla="*/ 1456338 h 2524111"/>
                  <a:gd name="connsiteX2" fmla="*/ 200104 w 316123"/>
                  <a:gd name="connsiteY2" fmla="*/ 0 h 2524111"/>
                  <a:gd name="connsiteX3" fmla="*/ 313673 w 316123"/>
                  <a:gd name="connsiteY3" fmla="*/ 1550931 h 2524111"/>
                  <a:gd name="connsiteX4" fmla="*/ 220502 w 316123"/>
                  <a:gd name="connsiteY4" fmla="*/ 2523795 h 2524111"/>
                  <a:gd name="connsiteX0" fmla="*/ 220502 w 316123"/>
                  <a:gd name="connsiteY0" fmla="*/ 2523795 h 2524111"/>
                  <a:gd name="connsiteX1" fmla="*/ 82 w 316123"/>
                  <a:gd name="connsiteY1" fmla="*/ 1456338 h 2524111"/>
                  <a:gd name="connsiteX2" fmla="*/ 200104 w 316123"/>
                  <a:gd name="connsiteY2" fmla="*/ 0 h 2524111"/>
                  <a:gd name="connsiteX3" fmla="*/ 313673 w 316123"/>
                  <a:gd name="connsiteY3" fmla="*/ 1550931 h 2524111"/>
                  <a:gd name="connsiteX4" fmla="*/ 220502 w 316123"/>
                  <a:gd name="connsiteY4" fmla="*/ 2523795 h 2524111"/>
                  <a:gd name="connsiteX0" fmla="*/ 161437 w 257058"/>
                  <a:gd name="connsiteY0" fmla="*/ 2523795 h 2524111"/>
                  <a:gd name="connsiteX1" fmla="*/ 181 w 257058"/>
                  <a:gd name="connsiteY1" fmla="*/ 1445828 h 2524111"/>
                  <a:gd name="connsiteX2" fmla="*/ 141039 w 257058"/>
                  <a:gd name="connsiteY2" fmla="*/ 0 h 2524111"/>
                  <a:gd name="connsiteX3" fmla="*/ 254608 w 257058"/>
                  <a:gd name="connsiteY3" fmla="*/ 1550931 h 2524111"/>
                  <a:gd name="connsiteX4" fmla="*/ 161437 w 257058"/>
                  <a:gd name="connsiteY4" fmla="*/ 2523795 h 2524111"/>
                  <a:gd name="connsiteX0" fmla="*/ 112207 w 256113"/>
                  <a:gd name="connsiteY0" fmla="*/ 2513285 h 2513607"/>
                  <a:gd name="connsiteX1" fmla="*/ 254 w 256113"/>
                  <a:gd name="connsiteY1" fmla="*/ 1445828 h 2513607"/>
                  <a:gd name="connsiteX2" fmla="*/ 141112 w 256113"/>
                  <a:gd name="connsiteY2" fmla="*/ 0 h 2513607"/>
                  <a:gd name="connsiteX3" fmla="*/ 254681 w 256113"/>
                  <a:gd name="connsiteY3" fmla="*/ 1550931 h 2513607"/>
                  <a:gd name="connsiteX4" fmla="*/ 112207 w 256113"/>
                  <a:gd name="connsiteY4" fmla="*/ 2513285 h 2513607"/>
                  <a:gd name="connsiteX0" fmla="*/ 112207 w 209853"/>
                  <a:gd name="connsiteY0" fmla="*/ 2513285 h 2513503"/>
                  <a:gd name="connsiteX1" fmla="*/ 254 w 209853"/>
                  <a:gd name="connsiteY1" fmla="*/ 1445828 h 2513503"/>
                  <a:gd name="connsiteX2" fmla="*/ 141112 w 209853"/>
                  <a:gd name="connsiteY2" fmla="*/ 0 h 2513503"/>
                  <a:gd name="connsiteX3" fmla="*/ 205378 w 209853"/>
                  <a:gd name="connsiteY3" fmla="*/ 1277662 h 2513503"/>
                  <a:gd name="connsiteX4" fmla="*/ 112207 w 209853"/>
                  <a:gd name="connsiteY4" fmla="*/ 2513285 h 2513503"/>
                  <a:gd name="connsiteX0" fmla="*/ 112236 w 207857"/>
                  <a:gd name="connsiteY0" fmla="*/ 2502774 h 2502992"/>
                  <a:gd name="connsiteX1" fmla="*/ 283 w 207857"/>
                  <a:gd name="connsiteY1" fmla="*/ 1435317 h 2502992"/>
                  <a:gd name="connsiteX2" fmla="*/ 101699 w 207857"/>
                  <a:gd name="connsiteY2" fmla="*/ 0 h 2502992"/>
                  <a:gd name="connsiteX3" fmla="*/ 205407 w 207857"/>
                  <a:gd name="connsiteY3" fmla="*/ 1267151 h 2502992"/>
                  <a:gd name="connsiteX4" fmla="*/ 112236 w 207857"/>
                  <a:gd name="connsiteY4" fmla="*/ 2502774 h 2502992"/>
                  <a:gd name="connsiteX0" fmla="*/ 118518 w 214139"/>
                  <a:gd name="connsiteY0" fmla="*/ 3206967 h 3207185"/>
                  <a:gd name="connsiteX1" fmla="*/ 6565 w 214139"/>
                  <a:gd name="connsiteY1" fmla="*/ 2139510 h 3207185"/>
                  <a:gd name="connsiteX2" fmla="*/ 78399 w 214139"/>
                  <a:gd name="connsiteY2" fmla="*/ 0 h 3207185"/>
                  <a:gd name="connsiteX3" fmla="*/ 211689 w 214139"/>
                  <a:gd name="connsiteY3" fmla="*/ 1971344 h 3207185"/>
                  <a:gd name="connsiteX4" fmla="*/ 118518 w 214139"/>
                  <a:gd name="connsiteY4" fmla="*/ 3206967 h 3207185"/>
                  <a:gd name="connsiteX0" fmla="*/ 118518 w 214139"/>
                  <a:gd name="connsiteY0" fmla="*/ 3206967 h 3207185"/>
                  <a:gd name="connsiteX1" fmla="*/ 6565 w 214139"/>
                  <a:gd name="connsiteY1" fmla="*/ 2139510 h 3207185"/>
                  <a:gd name="connsiteX2" fmla="*/ 78399 w 214139"/>
                  <a:gd name="connsiteY2" fmla="*/ 0 h 3207185"/>
                  <a:gd name="connsiteX3" fmla="*/ 211689 w 214139"/>
                  <a:gd name="connsiteY3" fmla="*/ 1971344 h 3207185"/>
                  <a:gd name="connsiteX4" fmla="*/ 118518 w 214139"/>
                  <a:gd name="connsiteY4" fmla="*/ 3206967 h 3207185"/>
                  <a:gd name="connsiteX0" fmla="*/ 112724 w 208345"/>
                  <a:gd name="connsiteY0" fmla="*/ 3206967 h 3207185"/>
                  <a:gd name="connsiteX1" fmla="*/ 771 w 208345"/>
                  <a:gd name="connsiteY1" fmla="*/ 2139510 h 3207185"/>
                  <a:gd name="connsiteX2" fmla="*/ 72605 w 208345"/>
                  <a:gd name="connsiteY2" fmla="*/ 0 h 3207185"/>
                  <a:gd name="connsiteX3" fmla="*/ 205895 w 208345"/>
                  <a:gd name="connsiteY3" fmla="*/ 1971344 h 3207185"/>
                  <a:gd name="connsiteX4" fmla="*/ 112724 w 208345"/>
                  <a:gd name="connsiteY4" fmla="*/ 3206967 h 3207185"/>
                  <a:gd name="connsiteX0" fmla="*/ 112333 w 207954"/>
                  <a:gd name="connsiteY0" fmla="*/ 2555326 h 2555544"/>
                  <a:gd name="connsiteX1" fmla="*/ 380 w 207954"/>
                  <a:gd name="connsiteY1" fmla="*/ 1487869 h 2555544"/>
                  <a:gd name="connsiteX2" fmla="*/ 82074 w 207954"/>
                  <a:gd name="connsiteY2" fmla="*/ 0 h 2555544"/>
                  <a:gd name="connsiteX3" fmla="*/ 205504 w 207954"/>
                  <a:gd name="connsiteY3" fmla="*/ 1319703 h 2555544"/>
                  <a:gd name="connsiteX4" fmla="*/ 112333 w 207954"/>
                  <a:gd name="connsiteY4" fmla="*/ 2555326 h 2555544"/>
                  <a:gd name="connsiteX0" fmla="*/ 113360 w 208981"/>
                  <a:gd name="connsiteY0" fmla="*/ 2250526 h 2250744"/>
                  <a:gd name="connsiteX1" fmla="*/ 1407 w 208981"/>
                  <a:gd name="connsiteY1" fmla="*/ 1183069 h 2250744"/>
                  <a:gd name="connsiteX2" fmla="*/ 63380 w 208981"/>
                  <a:gd name="connsiteY2" fmla="*/ 0 h 2250744"/>
                  <a:gd name="connsiteX3" fmla="*/ 206531 w 208981"/>
                  <a:gd name="connsiteY3" fmla="*/ 1014903 h 2250744"/>
                  <a:gd name="connsiteX4" fmla="*/ 113360 w 208981"/>
                  <a:gd name="connsiteY4" fmla="*/ 2250526 h 2250744"/>
                  <a:gd name="connsiteX0" fmla="*/ 117785 w 294603"/>
                  <a:gd name="connsiteY0" fmla="*/ 2271546 h 2271764"/>
                  <a:gd name="connsiteX1" fmla="*/ 5832 w 294603"/>
                  <a:gd name="connsiteY1" fmla="*/ 1204089 h 2271764"/>
                  <a:gd name="connsiteX2" fmla="*/ 294602 w 294603"/>
                  <a:gd name="connsiteY2" fmla="*/ 0 h 2271764"/>
                  <a:gd name="connsiteX3" fmla="*/ 210956 w 294603"/>
                  <a:gd name="connsiteY3" fmla="*/ 1035923 h 2271764"/>
                  <a:gd name="connsiteX4" fmla="*/ 117785 w 294603"/>
                  <a:gd name="connsiteY4" fmla="*/ 2271546 h 2271764"/>
                  <a:gd name="connsiteX0" fmla="*/ 112877 w 208498"/>
                  <a:gd name="connsiteY0" fmla="*/ 2303077 h 2303295"/>
                  <a:gd name="connsiteX1" fmla="*/ 924 w 208498"/>
                  <a:gd name="connsiteY1" fmla="*/ 1235620 h 2303295"/>
                  <a:gd name="connsiteX2" fmla="*/ 171365 w 208498"/>
                  <a:gd name="connsiteY2" fmla="*/ 0 h 2303295"/>
                  <a:gd name="connsiteX3" fmla="*/ 206048 w 208498"/>
                  <a:gd name="connsiteY3" fmla="*/ 1067454 h 2303295"/>
                  <a:gd name="connsiteX4" fmla="*/ 112877 w 208498"/>
                  <a:gd name="connsiteY4" fmla="*/ 2303077 h 2303295"/>
                  <a:gd name="connsiteX0" fmla="*/ 111982 w 207603"/>
                  <a:gd name="connsiteY0" fmla="*/ 2324098 h 2324316"/>
                  <a:gd name="connsiteX1" fmla="*/ 29 w 207603"/>
                  <a:gd name="connsiteY1" fmla="*/ 1256641 h 2324316"/>
                  <a:gd name="connsiteX2" fmla="*/ 121166 w 207603"/>
                  <a:gd name="connsiteY2" fmla="*/ 0 h 2324316"/>
                  <a:gd name="connsiteX3" fmla="*/ 205153 w 207603"/>
                  <a:gd name="connsiteY3" fmla="*/ 1088475 h 2324316"/>
                  <a:gd name="connsiteX4" fmla="*/ 111982 w 207603"/>
                  <a:gd name="connsiteY4" fmla="*/ 2324098 h 2324316"/>
                  <a:gd name="connsiteX0" fmla="*/ 111982 w 207603"/>
                  <a:gd name="connsiteY0" fmla="*/ 2197974 h 2198230"/>
                  <a:gd name="connsiteX1" fmla="*/ 29 w 207603"/>
                  <a:gd name="connsiteY1" fmla="*/ 1256641 h 2198230"/>
                  <a:gd name="connsiteX2" fmla="*/ 121166 w 207603"/>
                  <a:gd name="connsiteY2" fmla="*/ 0 h 2198230"/>
                  <a:gd name="connsiteX3" fmla="*/ 205153 w 207603"/>
                  <a:gd name="connsiteY3" fmla="*/ 1088475 h 2198230"/>
                  <a:gd name="connsiteX4" fmla="*/ 111982 w 207603"/>
                  <a:gd name="connsiteY4" fmla="*/ 2197974 h 2198230"/>
                  <a:gd name="connsiteX0" fmla="*/ 111982 w 206487"/>
                  <a:gd name="connsiteY0" fmla="*/ 2197974 h 2197974"/>
                  <a:gd name="connsiteX1" fmla="*/ 29 w 206487"/>
                  <a:gd name="connsiteY1" fmla="*/ 1256641 h 2197974"/>
                  <a:gd name="connsiteX2" fmla="*/ 121166 w 206487"/>
                  <a:gd name="connsiteY2" fmla="*/ 0 h 2197974"/>
                  <a:gd name="connsiteX3" fmla="*/ 205153 w 206487"/>
                  <a:gd name="connsiteY3" fmla="*/ 1088475 h 2197974"/>
                  <a:gd name="connsiteX4" fmla="*/ 111982 w 206487"/>
                  <a:gd name="connsiteY4" fmla="*/ 2197974 h 2197974"/>
                  <a:gd name="connsiteX0" fmla="*/ 283728 w 283728"/>
                  <a:gd name="connsiteY0" fmla="*/ 2124402 h 2124402"/>
                  <a:gd name="connsiteX1" fmla="*/ 4142 w 283728"/>
                  <a:gd name="connsiteY1" fmla="*/ 1256641 h 2124402"/>
                  <a:gd name="connsiteX2" fmla="*/ 125279 w 283728"/>
                  <a:gd name="connsiteY2" fmla="*/ 0 h 2124402"/>
                  <a:gd name="connsiteX3" fmla="*/ 209266 w 283728"/>
                  <a:gd name="connsiteY3" fmla="*/ 1088475 h 2124402"/>
                  <a:gd name="connsiteX4" fmla="*/ 283728 w 283728"/>
                  <a:gd name="connsiteY4" fmla="*/ 2124402 h 2124402"/>
                  <a:gd name="connsiteX0" fmla="*/ 283728 w 284476"/>
                  <a:gd name="connsiteY0" fmla="*/ 2124402 h 2124402"/>
                  <a:gd name="connsiteX1" fmla="*/ 4142 w 284476"/>
                  <a:gd name="connsiteY1" fmla="*/ 1256641 h 2124402"/>
                  <a:gd name="connsiteX2" fmla="*/ 125279 w 284476"/>
                  <a:gd name="connsiteY2" fmla="*/ 0 h 2124402"/>
                  <a:gd name="connsiteX3" fmla="*/ 209266 w 284476"/>
                  <a:gd name="connsiteY3" fmla="*/ 1088475 h 2124402"/>
                  <a:gd name="connsiteX4" fmla="*/ 283728 w 284476"/>
                  <a:gd name="connsiteY4" fmla="*/ 2124402 h 2124402"/>
                  <a:gd name="connsiteX0" fmla="*/ 102153 w 206421"/>
                  <a:gd name="connsiteY0" fmla="*/ 2208485 h 2208485"/>
                  <a:gd name="connsiteX1" fmla="*/ 61 w 206421"/>
                  <a:gd name="connsiteY1" fmla="*/ 1256641 h 2208485"/>
                  <a:gd name="connsiteX2" fmla="*/ 121198 w 206421"/>
                  <a:gd name="connsiteY2" fmla="*/ 0 h 2208485"/>
                  <a:gd name="connsiteX3" fmla="*/ 205185 w 206421"/>
                  <a:gd name="connsiteY3" fmla="*/ 1088475 h 2208485"/>
                  <a:gd name="connsiteX4" fmla="*/ 102153 w 206421"/>
                  <a:gd name="connsiteY4" fmla="*/ 2208485 h 220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421" h="2208485">
                    <a:moveTo>
                      <a:pt x="102153" y="2208485"/>
                    </a:moveTo>
                    <a:cubicBezTo>
                      <a:pt x="118914" y="2108637"/>
                      <a:pt x="-3113" y="1624722"/>
                      <a:pt x="61" y="1256641"/>
                    </a:cubicBezTo>
                    <a:cubicBezTo>
                      <a:pt x="3235" y="888560"/>
                      <a:pt x="80574" y="219046"/>
                      <a:pt x="121198" y="0"/>
                    </a:cubicBezTo>
                    <a:cubicBezTo>
                      <a:pt x="77188" y="329012"/>
                      <a:pt x="205185" y="555806"/>
                      <a:pt x="205185" y="1088475"/>
                    </a:cubicBezTo>
                    <a:cubicBezTo>
                      <a:pt x="220089" y="1500349"/>
                      <a:pt x="95254" y="2140168"/>
                      <a:pt x="102153" y="220848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9" name="TextBox 65">
              <a:extLst>
                <a:ext uri="{FF2B5EF4-FFF2-40B4-BE49-F238E27FC236}">
                  <a16:creationId xmlns:a16="http://schemas.microsoft.com/office/drawing/2014/main" id="{15D66999-7706-AE94-243F-0E67DE42DA2C}"/>
                </a:ext>
              </a:extLst>
            </p:cNvPr>
            <p:cNvSpPr txBox="1">
              <a:spLocks/>
            </p:cNvSpPr>
            <p:nvPr/>
          </p:nvSpPr>
          <p:spPr>
            <a:xfrm>
              <a:off x="590437" y="3475513"/>
              <a:ext cx="2808312" cy="1004736"/>
            </a:xfrm>
            <a:prstGeom prst="rect">
              <a:avLst/>
            </a:prstGeom>
          </p:spPr>
          <p:txBody>
            <a:bodyPr vert="horz" wrap="square" lIns="0" tIns="72000" rIns="0" bIns="0" anchor="t" anchorCtr="1">
              <a:noAutofit/>
            </a:bodyPr>
            <a:lstStyle/>
            <a:p>
              <a:r>
                <a:rPr lang="en-US" sz="1400" b="1" i="1" dirty="0">
                  <a:solidFill>
                    <a:srgbClr val="3B4761"/>
                  </a:solidFill>
                </a:rPr>
                <a:t>Classification of Anomalies in Gastrointestinal Tract Using Deep Learning 2022.</a:t>
              </a:r>
            </a:p>
            <a:p>
              <a:r>
                <a:rPr lang="en-US" sz="1400" dirty="0">
                  <a:solidFill>
                    <a:srgbClr val="3B4761"/>
                  </a:solidFill>
                </a:rPr>
                <a:t>used </a:t>
              </a:r>
              <a:r>
                <a:rPr lang="en-US" sz="1400" dirty="0">
                  <a:solidFill>
                    <a:srgbClr val="FF0000"/>
                  </a:solidFill>
                </a:rPr>
                <a:t>Resnet </a:t>
              </a:r>
              <a:r>
                <a:rPr lang="en-US" sz="1400" dirty="0">
                  <a:solidFill>
                    <a:srgbClr val="3B4761"/>
                  </a:solidFill>
                </a:rPr>
                <a:t>and accuracy 85.69%.</a:t>
              </a:r>
            </a:p>
          </p:txBody>
        </p:sp>
      </p:grpSp>
      <p:grpSp>
        <p:nvGrpSpPr>
          <p:cNvPr id="21" name="组合 63">
            <a:extLst>
              <a:ext uri="{FF2B5EF4-FFF2-40B4-BE49-F238E27FC236}">
                <a16:creationId xmlns:a16="http://schemas.microsoft.com/office/drawing/2014/main" id="{74E0C1B4-92BF-1D8B-8713-FEB64C215BAF}"/>
              </a:ext>
            </a:extLst>
          </p:cNvPr>
          <p:cNvGrpSpPr/>
          <p:nvPr/>
        </p:nvGrpSpPr>
        <p:grpSpPr>
          <a:xfrm>
            <a:off x="5174674" y="1212113"/>
            <a:ext cx="2808312" cy="3446478"/>
            <a:chOff x="2809026" y="1845193"/>
            <a:chExt cx="1765874" cy="2265858"/>
          </a:xfrm>
        </p:grpSpPr>
        <p:grpSp>
          <p:nvGrpSpPr>
            <p:cNvPr id="22" name="Group 15">
              <a:extLst>
                <a:ext uri="{FF2B5EF4-FFF2-40B4-BE49-F238E27FC236}">
                  <a16:creationId xmlns:a16="http://schemas.microsoft.com/office/drawing/2014/main" id="{C4D1ECB7-3426-84C1-C1D3-6ACE665D09CB}"/>
                </a:ext>
              </a:extLst>
            </p:cNvPr>
            <p:cNvGrpSpPr/>
            <p:nvPr/>
          </p:nvGrpSpPr>
          <p:grpSpPr>
            <a:xfrm>
              <a:off x="3095947" y="1845193"/>
              <a:ext cx="1061556" cy="1573051"/>
              <a:chOff x="6525490" y="1135117"/>
              <a:chExt cx="3193353" cy="4732029"/>
            </a:xfrm>
          </p:grpSpPr>
          <p:sp>
            <p:nvSpPr>
              <p:cNvPr id="24" name="Parallelogram 16">
                <a:extLst>
                  <a:ext uri="{FF2B5EF4-FFF2-40B4-BE49-F238E27FC236}">
                    <a16:creationId xmlns:a16="http://schemas.microsoft.com/office/drawing/2014/main" id="{CFCA429D-60E5-5B1E-BC2F-9ACDB139D097}"/>
                  </a:ext>
                </a:extLst>
              </p:cNvPr>
              <p:cNvSpPr/>
              <p:nvPr/>
            </p:nvSpPr>
            <p:spPr>
              <a:xfrm flipH="1">
                <a:off x="7565355" y="4304425"/>
                <a:ext cx="372709" cy="728681"/>
              </a:xfrm>
              <a:prstGeom prst="parallelogram">
                <a:avLst>
                  <a:gd name="adj" fmla="val 620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5" name="Parallelogram 17">
                <a:extLst>
                  <a:ext uri="{FF2B5EF4-FFF2-40B4-BE49-F238E27FC236}">
                    <a16:creationId xmlns:a16="http://schemas.microsoft.com/office/drawing/2014/main" id="{69119DE5-ED5E-4321-6B07-008276A9320E}"/>
                  </a:ext>
                </a:extLst>
              </p:cNvPr>
              <p:cNvSpPr/>
              <p:nvPr/>
            </p:nvSpPr>
            <p:spPr>
              <a:xfrm rot="661894">
                <a:off x="8245743" y="4484082"/>
                <a:ext cx="332215" cy="632352"/>
              </a:xfrm>
              <a:prstGeom prst="parallelogram">
                <a:avLst>
                  <a:gd name="adj" fmla="val 620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6" name="Freeform: Shape 18">
                <a:extLst>
                  <a:ext uri="{FF2B5EF4-FFF2-40B4-BE49-F238E27FC236}">
                    <a16:creationId xmlns:a16="http://schemas.microsoft.com/office/drawing/2014/main" id="{68815F17-BBC1-926C-B10E-FCCE0BD9A83E}"/>
                  </a:ext>
                </a:extLst>
              </p:cNvPr>
              <p:cNvSpPr/>
              <p:nvPr/>
            </p:nvSpPr>
            <p:spPr>
              <a:xfrm>
                <a:off x="8160968" y="1135117"/>
                <a:ext cx="1557875" cy="3386592"/>
              </a:xfrm>
              <a:custGeom>
                <a:avLst/>
                <a:gdLst>
                  <a:gd name="connsiteX0" fmla="*/ 8401 w 1557875"/>
                  <a:gd name="connsiteY0" fmla="*/ 0 h 3386592"/>
                  <a:gd name="connsiteX1" fmla="*/ 829175 w 1557875"/>
                  <a:gd name="connsiteY1" fmla="*/ 198264 h 3386592"/>
                  <a:gd name="connsiteX2" fmla="*/ 1447547 w 1557875"/>
                  <a:gd name="connsiteY2" fmla="*/ 894635 h 3386592"/>
                  <a:gd name="connsiteX3" fmla="*/ 1530477 w 1557875"/>
                  <a:gd name="connsiteY3" fmla="*/ 1870799 h 3386592"/>
                  <a:gd name="connsiteX4" fmla="*/ 1138627 w 1557875"/>
                  <a:gd name="connsiteY4" fmla="*/ 2912037 h 3386592"/>
                  <a:gd name="connsiteX5" fmla="*/ 825568 w 1557875"/>
                  <a:gd name="connsiteY5" fmla="*/ 3355102 h 3386592"/>
                  <a:gd name="connsiteX6" fmla="*/ 26087 w 1557875"/>
                  <a:gd name="connsiteY6" fmla="*/ 3386443 h 3386592"/>
                  <a:gd name="connsiteX7" fmla="*/ 0 w 1557875"/>
                  <a:gd name="connsiteY7" fmla="*/ 3386592 h 3386592"/>
                  <a:gd name="connsiteX8" fmla="*/ 0 w 1557875"/>
                  <a:gd name="connsiteY8" fmla="*/ 3066486 h 3386592"/>
                  <a:gd name="connsiteX9" fmla="*/ 3744 w 1557875"/>
                  <a:gd name="connsiteY9" fmla="*/ 3066465 h 3386592"/>
                  <a:gd name="connsiteX10" fmla="*/ 652087 w 1557875"/>
                  <a:gd name="connsiteY10" fmla="*/ 3041048 h 3386592"/>
                  <a:gd name="connsiteX11" fmla="*/ 905963 w 1557875"/>
                  <a:gd name="connsiteY11" fmla="*/ 2681744 h 3386592"/>
                  <a:gd name="connsiteX12" fmla="*/ 1223736 w 1557875"/>
                  <a:gd name="connsiteY12" fmla="*/ 1837349 h 3386592"/>
                  <a:gd name="connsiteX13" fmla="*/ 1156483 w 1557875"/>
                  <a:gd name="connsiteY13" fmla="*/ 1045725 h 3386592"/>
                  <a:gd name="connsiteX14" fmla="*/ 655013 w 1557875"/>
                  <a:gd name="connsiteY14" fmla="*/ 481001 h 3386592"/>
                  <a:gd name="connsiteX15" fmla="*/ 176073 w 1557875"/>
                  <a:gd name="connsiteY15" fmla="*/ 334072 h 3386592"/>
                  <a:gd name="connsiteX16" fmla="*/ 0 w 1557875"/>
                  <a:gd name="connsiteY16" fmla="*/ 321006 h 3386592"/>
                  <a:gd name="connsiteX17" fmla="*/ 0 w 1557875"/>
                  <a:gd name="connsiteY17" fmla="*/ 288 h 338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57875" h="3386592">
                    <a:moveTo>
                      <a:pt x="8401" y="0"/>
                    </a:moveTo>
                    <a:cubicBezTo>
                      <a:pt x="324225" y="3339"/>
                      <a:pt x="606618" y="89434"/>
                      <a:pt x="829175" y="198264"/>
                    </a:cubicBezTo>
                    <a:cubicBezTo>
                      <a:pt x="1118259" y="358189"/>
                      <a:pt x="1330663" y="615879"/>
                      <a:pt x="1447547" y="894635"/>
                    </a:cubicBezTo>
                    <a:cubicBezTo>
                      <a:pt x="1564431" y="1173392"/>
                      <a:pt x="1581963" y="1534567"/>
                      <a:pt x="1530477" y="1870799"/>
                    </a:cubicBezTo>
                    <a:cubicBezTo>
                      <a:pt x="1478991" y="2207032"/>
                      <a:pt x="1256112" y="2664653"/>
                      <a:pt x="1138627" y="2912037"/>
                    </a:cubicBezTo>
                    <a:cubicBezTo>
                      <a:pt x="1021141" y="3159420"/>
                      <a:pt x="1018619" y="3229288"/>
                      <a:pt x="825568" y="3355102"/>
                    </a:cubicBezTo>
                    <a:cubicBezTo>
                      <a:pt x="671404" y="3376617"/>
                      <a:pt x="330292" y="3383931"/>
                      <a:pt x="26087" y="3386443"/>
                    </a:cubicBezTo>
                    <a:lnTo>
                      <a:pt x="0" y="3386592"/>
                    </a:lnTo>
                    <a:lnTo>
                      <a:pt x="0" y="3066486"/>
                    </a:lnTo>
                    <a:lnTo>
                      <a:pt x="3744" y="3066465"/>
                    </a:lnTo>
                    <a:cubicBezTo>
                      <a:pt x="250440" y="3064428"/>
                      <a:pt x="527066" y="3058496"/>
                      <a:pt x="652087" y="3041048"/>
                    </a:cubicBezTo>
                    <a:cubicBezTo>
                      <a:pt x="808642" y="2939019"/>
                      <a:pt x="810688" y="2882360"/>
                      <a:pt x="905963" y="2681744"/>
                    </a:cubicBezTo>
                    <a:cubicBezTo>
                      <a:pt x="1001238" y="2481127"/>
                      <a:pt x="1181983" y="2110018"/>
                      <a:pt x="1223736" y="1837349"/>
                    </a:cubicBezTo>
                    <a:cubicBezTo>
                      <a:pt x="1265488" y="1564680"/>
                      <a:pt x="1251271" y="1271784"/>
                      <a:pt x="1156483" y="1045725"/>
                    </a:cubicBezTo>
                    <a:cubicBezTo>
                      <a:pt x="1061695" y="819668"/>
                      <a:pt x="889446" y="610692"/>
                      <a:pt x="655013" y="481001"/>
                    </a:cubicBezTo>
                    <a:cubicBezTo>
                      <a:pt x="519650" y="414809"/>
                      <a:pt x="356991" y="358988"/>
                      <a:pt x="176073" y="334072"/>
                    </a:cubicBezTo>
                    <a:lnTo>
                      <a:pt x="0" y="321006"/>
                    </a:lnTo>
                    <a:lnTo>
                      <a:pt x="0" y="288"/>
                    </a:lnTo>
                    <a:close/>
                  </a:path>
                </a:pathLst>
              </a:custGeom>
              <a:solidFill>
                <a:schemeClr val="accent3">
                  <a:lumMod val="60000"/>
                  <a:lumOff val="40000"/>
                  <a:alpha val="4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7" name="Freeform: Shape 19">
                <a:extLst>
                  <a:ext uri="{FF2B5EF4-FFF2-40B4-BE49-F238E27FC236}">
                    <a16:creationId xmlns:a16="http://schemas.microsoft.com/office/drawing/2014/main" id="{573A893A-E207-3F18-5B8D-399D2513447B}"/>
                  </a:ext>
                </a:extLst>
              </p:cNvPr>
              <p:cNvSpPr/>
              <p:nvPr/>
            </p:nvSpPr>
            <p:spPr>
              <a:xfrm flipH="1">
                <a:off x="6525490" y="1135117"/>
                <a:ext cx="1632134" cy="3386592"/>
              </a:xfrm>
              <a:custGeom>
                <a:avLst/>
                <a:gdLst>
                  <a:gd name="connsiteX0" fmla="*/ 8401 w 1557875"/>
                  <a:gd name="connsiteY0" fmla="*/ 0 h 3386592"/>
                  <a:gd name="connsiteX1" fmla="*/ 829175 w 1557875"/>
                  <a:gd name="connsiteY1" fmla="*/ 198264 h 3386592"/>
                  <a:gd name="connsiteX2" fmla="*/ 1447547 w 1557875"/>
                  <a:gd name="connsiteY2" fmla="*/ 894635 h 3386592"/>
                  <a:gd name="connsiteX3" fmla="*/ 1530477 w 1557875"/>
                  <a:gd name="connsiteY3" fmla="*/ 1870799 h 3386592"/>
                  <a:gd name="connsiteX4" fmla="*/ 1138627 w 1557875"/>
                  <a:gd name="connsiteY4" fmla="*/ 2912037 h 3386592"/>
                  <a:gd name="connsiteX5" fmla="*/ 825568 w 1557875"/>
                  <a:gd name="connsiteY5" fmla="*/ 3355102 h 3386592"/>
                  <a:gd name="connsiteX6" fmla="*/ 26087 w 1557875"/>
                  <a:gd name="connsiteY6" fmla="*/ 3386443 h 3386592"/>
                  <a:gd name="connsiteX7" fmla="*/ 0 w 1557875"/>
                  <a:gd name="connsiteY7" fmla="*/ 3386592 h 3386592"/>
                  <a:gd name="connsiteX8" fmla="*/ 0 w 1557875"/>
                  <a:gd name="connsiteY8" fmla="*/ 3066486 h 3386592"/>
                  <a:gd name="connsiteX9" fmla="*/ 3744 w 1557875"/>
                  <a:gd name="connsiteY9" fmla="*/ 3066465 h 3386592"/>
                  <a:gd name="connsiteX10" fmla="*/ 652087 w 1557875"/>
                  <a:gd name="connsiteY10" fmla="*/ 3041048 h 3386592"/>
                  <a:gd name="connsiteX11" fmla="*/ 905963 w 1557875"/>
                  <a:gd name="connsiteY11" fmla="*/ 2681744 h 3386592"/>
                  <a:gd name="connsiteX12" fmla="*/ 1223736 w 1557875"/>
                  <a:gd name="connsiteY12" fmla="*/ 1837349 h 3386592"/>
                  <a:gd name="connsiteX13" fmla="*/ 1156483 w 1557875"/>
                  <a:gd name="connsiteY13" fmla="*/ 1045725 h 3386592"/>
                  <a:gd name="connsiteX14" fmla="*/ 655013 w 1557875"/>
                  <a:gd name="connsiteY14" fmla="*/ 481001 h 3386592"/>
                  <a:gd name="connsiteX15" fmla="*/ 176073 w 1557875"/>
                  <a:gd name="connsiteY15" fmla="*/ 334072 h 3386592"/>
                  <a:gd name="connsiteX16" fmla="*/ 0 w 1557875"/>
                  <a:gd name="connsiteY16" fmla="*/ 321006 h 3386592"/>
                  <a:gd name="connsiteX17" fmla="*/ 0 w 1557875"/>
                  <a:gd name="connsiteY17" fmla="*/ 288 h 338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57875" h="3386592">
                    <a:moveTo>
                      <a:pt x="8401" y="0"/>
                    </a:moveTo>
                    <a:cubicBezTo>
                      <a:pt x="324225" y="3339"/>
                      <a:pt x="606618" y="89434"/>
                      <a:pt x="829175" y="198264"/>
                    </a:cubicBezTo>
                    <a:cubicBezTo>
                      <a:pt x="1118259" y="358189"/>
                      <a:pt x="1330663" y="615879"/>
                      <a:pt x="1447547" y="894635"/>
                    </a:cubicBezTo>
                    <a:cubicBezTo>
                      <a:pt x="1564431" y="1173392"/>
                      <a:pt x="1581963" y="1534567"/>
                      <a:pt x="1530477" y="1870799"/>
                    </a:cubicBezTo>
                    <a:cubicBezTo>
                      <a:pt x="1478991" y="2207032"/>
                      <a:pt x="1256112" y="2664653"/>
                      <a:pt x="1138627" y="2912037"/>
                    </a:cubicBezTo>
                    <a:cubicBezTo>
                      <a:pt x="1021141" y="3159420"/>
                      <a:pt x="1018619" y="3229288"/>
                      <a:pt x="825568" y="3355102"/>
                    </a:cubicBezTo>
                    <a:cubicBezTo>
                      <a:pt x="671404" y="3376617"/>
                      <a:pt x="330292" y="3383931"/>
                      <a:pt x="26087" y="3386443"/>
                    </a:cubicBezTo>
                    <a:lnTo>
                      <a:pt x="0" y="3386592"/>
                    </a:lnTo>
                    <a:lnTo>
                      <a:pt x="0" y="3066486"/>
                    </a:lnTo>
                    <a:lnTo>
                      <a:pt x="3744" y="3066465"/>
                    </a:lnTo>
                    <a:cubicBezTo>
                      <a:pt x="250440" y="3064428"/>
                      <a:pt x="527066" y="3058496"/>
                      <a:pt x="652087" y="3041048"/>
                    </a:cubicBezTo>
                    <a:cubicBezTo>
                      <a:pt x="808642" y="2939019"/>
                      <a:pt x="810688" y="2882360"/>
                      <a:pt x="905963" y="2681744"/>
                    </a:cubicBezTo>
                    <a:cubicBezTo>
                      <a:pt x="1001238" y="2481127"/>
                      <a:pt x="1181983" y="2110018"/>
                      <a:pt x="1223736" y="1837349"/>
                    </a:cubicBezTo>
                    <a:cubicBezTo>
                      <a:pt x="1265488" y="1564680"/>
                      <a:pt x="1251271" y="1271784"/>
                      <a:pt x="1156483" y="1045725"/>
                    </a:cubicBezTo>
                    <a:cubicBezTo>
                      <a:pt x="1061695" y="819668"/>
                      <a:pt x="889446" y="610692"/>
                      <a:pt x="655013" y="481001"/>
                    </a:cubicBezTo>
                    <a:cubicBezTo>
                      <a:pt x="519650" y="414809"/>
                      <a:pt x="356991" y="358988"/>
                      <a:pt x="176073" y="334072"/>
                    </a:cubicBezTo>
                    <a:lnTo>
                      <a:pt x="0" y="321006"/>
                    </a:lnTo>
                    <a:lnTo>
                      <a:pt x="0" y="288"/>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20">
                <a:extLst>
                  <a:ext uri="{FF2B5EF4-FFF2-40B4-BE49-F238E27FC236}">
                    <a16:creationId xmlns:a16="http://schemas.microsoft.com/office/drawing/2014/main" id="{3F82A5E7-6362-D1C7-5FC6-3503D20794F4}"/>
                  </a:ext>
                </a:extLst>
              </p:cNvPr>
              <p:cNvSpPr/>
              <p:nvPr/>
            </p:nvSpPr>
            <p:spPr>
              <a:xfrm rot="10800000">
                <a:off x="8401430" y="1624321"/>
                <a:ext cx="779318" cy="2408184"/>
              </a:xfrm>
              <a:custGeom>
                <a:avLst/>
                <a:gdLst>
                  <a:gd name="connsiteX0" fmla="*/ 779318 w 779318"/>
                  <a:gd name="connsiteY0" fmla="*/ 2408183 h 2408183"/>
                  <a:gd name="connsiteX1" fmla="*/ 0 w 779318"/>
                  <a:gd name="connsiteY1" fmla="*/ 1204091 h 2408183"/>
                  <a:gd name="connsiteX2" fmla="*/ 779318 w 779318"/>
                  <a:gd name="connsiteY2" fmla="*/ -1 h 2408183"/>
                  <a:gd name="connsiteX3" fmla="*/ 246522 w 779318"/>
                  <a:gd name="connsiteY3" fmla="*/ 1204090 h 2408183"/>
                  <a:gd name="connsiteX4" fmla="*/ 779318 w 779318"/>
                  <a:gd name="connsiteY4" fmla="*/ 2408181 h 2408183"/>
                  <a:gd name="connsiteX5" fmla="*/ 779318 w 779318"/>
                  <a:gd name="connsiteY5" fmla="*/ 2408183 h 2408183"/>
                  <a:gd name="connsiteX0" fmla="*/ 779318 w 779318"/>
                  <a:gd name="connsiteY0" fmla="*/ 2408184 h 2408184"/>
                  <a:gd name="connsiteX1" fmla="*/ 0 w 779318"/>
                  <a:gd name="connsiteY1" fmla="*/ 1204092 h 2408184"/>
                  <a:gd name="connsiteX2" fmla="*/ 779318 w 779318"/>
                  <a:gd name="connsiteY2" fmla="*/ 0 h 2408184"/>
                  <a:gd name="connsiteX3" fmla="*/ 246522 w 779318"/>
                  <a:gd name="connsiteY3" fmla="*/ 1204091 h 2408184"/>
                  <a:gd name="connsiteX4" fmla="*/ 779318 w 779318"/>
                  <a:gd name="connsiteY4" fmla="*/ 2408182 h 2408184"/>
                  <a:gd name="connsiteX5" fmla="*/ 779318 w 779318"/>
                  <a:gd name="connsiteY5" fmla="*/ 2408184 h 2408184"/>
                  <a:gd name="connsiteX0" fmla="*/ 779318 w 779318"/>
                  <a:gd name="connsiteY0" fmla="*/ 2408184 h 2408184"/>
                  <a:gd name="connsiteX1" fmla="*/ 0 w 779318"/>
                  <a:gd name="connsiteY1" fmla="*/ 1204092 h 2408184"/>
                  <a:gd name="connsiteX2" fmla="*/ 779318 w 779318"/>
                  <a:gd name="connsiteY2" fmla="*/ 0 h 2408184"/>
                  <a:gd name="connsiteX3" fmla="*/ 246522 w 779318"/>
                  <a:gd name="connsiteY3" fmla="*/ 1204091 h 2408184"/>
                  <a:gd name="connsiteX4" fmla="*/ 779318 w 779318"/>
                  <a:gd name="connsiteY4" fmla="*/ 2408182 h 2408184"/>
                  <a:gd name="connsiteX5" fmla="*/ 779318 w 779318"/>
                  <a:gd name="connsiteY5" fmla="*/ 2408184 h 2408184"/>
                  <a:gd name="connsiteX0" fmla="*/ 779318 w 779318"/>
                  <a:gd name="connsiteY0" fmla="*/ 2408184 h 2408184"/>
                  <a:gd name="connsiteX1" fmla="*/ 0 w 779318"/>
                  <a:gd name="connsiteY1" fmla="*/ 1204092 h 2408184"/>
                  <a:gd name="connsiteX2" fmla="*/ 779318 w 779318"/>
                  <a:gd name="connsiteY2" fmla="*/ 0 h 2408184"/>
                  <a:gd name="connsiteX3" fmla="*/ 246522 w 779318"/>
                  <a:gd name="connsiteY3" fmla="*/ 1204091 h 2408184"/>
                  <a:gd name="connsiteX4" fmla="*/ 779318 w 779318"/>
                  <a:gd name="connsiteY4" fmla="*/ 2408182 h 2408184"/>
                  <a:gd name="connsiteX5" fmla="*/ 779318 w 779318"/>
                  <a:gd name="connsiteY5" fmla="*/ 2408184 h 2408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9318" h="2408184">
                    <a:moveTo>
                      <a:pt x="779318" y="2408184"/>
                    </a:moveTo>
                    <a:cubicBezTo>
                      <a:pt x="369695" y="2231539"/>
                      <a:pt x="0" y="1869094"/>
                      <a:pt x="0" y="1204092"/>
                    </a:cubicBezTo>
                    <a:cubicBezTo>
                      <a:pt x="0" y="539090"/>
                      <a:pt x="411258" y="145473"/>
                      <a:pt x="779318" y="0"/>
                    </a:cubicBezTo>
                    <a:cubicBezTo>
                      <a:pt x="478853" y="276460"/>
                      <a:pt x="246522" y="671422"/>
                      <a:pt x="246522" y="1204091"/>
                    </a:cubicBezTo>
                    <a:cubicBezTo>
                      <a:pt x="246522" y="1736760"/>
                      <a:pt x="458071" y="2214850"/>
                      <a:pt x="779318" y="2408182"/>
                    </a:cubicBezTo>
                    <a:lnTo>
                      <a:pt x="779318" y="2408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9" name="Freeform: Shape 21">
                <a:extLst>
                  <a:ext uri="{FF2B5EF4-FFF2-40B4-BE49-F238E27FC236}">
                    <a16:creationId xmlns:a16="http://schemas.microsoft.com/office/drawing/2014/main" id="{1BBB3A8F-DBAD-3DF9-AE93-F0D549BA044D}"/>
                  </a:ext>
                </a:extLst>
              </p:cNvPr>
              <p:cNvSpPr/>
              <p:nvPr/>
            </p:nvSpPr>
            <p:spPr>
              <a:xfrm>
                <a:off x="7087360" y="1624321"/>
                <a:ext cx="779318" cy="2408184"/>
              </a:xfrm>
              <a:custGeom>
                <a:avLst/>
                <a:gdLst>
                  <a:gd name="connsiteX0" fmla="*/ 779318 w 779318"/>
                  <a:gd name="connsiteY0" fmla="*/ 2408183 h 2408183"/>
                  <a:gd name="connsiteX1" fmla="*/ 0 w 779318"/>
                  <a:gd name="connsiteY1" fmla="*/ 1204091 h 2408183"/>
                  <a:gd name="connsiteX2" fmla="*/ 779318 w 779318"/>
                  <a:gd name="connsiteY2" fmla="*/ -1 h 2408183"/>
                  <a:gd name="connsiteX3" fmla="*/ 246522 w 779318"/>
                  <a:gd name="connsiteY3" fmla="*/ 1204090 h 2408183"/>
                  <a:gd name="connsiteX4" fmla="*/ 779318 w 779318"/>
                  <a:gd name="connsiteY4" fmla="*/ 2408181 h 2408183"/>
                  <a:gd name="connsiteX5" fmla="*/ 779318 w 779318"/>
                  <a:gd name="connsiteY5" fmla="*/ 2408183 h 2408183"/>
                  <a:gd name="connsiteX0" fmla="*/ 779318 w 779318"/>
                  <a:gd name="connsiteY0" fmla="*/ 2408184 h 2408184"/>
                  <a:gd name="connsiteX1" fmla="*/ 0 w 779318"/>
                  <a:gd name="connsiteY1" fmla="*/ 1204092 h 2408184"/>
                  <a:gd name="connsiteX2" fmla="*/ 779318 w 779318"/>
                  <a:gd name="connsiteY2" fmla="*/ 0 h 2408184"/>
                  <a:gd name="connsiteX3" fmla="*/ 246522 w 779318"/>
                  <a:gd name="connsiteY3" fmla="*/ 1204091 h 2408184"/>
                  <a:gd name="connsiteX4" fmla="*/ 779318 w 779318"/>
                  <a:gd name="connsiteY4" fmla="*/ 2408182 h 2408184"/>
                  <a:gd name="connsiteX5" fmla="*/ 779318 w 779318"/>
                  <a:gd name="connsiteY5" fmla="*/ 2408184 h 2408184"/>
                  <a:gd name="connsiteX0" fmla="*/ 779318 w 779318"/>
                  <a:gd name="connsiteY0" fmla="*/ 2408184 h 2408184"/>
                  <a:gd name="connsiteX1" fmla="*/ 0 w 779318"/>
                  <a:gd name="connsiteY1" fmla="*/ 1204092 h 2408184"/>
                  <a:gd name="connsiteX2" fmla="*/ 779318 w 779318"/>
                  <a:gd name="connsiteY2" fmla="*/ 0 h 2408184"/>
                  <a:gd name="connsiteX3" fmla="*/ 246522 w 779318"/>
                  <a:gd name="connsiteY3" fmla="*/ 1204091 h 2408184"/>
                  <a:gd name="connsiteX4" fmla="*/ 779318 w 779318"/>
                  <a:gd name="connsiteY4" fmla="*/ 2408182 h 2408184"/>
                  <a:gd name="connsiteX5" fmla="*/ 779318 w 779318"/>
                  <a:gd name="connsiteY5" fmla="*/ 2408184 h 2408184"/>
                  <a:gd name="connsiteX0" fmla="*/ 779318 w 779318"/>
                  <a:gd name="connsiteY0" fmla="*/ 2408184 h 2408184"/>
                  <a:gd name="connsiteX1" fmla="*/ 0 w 779318"/>
                  <a:gd name="connsiteY1" fmla="*/ 1204092 h 2408184"/>
                  <a:gd name="connsiteX2" fmla="*/ 779318 w 779318"/>
                  <a:gd name="connsiteY2" fmla="*/ 0 h 2408184"/>
                  <a:gd name="connsiteX3" fmla="*/ 246522 w 779318"/>
                  <a:gd name="connsiteY3" fmla="*/ 1204091 h 2408184"/>
                  <a:gd name="connsiteX4" fmla="*/ 779318 w 779318"/>
                  <a:gd name="connsiteY4" fmla="*/ 2408182 h 2408184"/>
                  <a:gd name="connsiteX5" fmla="*/ 779318 w 779318"/>
                  <a:gd name="connsiteY5" fmla="*/ 2408184 h 2408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9318" h="2408184">
                    <a:moveTo>
                      <a:pt x="779318" y="2408184"/>
                    </a:moveTo>
                    <a:cubicBezTo>
                      <a:pt x="369695" y="2231539"/>
                      <a:pt x="0" y="1869094"/>
                      <a:pt x="0" y="1204092"/>
                    </a:cubicBezTo>
                    <a:cubicBezTo>
                      <a:pt x="0" y="539090"/>
                      <a:pt x="411258" y="145473"/>
                      <a:pt x="779318" y="0"/>
                    </a:cubicBezTo>
                    <a:cubicBezTo>
                      <a:pt x="478853" y="276460"/>
                      <a:pt x="246522" y="671422"/>
                      <a:pt x="246522" y="1204091"/>
                    </a:cubicBezTo>
                    <a:cubicBezTo>
                      <a:pt x="246522" y="1736760"/>
                      <a:pt x="458071" y="2214850"/>
                      <a:pt x="779318" y="2408182"/>
                    </a:cubicBezTo>
                    <a:lnTo>
                      <a:pt x="779318" y="2408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0" name="Freeform: Shape 22">
                <a:extLst>
                  <a:ext uri="{FF2B5EF4-FFF2-40B4-BE49-F238E27FC236}">
                    <a16:creationId xmlns:a16="http://schemas.microsoft.com/office/drawing/2014/main" id="{42DD0425-81D7-3E75-5083-A705C318AEA4}"/>
                  </a:ext>
                </a:extLst>
              </p:cNvPr>
              <p:cNvSpPr/>
              <p:nvPr/>
            </p:nvSpPr>
            <p:spPr>
              <a:xfrm>
                <a:off x="7954889" y="1634154"/>
                <a:ext cx="363525" cy="2313432"/>
              </a:xfrm>
              <a:custGeom>
                <a:avLst/>
                <a:gdLst>
                  <a:gd name="connsiteX0" fmla="*/ 779318 w 779318"/>
                  <a:gd name="connsiteY0" fmla="*/ 2408183 h 2408183"/>
                  <a:gd name="connsiteX1" fmla="*/ 0 w 779318"/>
                  <a:gd name="connsiteY1" fmla="*/ 1204091 h 2408183"/>
                  <a:gd name="connsiteX2" fmla="*/ 779318 w 779318"/>
                  <a:gd name="connsiteY2" fmla="*/ -1 h 2408183"/>
                  <a:gd name="connsiteX3" fmla="*/ 246522 w 779318"/>
                  <a:gd name="connsiteY3" fmla="*/ 1204090 h 2408183"/>
                  <a:gd name="connsiteX4" fmla="*/ 779318 w 779318"/>
                  <a:gd name="connsiteY4" fmla="*/ 2408181 h 2408183"/>
                  <a:gd name="connsiteX5" fmla="*/ 779318 w 779318"/>
                  <a:gd name="connsiteY5" fmla="*/ 2408183 h 2408183"/>
                  <a:gd name="connsiteX0" fmla="*/ 779318 w 779318"/>
                  <a:gd name="connsiteY0" fmla="*/ 2408184 h 2408184"/>
                  <a:gd name="connsiteX1" fmla="*/ 0 w 779318"/>
                  <a:gd name="connsiteY1" fmla="*/ 1204092 h 2408184"/>
                  <a:gd name="connsiteX2" fmla="*/ 779318 w 779318"/>
                  <a:gd name="connsiteY2" fmla="*/ 0 h 2408184"/>
                  <a:gd name="connsiteX3" fmla="*/ 246522 w 779318"/>
                  <a:gd name="connsiteY3" fmla="*/ 1204091 h 2408184"/>
                  <a:gd name="connsiteX4" fmla="*/ 779318 w 779318"/>
                  <a:gd name="connsiteY4" fmla="*/ 2408182 h 2408184"/>
                  <a:gd name="connsiteX5" fmla="*/ 779318 w 779318"/>
                  <a:gd name="connsiteY5" fmla="*/ 2408184 h 2408184"/>
                  <a:gd name="connsiteX0" fmla="*/ 779318 w 779318"/>
                  <a:gd name="connsiteY0" fmla="*/ 2408184 h 2408184"/>
                  <a:gd name="connsiteX1" fmla="*/ 0 w 779318"/>
                  <a:gd name="connsiteY1" fmla="*/ 1204092 h 2408184"/>
                  <a:gd name="connsiteX2" fmla="*/ 779318 w 779318"/>
                  <a:gd name="connsiteY2" fmla="*/ 0 h 2408184"/>
                  <a:gd name="connsiteX3" fmla="*/ 246522 w 779318"/>
                  <a:gd name="connsiteY3" fmla="*/ 1204091 h 2408184"/>
                  <a:gd name="connsiteX4" fmla="*/ 779318 w 779318"/>
                  <a:gd name="connsiteY4" fmla="*/ 2408182 h 2408184"/>
                  <a:gd name="connsiteX5" fmla="*/ 779318 w 779318"/>
                  <a:gd name="connsiteY5" fmla="*/ 2408184 h 2408184"/>
                  <a:gd name="connsiteX0" fmla="*/ 779318 w 779318"/>
                  <a:gd name="connsiteY0" fmla="*/ 2408184 h 2408184"/>
                  <a:gd name="connsiteX1" fmla="*/ 0 w 779318"/>
                  <a:gd name="connsiteY1" fmla="*/ 1204092 h 2408184"/>
                  <a:gd name="connsiteX2" fmla="*/ 779318 w 779318"/>
                  <a:gd name="connsiteY2" fmla="*/ 0 h 2408184"/>
                  <a:gd name="connsiteX3" fmla="*/ 246522 w 779318"/>
                  <a:gd name="connsiteY3" fmla="*/ 1204091 h 2408184"/>
                  <a:gd name="connsiteX4" fmla="*/ 779318 w 779318"/>
                  <a:gd name="connsiteY4" fmla="*/ 2408182 h 2408184"/>
                  <a:gd name="connsiteX5" fmla="*/ 779318 w 779318"/>
                  <a:gd name="connsiteY5" fmla="*/ 2408184 h 2408184"/>
                  <a:gd name="connsiteX0" fmla="*/ 779318 w 779318"/>
                  <a:gd name="connsiteY0" fmla="*/ 2408184 h 2408184"/>
                  <a:gd name="connsiteX1" fmla="*/ 0 w 779318"/>
                  <a:gd name="connsiteY1" fmla="*/ 1204092 h 2408184"/>
                  <a:gd name="connsiteX2" fmla="*/ 779318 w 779318"/>
                  <a:gd name="connsiteY2" fmla="*/ 0 h 2408184"/>
                  <a:gd name="connsiteX3" fmla="*/ 693643 w 779318"/>
                  <a:gd name="connsiteY3" fmla="*/ 1309195 h 2408184"/>
                  <a:gd name="connsiteX4" fmla="*/ 779318 w 779318"/>
                  <a:gd name="connsiteY4" fmla="*/ 2408182 h 2408184"/>
                  <a:gd name="connsiteX5" fmla="*/ 779318 w 779318"/>
                  <a:gd name="connsiteY5" fmla="*/ 2408184 h 2408184"/>
                  <a:gd name="connsiteX0" fmla="*/ 399289 w 399289"/>
                  <a:gd name="connsiteY0" fmla="*/ 2408184 h 2408184"/>
                  <a:gd name="connsiteX1" fmla="*/ 23 w 399289"/>
                  <a:gd name="connsiteY1" fmla="*/ 1214602 h 2408184"/>
                  <a:gd name="connsiteX2" fmla="*/ 399289 w 399289"/>
                  <a:gd name="connsiteY2" fmla="*/ 0 h 2408184"/>
                  <a:gd name="connsiteX3" fmla="*/ 313614 w 399289"/>
                  <a:gd name="connsiteY3" fmla="*/ 1309195 h 2408184"/>
                  <a:gd name="connsiteX4" fmla="*/ 399289 w 399289"/>
                  <a:gd name="connsiteY4" fmla="*/ 2408182 h 2408184"/>
                  <a:gd name="connsiteX5" fmla="*/ 399289 w 399289"/>
                  <a:gd name="connsiteY5" fmla="*/ 2408184 h 2408184"/>
                  <a:gd name="connsiteX0" fmla="*/ 440915 w 440915"/>
                  <a:gd name="connsiteY0" fmla="*/ 2429204 h 2429204"/>
                  <a:gd name="connsiteX1" fmla="*/ 41649 w 440915"/>
                  <a:gd name="connsiteY1" fmla="*/ 1235622 h 2429204"/>
                  <a:gd name="connsiteX2" fmla="*/ 262069 w 440915"/>
                  <a:gd name="connsiteY2" fmla="*/ 0 h 2429204"/>
                  <a:gd name="connsiteX3" fmla="*/ 355240 w 440915"/>
                  <a:gd name="connsiteY3" fmla="*/ 1330215 h 2429204"/>
                  <a:gd name="connsiteX4" fmla="*/ 440915 w 440915"/>
                  <a:gd name="connsiteY4" fmla="*/ 2429202 h 2429204"/>
                  <a:gd name="connsiteX5" fmla="*/ 440915 w 440915"/>
                  <a:gd name="connsiteY5" fmla="*/ 2429204 h 2429204"/>
                  <a:gd name="connsiteX0" fmla="*/ 489378 w 489378"/>
                  <a:gd name="connsiteY0" fmla="*/ 2597369 h 2597369"/>
                  <a:gd name="connsiteX1" fmla="*/ 90112 w 489378"/>
                  <a:gd name="connsiteY1" fmla="*/ 1403787 h 2597369"/>
                  <a:gd name="connsiteX2" fmla="*/ 221109 w 489378"/>
                  <a:gd name="connsiteY2" fmla="*/ 0 h 2597369"/>
                  <a:gd name="connsiteX3" fmla="*/ 403703 w 489378"/>
                  <a:gd name="connsiteY3" fmla="*/ 1498380 h 2597369"/>
                  <a:gd name="connsiteX4" fmla="*/ 489378 w 489378"/>
                  <a:gd name="connsiteY4" fmla="*/ 2597367 h 2597369"/>
                  <a:gd name="connsiteX5" fmla="*/ 489378 w 489378"/>
                  <a:gd name="connsiteY5" fmla="*/ 2597369 h 2597369"/>
                  <a:gd name="connsiteX0" fmla="*/ 489378 w 489378"/>
                  <a:gd name="connsiteY0" fmla="*/ 2597369 h 2597369"/>
                  <a:gd name="connsiteX1" fmla="*/ 90112 w 489378"/>
                  <a:gd name="connsiteY1" fmla="*/ 1403787 h 2597369"/>
                  <a:gd name="connsiteX2" fmla="*/ 221109 w 489378"/>
                  <a:gd name="connsiteY2" fmla="*/ 0 h 2597369"/>
                  <a:gd name="connsiteX3" fmla="*/ 403703 w 489378"/>
                  <a:gd name="connsiteY3" fmla="*/ 1498380 h 2597369"/>
                  <a:gd name="connsiteX4" fmla="*/ 489378 w 489378"/>
                  <a:gd name="connsiteY4" fmla="*/ 2597367 h 2597369"/>
                  <a:gd name="connsiteX5" fmla="*/ 489378 w 489378"/>
                  <a:gd name="connsiteY5" fmla="*/ 2597369 h 2597369"/>
                  <a:gd name="connsiteX0" fmla="*/ 440135 w 440135"/>
                  <a:gd name="connsiteY0" fmla="*/ 2597369 h 2597369"/>
                  <a:gd name="connsiteX1" fmla="*/ 40869 w 440135"/>
                  <a:gd name="connsiteY1" fmla="*/ 1403787 h 2597369"/>
                  <a:gd name="connsiteX2" fmla="*/ 171866 w 440135"/>
                  <a:gd name="connsiteY2" fmla="*/ 0 h 2597369"/>
                  <a:gd name="connsiteX3" fmla="*/ 354460 w 440135"/>
                  <a:gd name="connsiteY3" fmla="*/ 1498380 h 2597369"/>
                  <a:gd name="connsiteX4" fmla="*/ 440135 w 440135"/>
                  <a:gd name="connsiteY4" fmla="*/ 2597367 h 2597369"/>
                  <a:gd name="connsiteX5" fmla="*/ 440135 w 440135"/>
                  <a:gd name="connsiteY5" fmla="*/ 2597369 h 2597369"/>
                  <a:gd name="connsiteX0" fmla="*/ 412392 w 412392"/>
                  <a:gd name="connsiteY0" fmla="*/ 2597369 h 2597369"/>
                  <a:gd name="connsiteX1" fmla="*/ 13126 w 412392"/>
                  <a:gd name="connsiteY1" fmla="*/ 1403787 h 2597369"/>
                  <a:gd name="connsiteX2" fmla="*/ 144123 w 412392"/>
                  <a:gd name="connsiteY2" fmla="*/ 0 h 2597369"/>
                  <a:gd name="connsiteX3" fmla="*/ 326717 w 412392"/>
                  <a:gd name="connsiteY3" fmla="*/ 1498380 h 2597369"/>
                  <a:gd name="connsiteX4" fmla="*/ 412392 w 412392"/>
                  <a:gd name="connsiteY4" fmla="*/ 2597367 h 2597369"/>
                  <a:gd name="connsiteX5" fmla="*/ 412392 w 412392"/>
                  <a:gd name="connsiteY5" fmla="*/ 2597369 h 2597369"/>
                  <a:gd name="connsiteX0" fmla="*/ 388612 w 410967"/>
                  <a:gd name="connsiteY0" fmla="*/ 2744513 h 2744513"/>
                  <a:gd name="connsiteX1" fmla="*/ 11701 w 410967"/>
                  <a:gd name="connsiteY1" fmla="*/ 1403787 h 2744513"/>
                  <a:gd name="connsiteX2" fmla="*/ 142698 w 410967"/>
                  <a:gd name="connsiteY2" fmla="*/ 0 h 2744513"/>
                  <a:gd name="connsiteX3" fmla="*/ 325292 w 410967"/>
                  <a:gd name="connsiteY3" fmla="*/ 1498380 h 2744513"/>
                  <a:gd name="connsiteX4" fmla="*/ 410967 w 410967"/>
                  <a:gd name="connsiteY4" fmla="*/ 2597367 h 2744513"/>
                  <a:gd name="connsiteX5" fmla="*/ 388612 w 410967"/>
                  <a:gd name="connsiteY5" fmla="*/ 2744513 h 2744513"/>
                  <a:gd name="connsiteX0" fmla="*/ 388612 w 410967"/>
                  <a:gd name="connsiteY0" fmla="*/ 2744513 h 2744513"/>
                  <a:gd name="connsiteX1" fmla="*/ 11701 w 410967"/>
                  <a:gd name="connsiteY1" fmla="*/ 1403787 h 2744513"/>
                  <a:gd name="connsiteX2" fmla="*/ 142698 w 410967"/>
                  <a:gd name="connsiteY2" fmla="*/ 0 h 2744513"/>
                  <a:gd name="connsiteX3" fmla="*/ 325292 w 410967"/>
                  <a:gd name="connsiteY3" fmla="*/ 1498380 h 2744513"/>
                  <a:gd name="connsiteX4" fmla="*/ 410967 w 410967"/>
                  <a:gd name="connsiteY4" fmla="*/ 2597367 h 2744513"/>
                  <a:gd name="connsiteX5" fmla="*/ 388612 w 410967"/>
                  <a:gd name="connsiteY5" fmla="*/ 2744513 h 2744513"/>
                  <a:gd name="connsiteX0" fmla="*/ 228631 w 407477"/>
                  <a:gd name="connsiteY0" fmla="*/ 2471244 h 2597367"/>
                  <a:gd name="connsiteX1" fmla="*/ 8211 w 407477"/>
                  <a:gd name="connsiteY1" fmla="*/ 1403787 h 2597367"/>
                  <a:gd name="connsiteX2" fmla="*/ 139208 w 407477"/>
                  <a:gd name="connsiteY2" fmla="*/ 0 h 2597367"/>
                  <a:gd name="connsiteX3" fmla="*/ 321802 w 407477"/>
                  <a:gd name="connsiteY3" fmla="*/ 1498380 h 2597367"/>
                  <a:gd name="connsiteX4" fmla="*/ 407477 w 407477"/>
                  <a:gd name="connsiteY4" fmla="*/ 2597367 h 2597367"/>
                  <a:gd name="connsiteX5" fmla="*/ 228631 w 407477"/>
                  <a:gd name="connsiteY5" fmla="*/ 2471244 h 2597367"/>
                  <a:gd name="connsiteX0" fmla="*/ 223164 w 318785"/>
                  <a:gd name="connsiteY0" fmla="*/ 2471244 h 2471560"/>
                  <a:gd name="connsiteX1" fmla="*/ 2744 w 318785"/>
                  <a:gd name="connsiteY1" fmla="*/ 1403787 h 2471560"/>
                  <a:gd name="connsiteX2" fmla="*/ 133741 w 318785"/>
                  <a:gd name="connsiteY2" fmla="*/ 0 h 2471560"/>
                  <a:gd name="connsiteX3" fmla="*/ 316335 w 318785"/>
                  <a:gd name="connsiteY3" fmla="*/ 1498380 h 2471560"/>
                  <a:gd name="connsiteX4" fmla="*/ 223164 w 318785"/>
                  <a:gd name="connsiteY4" fmla="*/ 2471244 h 2471560"/>
                  <a:gd name="connsiteX0" fmla="*/ 220502 w 316123"/>
                  <a:gd name="connsiteY0" fmla="*/ 2523795 h 2524111"/>
                  <a:gd name="connsiteX1" fmla="*/ 82 w 316123"/>
                  <a:gd name="connsiteY1" fmla="*/ 1456338 h 2524111"/>
                  <a:gd name="connsiteX2" fmla="*/ 200104 w 316123"/>
                  <a:gd name="connsiteY2" fmla="*/ 0 h 2524111"/>
                  <a:gd name="connsiteX3" fmla="*/ 313673 w 316123"/>
                  <a:gd name="connsiteY3" fmla="*/ 1550931 h 2524111"/>
                  <a:gd name="connsiteX4" fmla="*/ 220502 w 316123"/>
                  <a:gd name="connsiteY4" fmla="*/ 2523795 h 2524111"/>
                  <a:gd name="connsiteX0" fmla="*/ 220502 w 316123"/>
                  <a:gd name="connsiteY0" fmla="*/ 2523795 h 2524111"/>
                  <a:gd name="connsiteX1" fmla="*/ 82 w 316123"/>
                  <a:gd name="connsiteY1" fmla="*/ 1456338 h 2524111"/>
                  <a:gd name="connsiteX2" fmla="*/ 200104 w 316123"/>
                  <a:gd name="connsiteY2" fmla="*/ 0 h 2524111"/>
                  <a:gd name="connsiteX3" fmla="*/ 313673 w 316123"/>
                  <a:gd name="connsiteY3" fmla="*/ 1550931 h 2524111"/>
                  <a:gd name="connsiteX4" fmla="*/ 220502 w 316123"/>
                  <a:gd name="connsiteY4" fmla="*/ 2523795 h 2524111"/>
                  <a:gd name="connsiteX0" fmla="*/ 161437 w 257058"/>
                  <a:gd name="connsiteY0" fmla="*/ 2523795 h 2524111"/>
                  <a:gd name="connsiteX1" fmla="*/ 181 w 257058"/>
                  <a:gd name="connsiteY1" fmla="*/ 1445828 h 2524111"/>
                  <a:gd name="connsiteX2" fmla="*/ 141039 w 257058"/>
                  <a:gd name="connsiteY2" fmla="*/ 0 h 2524111"/>
                  <a:gd name="connsiteX3" fmla="*/ 254608 w 257058"/>
                  <a:gd name="connsiteY3" fmla="*/ 1550931 h 2524111"/>
                  <a:gd name="connsiteX4" fmla="*/ 161437 w 257058"/>
                  <a:gd name="connsiteY4" fmla="*/ 2523795 h 2524111"/>
                  <a:gd name="connsiteX0" fmla="*/ 112207 w 256113"/>
                  <a:gd name="connsiteY0" fmla="*/ 2513285 h 2513607"/>
                  <a:gd name="connsiteX1" fmla="*/ 254 w 256113"/>
                  <a:gd name="connsiteY1" fmla="*/ 1445828 h 2513607"/>
                  <a:gd name="connsiteX2" fmla="*/ 141112 w 256113"/>
                  <a:gd name="connsiteY2" fmla="*/ 0 h 2513607"/>
                  <a:gd name="connsiteX3" fmla="*/ 254681 w 256113"/>
                  <a:gd name="connsiteY3" fmla="*/ 1550931 h 2513607"/>
                  <a:gd name="connsiteX4" fmla="*/ 112207 w 256113"/>
                  <a:gd name="connsiteY4" fmla="*/ 2513285 h 2513607"/>
                  <a:gd name="connsiteX0" fmla="*/ 112207 w 209853"/>
                  <a:gd name="connsiteY0" fmla="*/ 2513285 h 2513503"/>
                  <a:gd name="connsiteX1" fmla="*/ 254 w 209853"/>
                  <a:gd name="connsiteY1" fmla="*/ 1445828 h 2513503"/>
                  <a:gd name="connsiteX2" fmla="*/ 141112 w 209853"/>
                  <a:gd name="connsiteY2" fmla="*/ 0 h 2513503"/>
                  <a:gd name="connsiteX3" fmla="*/ 205378 w 209853"/>
                  <a:gd name="connsiteY3" fmla="*/ 1277662 h 2513503"/>
                  <a:gd name="connsiteX4" fmla="*/ 112207 w 209853"/>
                  <a:gd name="connsiteY4" fmla="*/ 2513285 h 2513503"/>
                  <a:gd name="connsiteX0" fmla="*/ 112236 w 207857"/>
                  <a:gd name="connsiteY0" fmla="*/ 2502774 h 2502992"/>
                  <a:gd name="connsiteX1" fmla="*/ 283 w 207857"/>
                  <a:gd name="connsiteY1" fmla="*/ 1435317 h 2502992"/>
                  <a:gd name="connsiteX2" fmla="*/ 101699 w 207857"/>
                  <a:gd name="connsiteY2" fmla="*/ 0 h 2502992"/>
                  <a:gd name="connsiteX3" fmla="*/ 205407 w 207857"/>
                  <a:gd name="connsiteY3" fmla="*/ 1267151 h 2502992"/>
                  <a:gd name="connsiteX4" fmla="*/ 112236 w 207857"/>
                  <a:gd name="connsiteY4" fmla="*/ 2502774 h 2502992"/>
                  <a:gd name="connsiteX0" fmla="*/ 118518 w 214139"/>
                  <a:gd name="connsiteY0" fmla="*/ 3206967 h 3207185"/>
                  <a:gd name="connsiteX1" fmla="*/ 6565 w 214139"/>
                  <a:gd name="connsiteY1" fmla="*/ 2139510 h 3207185"/>
                  <a:gd name="connsiteX2" fmla="*/ 78399 w 214139"/>
                  <a:gd name="connsiteY2" fmla="*/ 0 h 3207185"/>
                  <a:gd name="connsiteX3" fmla="*/ 211689 w 214139"/>
                  <a:gd name="connsiteY3" fmla="*/ 1971344 h 3207185"/>
                  <a:gd name="connsiteX4" fmla="*/ 118518 w 214139"/>
                  <a:gd name="connsiteY4" fmla="*/ 3206967 h 3207185"/>
                  <a:gd name="connsiteX0" fmla="*/ 118518 w 214139"/>
                  <a:gd name="connsiteY0" fmla="*/ 3206967 h 3207185"/>
                  <a:gd name="connsiteX1" fmla="*/ 6565 w 214139"/>
                  <a:gd name="connsiteY1" fmla="*/ 2139510 h 3207185"/>
                  <a:gd name="connsiteX2" fmla="*/ 78399 w 214139"/>
                  <a:gd name="connsiteY2" fmla="*/ 0 h 3207185"/>
                  <a:gd name="connsiteX3" fmla="*/ 211689 w 214139"/>
                  <a:gd name="connsiteY3" fmla="*/ 1971344 h 3207185"/>
                  <a:gd name="connsiteX4" fmla="*/ 118518 w 214139"/>
                  <a:gd name="connsiteY4" fmla="*/ 3206967 h 3207185"/>
                  <a:gd name="connsiteX0" fmla="*/ 112724 w 208345"/>
                  <a:gd name="connsiteY0" fmla="*/ 3206967 h 3207185"/>
                  <a:gd name="connsiteX1" fmla="*/ 771 w 208345"/>
                  <a:gd name="connsiteY1" fmla="*/ 2139510 h 3207185"/>
                  <a:gd name="connsiteX2" fmla="*/ 72605 w 208345"/>
                  <a:gd name="connsiteY2" fmla="*/ 0 h 3207185"/>
                  <a:gd name="connsiteX3" fmla="*/ 205895 w 208345"/>
                  <a:gd name="connsiteY3" fmla="*/ 1971344 h 3207185"/>
                  <a:gd name="connsiteX4" fmla="*/ 112724 w 208345"/>
                  <a:gd name="connsiteY4" fmla="*/ 3206967 h 3207185"/>
                  <a:gd name="connsiteX0" fmla="*/ 112333 w 207954"/>
                  <a:gd name="connsiteY0" fmla="*/ 2555326 h 2555544"/>
                  <a:gd name="connsiteX1" fmla="*/ 380 w 207954"/>
                  <a:gd name="connsiteY1" fmla="*/ 1487869 h 2555544"/>
                  <a:gd name="connsiteX2" fmla="*/ 82074 w 207954"/>
                  <a:gd name="connsiteY2" fmla="*/ 0 h 2555544"/>
                  <a:gd name="connsiteX3" fmla="*/ 205504 w 207954"/>
                  <a:gd name="connsiteY3" fmla="*/ 1319703 h 2555544"/>
                  <a:gd name="connsiteX4" fmla="*/ 112333 w 207954"/>
                  <a:gd name="connsiteY4" fmla="*/ 2555326 h 2555544"/>
                  <a:gd name="connsiteX0" fmla="*/ 113360 w 208981"/>
                  <a:gd name="connsiteY0" fmla="*/ 2250526 h 2250744"/>
                  <a:gd name="connsiteX1" fmla="*/ 1407 w 208981"/>
                  <a:gd name="connsiteY1" fmla="*/ 1183069 h 2250744"/>
                  <a:gd name="connsiteX2" fmla="*/ 63380 w 208981"/>
                  <a:gd name="connsiteY2" fmla="*/ 0 h 2250744"/>
                  <a:gd name="connsiteX3" fmla="*/ 206531 w 208981"/>
                  <a:gd name="connsiteY3" fmla="*/ 1014903 h 2250744"/>
                  <a:gd name="connsiteX4" fmla="*/ 113360 w 208981"/>
                  <a:gd name="connsiteY4" fmla="*/ 2250526 h 2250744"/>
                  <a:gd name="connsiteX0" fmla="*/ 117785 w 294603"/>
                  <a:gd name="connsiteY0" fmla="*/ 2271546 h 2271764"/>
                  <a:gd name="connsiteX1" fmla="*/ 5832 w 294603"/>
                  <a:gd name="connsiteY1" fmla="*/ 1204089 h 2271764"/>
                  <a:gd name="connsiteX2" fmla="*/ 294602 w 294603"/>
                  <a:gd name="connsiteY2" fmla="*/ 0 h 2271764"/>
                  <a:gd name="connsiteX3" fmla="*/ 210956 w 294603"/>
                  <a:gd name="connsiteY3" fmla="*/ 1035923 h 2271764"/>
                  <a:gd name="connsiteX4" fmla="*/ 117785 w 294603"/>
                  <a:gd name="connsiteY4" fmla="*/ 2271546 h 2271764"/>
                  <a:gd name="connsiteX0" fmla="*/ 112877 w 208498"/>
                  <a:gd name="connsiteY0" fmla="*/ 2303077 h 2303295"/>
                  <a:gd name="connsiteX1" fmla="*/ 924 w 208498"/>
                  <a:gd name="connsiteY1" fmla="*/ 1235620 h 2303295"/>
                  <a:gd name="connsiteX2" fmla="*/ 171365 w 208498"/>
                  <a:gd name="connsiteY2" fmla="*/ 0 h 2303295"/>
                  <a:gd name="connsiteX3" fmla="*/ 206048 w 208498"/>
                  <a:gd name="connsiteY3" fmla="*/ 1067454 h 2303295"/>
                  <a:gd name="connsiteX4" fmla="*/ 112877 w 208498"/>
                  <a:gd name="connsiteY4" fmla="*/ 2303077 h 2303295"/>
                  <a:gd name="connsiteX0" fmla="*/ 111982 w 207603"/>
                  <a:gd name="connsiteY0" fmla="*/ 2324098 h 2324316"/>
                  <a:gd name="connsiteX1" fmla="*/ 29 w 207603"/>
                  <a:gd name="connsiteY1" fmla="*/ 1256641 h 2324316"/>
                  <a:gd name="connsiteX2" fmla="*/ 121166 w 207603"/>
                  <a:gd name="connsiteY2" fmla="*/ 0 h 2324316"/>
                  <a:gd name="connsiteX3" fmla="*/ 205153 w 207603"/>
                  <a:gd name="connsiteY3" fmla="*/ 1088475 h 2324316"/>
                  <a:gd name="connsiteX4" fmla="*/ 111982 w 207603"/>
                  <a:gd name="connsiteY4" fmla="*/ 2324098 h 2324316"/>
                  <a:gd name="connsiteX0" fmla="*/ 111982 w 207603"/>
                  <a:gd name="connsiteY0" fmla="*/ 2197974 h 2198230"/>
                  <a:gd name="connsiteX1" fmla="*/ 29 w 207603"/>
                  <a:gd name="connsiteY1" fmla="*/ 1256641 h 2198230"/>
                  <a:gd name="connsiteX2" fmla="*/ 121166 w 207603"/>
                  <a:gd name="connsiteY2" fmla="*/ 0 h 2198230"/>
                  <a:gd name="connsiteX3" fmla="*/ 205153 w 207603"/>
                  <a:gd name="connsiteY3" fmla="*/ 1088475 h 2198230"/>
                  <a:gd name="connsiteX4" fmla="*/ 111982 w 207603"/>
                  <a:gd name="connsiteY4" fmla="*/ 2197974 h 2198230"/>
                  <a:gd name="connsiteX0" fmla="*/ 111982 w 206487"/>
                  <a:gd name="connsiteY0" fmla="*/ 2197974 h 2197974"/>
                  <a:gd name="connsiteX1" fmla="*/ 29 w 206487"/>
                  <a:gd name="connsiteY1" fmla="*/ 1256641 h 2197974"/>
                  <a:gd name="connsiteX2" fmla="*/ 121166 w 206487"/>
                  <a:gd name="connsiteY2" fmla="*/ 0 h 2197974"/>
                  <a:gd name="connsiteX3" fmla="*/ 205153 w 206487"/>
                  <a:gd name="connsiteY3" fmla="*/ 1088475 h 2197974"/>
                  <a:gd name="connsiteX4" fmla="*/ 111982 w 206487"/>
                  <a:gd name="connsiteY4" fmla="*/ 2197974 h 2197974"/>
                  <a:gd name="connsiteX0" fmla="*/ 283728 w 283728"/>
                  <a:gd name="connsiteY0" fmla="*/ 2124402 h 2124402"/>
                  <a:gd name="connsiteX1" fmla="*/ 4142 w 283728"/>
                  <a:gd name="connsiteY1" fmla="*/ 1256641 h 2124402"/>
                  <a:gd name="connsiteX2" fmla="*/ 125279 w 283728"/>
                  <a:gd name="connsiteY2" fmla="*/ 0 h 2124402"/>
                  <a:gd name="connsiteX3" fmla="*/ 209266 w 283728"/>
                  <a:gd name="connsiteY3" fmla="*/ 1088475 h 2124402"/>
                  <a:gd name="connsiteX4" fmla="*/ 283728 w 283728"/>
                  <a:gd name="connsiteY4" fmla="*/ 2124402 h 2124402"/>
                  <a:gd name="connsiteX0" fmla="*/ 283728 w 284476"/>
                  <a:gd name="connsiteY0" fmla="*/ 2124402 h 2124402"/>
                  <a:gd name="connsiteX1" fmla="*/ 4142 w 284476"/>
                  <a:gd name="connsiteY1" fmla="*/ 1256641 h 2124402"/>
                  <a:gd name="connsiteX2" fmla="*/ 125279 w 284476"/>
                  <a:gd name="connsiteY2" fmla="*/ 0 h 2124402"/>
                  <a:gd name="connsiteX3" fmla="*/ 209266 w 284476"/>
                  <a:gd name="connsiteY3" fmla="*/ 1088475 h 2124402"/>
                  <a:gd name="connsiteX4" fmla="*/ 283728 w 284476"/>
                  <a:gd name="connsiteY4" fmla="*/ 2124402 h 2124402"/>
                  <a:gd name="connsiteX0" fmla="*/ 102153 w 206421"/>
                  <a:gd name="connsiteY0" fmla="*/ 2208485 h 2208485"/>
                  <a:gd name="connsiteX1" fmla="*/ 61 w 206421"/>
                  <a:gd name="connsiteY1" fmla="*/ 1256641 h 2208485"/>
                  <a:gd name="connsiteX2" fmla="*/ 121198 w 206421"/>
                  <a:gd name="connsiteY2" fmla="*/ 0 h 2208485"/>
                  <a:gd name="connsiteX3" fmla="*/ 205185 w 206421"/>
                  <a:gd name="connsiteY3" fmla="*/ 1088475 h 2208485"/>
                  <a:gd name="connsiteX4" fmla="*/ 102153 w 206421"/>
                  <a:gd name="connsiteY4" fmla="*/ 2208485 h 2208485"/>
                  <a:gd name="connsiteX0" fmla="*/ 102093 w 206361"/>
                  <a:gd name="connsiteY0" fmla="*/ 2199099 h 2199099"/>
                  <a:gd name="connsiteX1" fmla="*/ 1 w 206361"/>
                  <a:gd name="connsiteY1" fmla="*/ 1247255 h 2199099"/>
                  <a:gd name="connsiteX2" fmla="*/ 104397 w 206361"/>
                  <a:gd name="connsiteY2" fmla="*/ 0 h 2199099"/>
                  <a:gd name="connsiteX3" fmla="*/ 205125 w 206361"/>
                  <a:gd name="connsiteY3" fmla="*/ 1079089 h 2199099"/>
                  <a:gd name="connsiteX4" fmla="*/ 102093 w 206361"/>
                  <a:gd name="connsiteY4" fmla="*/ 2199099 h 2199099"/>
                  <a:gd name="connsiteX0" fmla="*/ 102093 w 206361"/>
                  <a:gd name="connsiteY0" fmla="*/ 2199099 h 2199099"/>
                  <a:gd name="connsiteX1" fmla="*/ 1 w 206361"/>
                  <a:gd name="connsiteY1" fmla="*/ 1247255 h 2199099"/>
                  <a:gd name="connsiteX2" fmla="*/ 104397 w 206361"/>
                  <a:gd name="connsiteY2" fmla="*/ 0 h 2199099"/>
                  <a:gd name="connsiteX3" fmla="*/ 205125 w 206361"/>
                  <a:gd name="connsiteY3" fmla="*/ 1079089 h 2199099"/>
                  <a:gd name="connsiteX4" fmla="*/ 102093 w 206361"/>
                  <a:gd name="connsiteY4" fmla="*/ 2199099 h 2199099"/>
                  <a:gd name="connsiteX0" fmla="*/ 102093 w 206361"/>
                  <a:gd name="connsiteY0" fmla="*/ 2199099 h 2199099"/>
                  <a:gd name="connsiteX1" fmla="*/ 1 w 206361"/>
                  <a:gd name="connsiteY1" fmla="*/ 1247255 h 2199099"/>
                  <a:gd name="connsiteX2" fmla="*/ 104397 w 206361"/>
                  <a:gd name="connsiteY2" fmla="*/ 0 h 2199099"/>
                  <a:gd name="connsiteX3" fmla="*/ 205125 w 206361"/>
                  <a:gd name="connsiteY3" fmla="*/ 1079089 h 2199099"/>
                  <a:gd name="connsiteX4" fmla="*/ 102093 w 206361"/>
                  <a:gd name="connsiteY4" fmla="*/ 2199099 h 2199099"/>
                  <a:gd name="connsiteX0" fmla="*/ 102093 w 206361"/>
                  <a:gd name="connsiteY0" fmla="*/ 2199099 h 2199099"/>
                  <a:gd name="connsiteX1" fmla="*/ 1 w 206361"/>
                  <a:gd name="connsiteY1" fmla="*/ 1247255 h 2199099"/>
                  <a:gd name="connsiteX2" fmla="*/ 104397 w 206361"/>
                  <a:gd name="connsiteY2" fmla="*/ 0 h 2199099"/>
                  <a:gd name="connsiteX3" fmla="*/ 205125 w 206361"/>
                  <a:gd name="connsiteY3" fmla="*/ 1079089 h 2199099"/>
                  <a:gd name="connsiteX4" fmla="*/ 102093 w 206361"/>
                  <a:gd name="connsiteY4" fmla="*/ 2199099 h 2199099"/>
                  <a:gd name="connsiteX0" fmla="*/ 102093 w 206361"/>
                  <a:gd name="connsiteY0" fmla="*/ 2208485 h 2208485"/>
                  <a:gd name="connsiteX1" fmla="*/ 1 w 206361"/>
                  <a:gd name="connsiteY1" fmla="*/ 1247255 h 2208485"/>
                  <a:gd name="connsiteX2" fmla="*/ 104397 w 206361"/>
                  <a:gd name="connsiteY2" fmla="*/ 0 h 2208485"/>
                  <a:gd name="connsiteX3" fmla="*/ 205125 w 206361"/>
                  <a:gd name="connsiteY3" fmla="*/ 1079089 h 2208485"/>
                  <a:gd name="connsiteX4" fmla="*/ 102093 w 206361"/>
                  <a:gd name="connsiteY4" fmla="*/ 2208485 h 2208485"/>
                  <a:gd name="connsiteX0" fmla="*/ 102093 w 206313"/>
                  <a:gd name="connsiteY0" fmla="*/ 2208485 h 2208485"/>
                  <a:gd name="connsiteX1" fmla="*/ 1 w 206313"/>
                  <a:gd name="connsiteY1" fmla="*/ 1247255 h 2208485"/>
                  <a:gd name="connsiteX2" fmla="*/ 104397 w 206313"/>
                  <a:gd name="connsiteY2" fmla="*/ 0 h 2208485"/>
                  <a:gd name="connsiteX3" fmla="*/ 205125 w 206313"/>
                  <a:gd name="connsiteY3" fmla="*/ 1079089 h 2208485"/>
                  <a:gd name="connsiteX4" fmla="*/ 102093 w 206313"/>
                  <a:gd name="connsiteY4" fmla="*/ 2208485 h 220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313" h="2208485">
                    <a:moveTo>
                      <a:pt x="102093" y="2208485"/>
                    </a:moveTo>
                    <a:cubicBezTo>
                      <a:pt x="118854" y="2118023"/>
                      <a:pt x="-383" y="1615336"/>
                      <a:pt x="1" y="1247255"/>
                    </a:cubicBezTo>
                    <a:cubicBezTo>
                      <a:pt x="385" y="879174"/>
                      <a:pt x="69353" y="237819"/>
                      <a:pt x="104397" y="0"/>
                    </a:cubicBezTo>
                    <a:cubicBezTo>
                      <a:pt x="121768" y="338398"/>
                      <a:pt x="205125" y="546420"/>
                      <a:pt x="205125" y="1079089"/>
                    </a:cubicBezTo>
                    <a:cubicBezTo>
                      <a:pt x="220029" y="1490963"/>
                      <a:pt x="89614" y="2140168"/>
                      <a:pt x="102093" y="220848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1" name="Rectangle: Rounded Corners 23">
                <a:extLst>
                  <a:ext uri="{FF2B5EF4-FFF2-40B4-BE49-F238E27FC236}">
                    <a16:creationId xmlns:a16="http://schemas.microsoft.com/office/drawing/2014/main" id="{1AC5AF44-4916-2F2F-3C58-E08F69FD7F90}"/>
                  </a:ext>
                </a:extLst>
              </p:cNvPr>
              <p:cNvSpPr/>
              <p:nvPr/>
            </p:nvSpPr>
            <p:spPr>
              <a:xfrm>
                <a:off x="7477019" y="5010913"/>
                <a:ext cx="1133581" cy="856233"/>
              </a:xfrm>
              <a:prstGeom prst="roundRect">
                <a:avLst>
                  <a:gd name="adj" fmla="val 50000"/>
                </a:avLst>
              </a:prstGeom>
              <a:solidFill>
                <a:schemeClr val="bg1">
                  <a:lumMod val="65000"/>
                </a:schemeClr>
              </a:solidFill>
              <a:ln w="476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2" name="Freeform: Shape 24">
                <a:extLst>
                  <a:ext uri="{FF2B5EF4-FFF2-40B4-BE49-F238E27FC236}">
                    <a16:creationId xmlns:a16="http://schemas.microsoft.com/office/drawing/2014/main" id="{0E978BC8-6E9F-BDCC-1C69-801FF15471C8}"/>
                  </a:ext>
                </a:extLst>
              </p:cNvPr>
              <p:cNvSpPr/>
              <p:nvPr/>
            </p:nvSpPr>
            <p:spPr>
              <a:xfrm>
                <a:off x="7954784" y="5043279"/>
                <a:ext cx="120616" cy="680729"/>
              </a:xfrm>
              <a:custGeom>
                <a:avLst/>
                <a:gdLst>
                  <a:gd name="connsiteX0" fmla="*/ 779318 w 779318"/>
                  <a:gd name="connsiteY0" fmla="*/ 2408183 h 2408183"/>
                  <a:gd name="connsiteX1" fmla="*/ 0 w 779318"/>
                  <a:gd name="connsiteY1" fmla="*/ 1204091 h 2408183"/>
                  <a:gd name="connsiteX2" fmla="*/ 779318 w 779318"/>
                  <a:gd name="connsiteY2" fmla="*/ -1 h 2408183"/>
                  <a:gd name="connsiteX3" fmla="*/ 246522 w 779318"/>
                  <a:gd name="connsiteY3" fmla="*/ 1204090 h 2408183"/>
                  <a:gd name="connsiteX4" fmla="*/ 779318 w 779318"/>
                  <a:gd name="connsiteY4" fmla="*/ 2408181 h 2408183"/>
                  <a:gd name="connsiteX5" fmla="*/ 779318 w 779318"/>
                  <a:gd name="connsiteY5" fmla="*/ 2408183 h 2408183"/>
                  <a:gd name="connsiteX0" fmla="*/ 779318 w 779318"/>
                  <a:gd name="connsiteY0" fmla="*/ 2408184 h 2408184"/>
                  <a:gd name="connsiteX1" fmla="*/ 0 w 779318"/>
                  <a:gd name="connsiteY1" fmla="*/ 1204092 h 2408184"/>
                  <a:gd name="connsiteX2" fmla="*/ 779318 w 779318"/>
                  <a:gd name="connsiteY2" fmla="*/ 0 h 2408184"/>
                  <a:gd name="connsiteX3" fmla="*/ 246522 w 779318"/>
                  <a:gd name="connsiteY3" fmla="*/ 1204091 h 2408184"/>
                  <a:gd name="connsiteX4" fmla="*/ 779318 w 779318"/>
                  <a:gd name="connsiteY4" fmla="*/ 2408182 h 2408184"/>
                  <a:gd name="connsiteX5" fmla="*/ 779318 w 779318"/>
                  <a:gd name="connsiteY5" fmla="*/ 2408184 h 2408184"/>
                  <a:gd name="connsiteX0" fmla="*/ 779318 w 779318"/>
                  <a:gd name="connsiteY0" fmla="*/ 2408184 h 2408184"/>
                  <a:gd name="connsiteX1" fmla="*/ 0 w 779318"/>
                  <a:gd name="connsiteY1" fmla="*/ 1204092 h 2408184"/>
                  <a:gd name="connsiteX2" fmla="*/ 779318 w 779318"/>
                  <a:gd name="connsiteY2" fmla="*/ 0 h 2408184"/>
                  <a:gd name="connsiteX3" fmla="*/ 246522 w 779318"/>
                  <a:gd name="connsiteY3" fmla="*/ 1204091 h 2408184"/>
                  <a:gd name="connsiteX4" fmla="*/ 779318 w 779318"/>
                  <a:gd name="connsiteY4" fmla="*/ 2408182 h 2408184"/>
                  <a:gd name="connsiteX5" fmla="*/ 779318 w 779318"/>
                  <a:gd name="connsiteY5" fmla="*/ 2408184 h 2408184"/>
                  <a:gd name="connsiteX0" fmla="*/ 779318 w 779318"/>
                  <a:gd name="connsiteY0" fmla="*/ 2408184 h 2408184"/>
                  <a:gd name="connsiteX1" fmla="*/ 0 w 779318"/>
                  <a:gd name="connsiteY1" fmla="*/ 1204092 h 2408184"/>
                  <a:gd name="connsiteX2" fmla="*/ 779318 w 779318"/>
                  <a:gd name="connsiteY2" fmla="*/ 0 h 2408184"/>
                  <a:gd name="connsiteX3" fmla="*/ 246522 w 779318"/>
                  <a:gd name="connsiteY3" fmla="*/ 1204091 h 2408184"/>
                  <a:gd name="connsiteX4" fmla="*/ 779318 w 779318"/>
                  <a:gd name="connsiteY4" fmla="*/ 2408182 h 2408184"/>
                  <a:gd name="connsiteX5" fmla="*/ 779318 w 779318"/>
                  <a:gd name="connsiteY5" fmla="*/ 2408184 h 2408184"/>
                  <a:gd name="connsiteX0" fmla="*/ 779318 w 779318"/>
                  <a:gd name="connsiteY0" fmla="*/ 2408184 h 2408184"/>
                  <a:gd name="connsiteX1" fmla="*/ 0 w 779318"/>
                  <a:gd name="connsiteY1" fmla="*/ 1204092 h 2408184"/>
                  <a:gd name="connsiteX2" fmla="*/ 779318 w 779318"/>
                  <a:gd name="connsiteY2" fmla="*/ 0 h 2408184"/>
                  <a:gd name="connsiteX3" fmla="*/ 693643 w 779318"/>
                  <a:gd name="connsiteY3" fmla="*/ 1309195 h 2408184"/>
                  <a:gd name="connsiteX4" fmla="*/ 779318 w 779318"/>
                  <a:gd name="connsiteY4" fmla="*/ 2408182 h 2408184"/>
                  <a:gd name="connsiteX5" fmla="*/ 779318 w 779318"/>
                  <a:gd name="connsiteY5" fmla="*/ 2408184 h 2408184"/>
                  <a:gd name="connsiteX0" fmla="*/ 399289 w 399289"/>
                  <a:gd name="connsiteY0" fmla="*/ 2408184 h 2408184"/>
                  <a:gd name="connsiteX1" fmla="*/ 23 w 399289"/>
                  <a:gd name="connsiteY1" fmla="*/ 1214602 h 2408184"/>
                  <a:gd name="connsiteX2" fmla="*/ 399289 w 399289"/>
                  <a:gd name="connsiteY2" fmla="*/ 0 h 2408184"/>
                  <a:gd name="connsiteX3" fmla="*/ 313614 w 399289"/>
                  <a:gd name="connsiteY3" fmla="*/ 1309195 h 2408184"/>
                  <a:gd name="connsiteX4" fmla="*/ 399289 w 399289"/>
                  <a:gd name="connsiteY4" fmla="*/ 2408182 h 2408184"/>
                  <a:gd name="connsiteX5" fmla="*/ 399289 w 399289"/>
                  <a:gd name="connsiteY5" fmla="*/ 2408184 h 2408184"/>
                  <a:gd name="connsiteX0" fmla="*/ 440915 w 440915"/>
                  <a:gd name="connsiteY0" fmla="*/ 2429204 h 2429204"/>
                  <a:gd name="connsiteX1" fmla="*/ 41649 w 440915"/>
                  <a:gd name="connsiteY1" fmla="*/ 1235622 h 2429204"/>
                  <a:gd name="connsiteX2" fmla="*/ 262069 w 440915"/>
                  <a:gd name="connsiteY2" fmla="*/ 0 h 2429204"/>
                  <a:gd name="connsiteX3" fmla="*/ 355240 w 440915"/>
                  <a:gd name="connsiteY3" fmla="*/ 1330215 h 2429204"/>
                  <a:gd name="connsiteX4" fmla="*/ 440915 w 440915"/>
                  <a:gd name="connsiteY4" fmla="*/ 2429202 h 2429204"/>
                  <a:gd name="connsiteX5" fmla="*/ 440915 w 440915"/>
                  <a:gd name="connsiteY5" fmla="*/ 2429204 h 2429204"/>
                  <a:gd name="connsiteX0" fmla="*/ 489378 w 489378"/>
                  <a:gd name="connsiteY0" fmla="*/ 2597369 h 2597369"/>
                  <a:gd name="connsiteX1" fmla="*/ 90112 w 489378"/>
                  <a:gd name="connsiteY1" fmla="*/ 1403787 h 2597369"/>
                  <a:gd name="connsiteX2" fmla="*/ 221109 w 489378"/>
                  <a:gd name="connsiteY2" fmla="*/ 0 h 2597369"/>
                  <a:gd name="connsiteX3" fmla="*/ 403703 w 489378"/>
                  <a:gd name="connsiteY3" fmla="*/ 1498380 h 2597369"/>
                  <a:gd name="connsiteX4" fmla="*/ 489378 w 489378"/>
                  <a:gd name="connsiteY4" fmla="*/ 2597367 h 2597369"/>
                  <a:gd name="connsiteX5" fmla="*/ 489378 w 489378"/>
                  <a:gd name="connsiteY5" fmla="*/ 2597369 h 2597369"/>
                  <a:gd name="connsiteX0" fmla="*/ 489378 w 489378"/>
                  <a:gd name="connsiteY0" fmla="*/ 2597369 h 2597369"/>
                  <a:gd name="connsiteX1" fmla="*/ 90112 w 489378"/>
                  <a:gd name="connsiteY1" fmla="*/ 1403787 h 2597369"/>
                  <a:gd name="connsiteX2" fmla="*/ 221109 w 489378"/>
                  <a:gd name="connsiteY2" fmla="*/ 0 h 2597369"/>
                  <a:gd name="connsiteX3" fmla="*/ 403703 w 489378"/>
                  <a:gd name="connsiteY3" fmla="*/ 1498380 h 2597369"/>
                  <a:gd name="connsiteX4" fmla="*/ 489378 w 489378"/>
                  <a:gd name="connsiteY4" fmla="*/ 2597367 h 2597369"/>
                  <a:gd name="connsiteX5" fmla="*/ 489378 w 489378"/>
                  <a:gd name="connsiteY5" fmla="*/ 2597369 h 2597369"/>
                  <a:gd name="connsiteX0" fmla="*/ 440135 w 440135"/>
                  <a:gd name="connsiteY0" fmla="*/ 2597369 h 2597369"/>
                  <a:gd name="connsiteX1" fmla="*/ 40869 w 440135"/>
                  <a:gd name="connsiteY1" fmla="*/ 1403787 h 2597369"/>
                  <a:gd name="connsiteX2" fmla="*/ 171866 w 440135"/>
                  <a:gd name="connsiteY2" fmla="*/ 0 h 2597369"/>
                  <a:gd name="connsiteX3" fmla="*/ 354460 w 440135"/>
                  <a:gd name="connsiteY3" fmla="*/ 1498380 h 2597369"/>
                  <a:gd name="connsiteX4" fmla="*/ 440135 w 440135"/>
                  <a:gd name="connsiteY4" fmla="*/ 2597367 h 2597369"/>
                  <a:gd name="connsiteX5" fmla="*/ 440135 w 440135"/>
                  <a:gd name="connsiteY5" fmla="*/ 2597369 h 2597369"/>
                  <a:gd name="connsiteX0" fmla="*/ 412392 w 412392"/>
                  <a:gd name="connsiteY0" fmla="*/ 2597369 h 2597369"/>
                  <a:gd name="connsiteX1" fmla="*/ 13126 w 412392"/>
                  <a:gd name="connsiteY1" fmla="*/ 1403787 h 2597369"/>
                  <a:gd name="connsiteX2" fmla="*/ 144123 w 412392"/>
                  <a:gd name="connsiteY2" fmla="*/ 0 h 2597369"/>
                  <a:gd name="connsiteX3" fmla="*/ 326717 w 412392"/>
                  <a:gd name="connsiteY3" fmla="*/ 1498380 h 2597369"/>
                  <a:gd name="connsiteX4" fmla="*/ 412392 w 412392"/>
                  <a:gd name="connsiteY4" fmla="*/ 2597367 h 2597369"/>
                  <a:gd name="connsiteX5" fmla="*/ 412392 w 412392"/>
                  <a:gd name="connsiteY5" fmla="*/ 2597369 h 2597369"/>
                  <a:gd name="connsiteX0" fmla="*/ 388612 w 410967"/>
                  <a:gd name="connsiteY0" fmla="*/ 2744513 h 2744513"/>
                  <a:gd name="connsiteX1" fmla="*/ 11701 w 410967"/>
                  <a:gd name="connsiteY1" fmla="*/ 1403787 h 2744513"/>
                  <a:gd name="connsiteX2" fmla="*/ 142698 w 410967"/>
                  <a:gd name="connsiteY2" fmla="*/ 0 h 2744513"/>
                  <a:gd name="connsiteX3" fmla="*/ 325292 w 410967"/>
                  <a:gd name="connsiteY3" fmla="*/ 1498380 h 2744513"/>
                  <a:gd name="connsiteX4" fmla="*/ 410967 w 410967"/>
                  <a:gd name="connsiteY4" fmla="*/ 2597367 h 2744513"/>
                  <a:gd name="connsiteX5" fmla="*/ 388612 w 410967"/>
                  <a:gd name="connsiteY5" fmla="*/ 2744513 h 2744513"/>
                  <a:gd name="connsiteX0" fmla="*/ 388612 w 410967"/>
                  <a:gd name="connsiteY0" fmla="*/ 2744513 h 2744513"/>
                  <a:gd name="connsiteX1" fmla="*/ 11701 w 410967"/>
                  <a:gd name="connsiteY1" fmla="*/ 1403787 h 2744513"/>
                  <a:gd name="connsiteX2" fmla="*/ 142698 w 410967"/>
                  <a:gd name="connsiteY2" fmla="*/ 0 h 2744513"/>
                  <a:gd name="connsiteX3" fmla="*/ 325292 w 410967"/>
                  <a:gd name="connsiteY3" fmla="*/ 1498380 h 2744513"/>
                  <a:gd name="connsiteX4" fmla="*/ 410967 w 410967"/>
                  <a:gd name="connsiteY4" fmla="*/ 2597367 h 2744513"/>
                  <a:gd name="connsiteX5" fmla="*/ 388612 w 410967"/>
                  <a:gd name="connsiteY5" fmla="*/ 2744513 h 2744513"/>
                  <a:gd name="connsiteX0" fmla="*/ 228631 w 407477"/>
                  <a:gd name="connsiteY0" fmla="*/ 2471244 h 2597367"/>
                  <a:gd name="connsiteX1" fmla="*/ 8211 w 407477"/>
                  <a:gd name="connsiteY1" fmla="*/ 1403787 h 2597367"/>
                  <a:gd name="connsiteX2" fmla="*/ 139208 w 407477"/>
                  <a:gd name="connsiteY2" fmla="*/ 0 h 2597367"/>
                  <a:gd name="connsiteX3" fmla="*/ 321802 w 407477"/>
                  <a:gd name="connsiteY3" fmla="*/ 1498380 h 2597367"/>
                  <a:gd name="connsiteX4" fmla="*/ 407477 w 407477"/>
                  <a:gd name="connsiteY4" fmla="*/ 2597367 h 2597367"/>
                  <a:gd name="connsiteX5" fmla="*/ 228631 w 407477"/>
                  <a:gd name="connsiteY5" fmla="*/ 2471244 h 2597367"/>
                  <a:gd name="connsiteX0" fmla="*/ 223164 w 318785"/>
                  <a:gd name="connsiteY0" fmla="*/ 2471244 h 2471560"/>
                  <a:gd name="connsiteX1" fmla="*/ 2744 w 318785"/>
                  <a:gd name="connsiteY1" fmla="*/ 1403787 h 2471560"/>
                  <a:gd name="connsiteX2" fmla="*/ 133741 w 318785"/>
                  <a:gd name="connsiteY2" fmla="*/ 0 h 2471560"/>
                  <a:gd name="connsiteX3" fmla="*/ 316335 w 318785"/>
                  <a:gd name="connsiteY3" fmla="*/ 1498380 h 2471560"/>
                  <a:gd name="connsiteX4" fmla="*/ 223164 w 318785"/>
                  <a:gd name="connsiteY4" fmla="*/ 2471244 h 2471560"/>
                  <a:gd name="connsiteX0" fmla="*/ 220502 w 316123"/>
                  <a:gd name="connsiteY0" fmla="*/ 2523795 h 2524111"/>
                  <a:gd name="connsiteX1" fmla="*/ 82 w 316123"/>
                  <a:gd name="connsiteY1" fmla="*/ 1456338 h 2524111"/>
                  <a:gd name="connsiteX2" fmla="*/ 200104 w 316123"/>
                  <a:gd name="connsiteY2" fmla="*/ 0 h 2524111"/>
                  <a:gd name="connsiteX3" fmla="*/ 313673 w 316123"/>
                  <a:gd name="connsiteY3" fmla="*/ 1550931 h 2524111"/>
                  <a:gd name="connsiteX4" fmla="*/ 220502 w 316123"/>
                  <a:gd name="connsiteY4" fmla="*/ 2523795 h 2524111"/>
                  <a:gd name="connsiteX0" fmla="*/ 220502 w 316123"/>
                  <a:gd name="connsiteY0" fmla="*/ 2523795 h 2524111"/>
                  <a:gd name="connsiteX1" fmla="*/ 82 w 316123"/>
                  <a:gd name="connsiteY1" fmla="*/ 1456338 h 2524111"/>
                  <a:gd name="connsiteX2" fmla="*/ 200104 w 316123"/>
                  <a:gd name="connsiteY2" fmla="*/ 0 h 2524111"/>
                  <a:gd name="connsiteX3" fmla="*/ 313673 w 316123"/>
                  <a:gd name="connsiteY3" fmla="*/ 1550931 h 2524111"/>
                  <a:gd name="connsiteX4" fmla="*/ 220502 w 316123"/>
                  <a:gd name="connsiteY4" fmla="*/ 2523795 h 2524111"/>
                  <a:gd name="connsiteX0" fmla="*/ 161437 w 257058"/>
                  <a:gd name="connsiteY0" fmla="*/ 2523795 h 2524111"/>
                  <a:gd name="connsiteX1" fmla="*/ 181 w 257058"/>
                  <a:gd name="connsiteY1" fmla="*/ 1445828 h 2524111"/>
                  <a:gd name="connsiteX2" fmla="*/ 141039 w 257058"/>
                  <a:gd name="connsiteY2" fmla="*/ 0 h 2524111"/>
                  <a:gd name="connsiteX3" fmla="*/ 254608 w 257058"/>
                  <a:gd name="connsiteY3" fmla="*/ 1550931 h 2524111"/>
                  <a:gd name="connsiteX4" fmla="*/ 161437 w 257058"/>
                  <a:gd name="connsiteY4" fmla="*/ 2523795 h 2524111"/>
                  <a:gd name="connsiteX0" fmla="*/ 112207 w 256113"/>
                  <a:gd name="connsiteY0" fmla="*/ 2513285 h 2513607"/>
                  <a:gd name="connsiteX1" fmla="*/ 254 w 256113"/>
                  <a:gd name="connsiteY1" fmla="*/ 1445828 h 2513607"/>
                  <a:gd name="connsiteX2" fmla="*/ 141112 w 256113"/>
                  <a:gd name="connsiteY2" fmla="*/ 0 h 2513607"/>
                  <a:gd name="connsiteX3" fmla="*/ 254681 w 256113"/>
                  <a:gd name="connsiteY3" fmla="*/ 1550931 h 2513607"/>
                  <a:gd name="connsiteX4" fmla="*/ 112207 w 256113"/>
                  <a:gd name="connsiteY4" fmla="*/ 2513285 h 2513607"/>
                  <a:gd name="connsiteX0" fmla="*/ 112207 w 209853"/>
                  <a:gd name="connsiteY0" fmla="*/ 2513285 h 2513503"/>
                  <a:gd name="connsiteX1" fmla="*/ 254 w 209853"/>
                  <a:gd name="connsiteY1" fmla="*/ 1445828 h 2513503"/>
                  <a:gd name="connsiteX2" fmla="*/ 141112 w 209853"/>
                  <a:gd name="connsiteY2" fmla="*/ 0 h 2513503"/>
                  <a:gd name="connsiteX3" fmla="*/ 205378 w 209853"/>
                  <a:gd name="connsiteY3" fmla="*/ 1277662 h 2513503"/>
                  <a:gd name="connsiteX4" fmla="*/ 112207 w 209853"/>
                  <a:gd name="connsiteY4" fmla="*/ 2513285 h 2513503"/>
                  <a:gd name="connsiteX0" fmla="*/ 112236 w 207857"/>
                  <a:gd name="connsiteY0" fmla="*/ 2502774 h 2502992"/>
                  <a:gd name="connsiteX1" fmla="*/ 283 w 207857"/>
                  <a:gd name="connsiteY1" fmla="*/ 1435317 h 2502992"/>
                  <a:gd name="connsiteX2" fmla="*/ 101699 w 207857"/>
                  <a:gd name="connsiteY2" fmla="*/ 0 h 2502992"/>
                  <a:gd name="connsiteX3" fmla="*/ 205407 w 207857"/>
                  <a:gd name="connsiteY3" fmla="*/ 1267151 h 2502992"/>
                  <a:gd name="connsiteX4" fmla="*/ 112236 w 207857"/>
                  <a:gd name="connsiteY4" fmla="*/ 2502774 h 2502992"/>
                  <a:gd name="connsiteX0" fmla="*/ 118518 w 214139"/>
                  <a:gd name="connsiteY0" fmla="*/ 3206967 h 3207185"/>
                  <a:gd name="connsiteX1" fmla="*/ 6565 w 214139"/>
                  <a:gd name="connsiteY1" fmla="*/ 2139510 h 3207185"/>
                  <a:gd name="connsiteX2" fmla="*/ 78399 w 214139"/>
                  <a:gd name="connsiteY2" fmla="*/ 0 h 3207185"/>
                  <a:gd name="connsiteX3" fmla="*/ 211689 w 214139"/>
                  <a:gd name="connsiteY3" fmla="*/ 1971344 h 3207185"/>
                  <a:gd name="connsiteX4" fmla="*/ 118518 w 214139"/>
                  <a:gd name="connsiteY4" fmla="*/ 3206967 h 3207185"/>
                  <a:gd name="connsiteX0" fmla="*/ 118518 w 214139"/>
                  <a:gd name="connsiteY0" fmla="*/ 3206967 h 3207185"/>
                  <a:gd name="connsiteX1" fmla="*/ 6565 w 214139"/>
                  <a:gd name="connsiteY1" fmla="*/ 2139510 h 3207185"/>
                  <a:gd name="connsiteX2" fmla="*/ 78399 w 214139"/>
                  <a:gd name="connsiteY2" fmla="*/ 0 h 3207185"/>
                  <a:gd name="connsiteX3" fmla="*/ 211689 w 214139"/>
                  <a:gd name="connsiteY3" fmla="*/ 1971344 h 3207185"/>
                  <a:gd name="connsiteX4" fmla="*/ 118518 w 214139"/>
                  <a:gd name="connsiteY4" fmla="*/ 3206967 h 3207185"/>
                  <a:gd name="connsiteX0" fmla="*/ 112724 w 208345"/>
                  <a:gd name="connsiteY0" fmla="*/ 3206967 h 3207185"/>
                  <a:gd name="connsiteX1" fmla="*/ 771 w 208345"/>
                  <a:gd name="connsiteY1" fmla="*/ 2139510 h 3207185"/>
                  <a:gd name="connsiteX2" fmla="*/ 72605 w 208345"/>
                  <a:gd name="connsiteY2" fmla="*/ 0 h 3207185"/>
                  <a:gd name="connsiteX3" fmla="*/ 205895 w 208345"/>
                  <a:gd name="connsiteY3" fmla="*/ 1971344 h 3207185"/>
                  <a:gd name="connsiteX4" fmla="*/ 112724 w 208345"/>
                  <a:gd name="connsiteY4" fmla="*/ 3206967 h 3207185"/>
                  <a:gd name="connsiteX0" fmla="*/ 112333 w 207954"/>
                  <a:gd name="connsiteY0" fmla="*/ 2555326 h 2555544"/>
                  <a:gd name="connsiteX1" fmla="*/ 380 w 207954"/>
                  <a:gd name="connsiteY1" fmla="*/ 1487869 h 2555544"/>
                  <a:gd name="connsiteX2" fmla="*/ 82074 w 207954"/>
                  <a:gd name="connsiteY2" fmla="*/ 0 h 2555544"/>
                  <a:gd name="connsiteX3" fmla="*/ 205504 w 207954"/>
                  <a:gd name="connsiteY3" fmla="*/ 1319703 h 2555544"/>
                  <a:gd name="connsiteX4" fmla="*/ 112333 w 207954"/>
                  <a:gd name="connsiteY4" fmla="*/ 2555326 h 2555544"/>
                  <a:gd name="connsiteX0" fmla="*/ 113360 w 208981"/>
                  <a:gd name="connsiteY0" fmla="*/ 2250526 h 2250744"/>
                  <a:gd name="connsiteX1" fmla="*/ 1407 w 208981"/>
                  <a:gd name="connsiteY1" fmla="*/ 1183069 h 2250744"/>
                  <a:gd name="connsiteX2" fmla="*/ 63380 w 208981"/>
                  <a:gd name="connsiteY2" fmla="*/ 0 h 2250744"/>
                  <a:gd name="connsiteX3" fmla="*/ 206531 w 208981"/>
                  <a:gd name="connsiteY3" fmla="*/ 1014903 h 2250744"/>
                  <a:gd name="connsiteX4" fmla="*/ 113360 w 208981"/>
                  <a:gd name="connsiteY4" fmla="*/ 2250526 h 2250744"/>
                  <a:gd name="connsiteX0" fmla="*/ 117785 w 294603"/>
                  <a:gd name="connsiteY0" fmla="*/ 2271546 h 2271764"/>
                  <a:gd name="connsiteX1" fmla="*/ 5832 w 294603"/>
                  <a:gd name="connsiteY1" fmla="*/ 1204089 h 2271764"/>
                  <a:gd name="connsiteX2" fmla="*/ 294602 w 294603"/>
                  <a:gd name="connsiteY2" fmla="*/ 0 h 2271764"/>
                  <a:gd name="connsiteX3" fmla="*/ 210956 w 294603"/>
                  <a:gd name="connsiteY3" fmla="*/ 1035923 h 2271764"/>
                  <a:gd name="connsiteX4" fmla="*/ 117785 w 294603"/>
                  <a:gd name="connsiteY4" fmla="*/ 2271546 h 2271764"/>
                  <a:gd name="connsiteX0" fmla="*/ 112877 w 208498"/>
                  <a:gd name="connsiteY0" fmla="*/ 2303077 h 2303295"/>
                  <a:gd name="connsiteX1" fmla="*/ 924 w 208498"/>
                  <a:gd name="connsiteY1" fmla="*/ 1235620 h 2303295"/>
                  <a:gd name="connsiteX2" fmla="*/ 171365 w 208498"/>
                  <a:gd name="connsiteY2" fmla="*/ 0 h 2303295"/>
                  <a:gd name="connsiteX3" fmla="*/ 206048 w 208498"/>
                  <a:gd name="connsiteY3" fmla="*/ 1067454 h 2303295"/>
                  <a:gd name="connsiteX4" fmla="*/ 112877 w 208498"/>
                  <a:gd name="connsiteY4" fmla="*/ 2303077 h 2303295"/>
                  <a:gd name="connsiteX0" fmla="*/ 111982 w 207603"/>
                  <a:gd name="connsiteY0" fmla="*/ 2324098 h 2324316"/>
                  <a:gd name="connsiteX1" fmla="*/ 29 w 207603"/>
                  <a:gd name="connsiteY1" fmla="*/ 1256641 h 2324316"/>
                  <a:gd name="connsiteX2" fmla="*/ 121166 w 207603"/>
                  <a:gd name="connsiteY2" fmla="*/ 0 h 2324316"/>
                  <a:gd name="connsiteX3" fmla="*/ 205153 w 207603"/>
                  <a:gd name="connsiteY3" fmla="*/ 1088475 h 2324316"/>
                  <a:gd name="connsiteX4" fmla="*/ 111982 w 207603"/>
                  <a:gd name="connsiteY4" fmla="*/ 2324098 h 2324316"/>
                  <a:gd name="connsiteX0" fmla="*/ 111982 w 207603"/>
                  <a:gd name="connsiteY0" fmla="*/ 2197974 h 2198230"/>
                  <a:gd name="connsiteX1" fmla="*/ 29 w 207603"/>
                  <a:gd name="connsiteY1" fmla="*/ 1256641 h 2198230"/>
                  <a:gd name="connsiteX2" fmla="*/ 121166 w 207603"/>
                  <a:gd name="connsiteY2" fmla="*/ 0 h 2198230"/>
                  <a:gd name="connsiteX3" fmla="*/ 205153 w 207603"/>
                  <a:gd name="connsiteY3" fmla="*/ 1088475 h 2198230"/>
                  <a:gd name="connsiteX4" fmla="*/ 111982 w 207603"/>
                  <a:gd name="connsiteY4" fmla="*/ 2197974 h 2198230"/>
                  <a:gd name="connsiteX0" fmla="*/ 111982 w 206487"/>
                  <a:gd name="connsiteY0" fmla="*/ 2197974 h 2197974"/>
                  <a:gd name="connsiteX1" fmla="*/ 29 w 206487"/>
                  <a:gd name="connsiteY1" fmla="*/ 1256641 h 2197974"/>
                  <a:gd name="connsiteX2" fmla="*/ 121166 w 206487"/>
                  <a:gd name="connsiteY2" fmla="*/ 0 h 2197974"/>
                  <a:gd name="connsiteX3" fmla="*/ 205153 w 206487"/>
                  <a:gd name="connsiteY3" fmla="*/ 1088475 h 2197974"/>
                  <a:gd name="connsiteX4" fmla="*/ 111982 w 206487"/>
                  <a:gd name="connsiteY4" fmla="*/ 2197974 h 2197974"/>
                  <a:gd name="connsiteX0" fmla="*/ 283728 w 283728"/>
                  <a:gd name="connsiteY0" fmla="*/ 2124402 h 2124402"/>
                  <a:gd name="connsiteX1" fmla="*/ 4142 w 283728"/>
                  <a:gd name="connsiteY1" fmla="*/ 1256641 h 2124402"/>
                  <a:gd name="connsiteX2" fmla="*/ 125279 w 283728"/>
                  <a:gd name="connsiteY2" fmla="*/ 0 h 2124402"/>
                  <a:gd name="connsiteX3" fmla="*/ 209266 w 283728"/>
                  <a:gd name="connsiteY3" fmla="*/ 1088475 h 2124402"/>
                  <a:gd name="connsiteX4" fmla="*/ 283728 w 283728"/>
                  <a:gd name="connsiteY4" fmla="*/ 2124402 h 2124402"/>
                  <a:gd name="connsiteX0" fmla="*/ 283728 w 284476"/>
                  <a:gd name="connsiteY0" fmla="*/ 2124402 h 2124402"/>
                  <a:gd name="connsiteX1" fmla="*/ 4142 w 284476"/>
                  <a:gd name="connsiteY1" fmla="*/ 1256641 h 2124402"/>
                  <a:gd name="connsiteX2" fmla="*/ 125279 w 284476"/>
                  <a:gd name="connsiteY2" fmla="*/ 0 h 2124402"/>
                  <a:gd name="connsiteX3" fmla="*/ 209266 w 284476"/>
                  <a:gd name="connsiteY3" fmla="*/ 1088475 h 2124402"/>
                  <a:gd name="connsiteX4" fmla="*/ 283728 w 284476"/>
                  <a:gd name="connsiteY4" fmla="*/ 2124402 h 2124402"/>
                  <a:gd name="connsiteX0" fmla="*/ 102153 w 206421"/>
                  <a:gd name="connsiteY0" fmla="*/ 2208485 h 2208485"/>
                  <a:gd name="connsiteX1" fmla="*/ 61 w 206421"/>
                  <a:gd name="connsiteY1" fmla="*/ 1256641 h 2208485"/>
                  <a:gd name="connsiteX2" fmla="*/ 121198 w 206421"/>
                  <a:gd name="connsiteY2" fmla="*/ 0 h 2208485"/>
                  <a:gd name="connsiteX3" fmla="*/ 205185 w 206421"/>
                  <a:gd name="connsiteY3" fmla="*/ 1088475 h 2208485"/>
                  <a:gd name="connsiteX4" fmla="*/ 102153 w 206421"/>
                  <a:gd name="connsiteY4" fmla="*/ 2208485 h 220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421" h="2208485">
                    <a:moveTo>
                      <a:pt x="102153" y="2208485"/>
                    </a:moveTo>
                    <a:cubicBezTo>
                      <a:pt x="118914" y="2108637"/>
                      <a:pt x="-3113" y="1624722"/>
                      <a:pt x="61" y="1256641"/>
                    </a:cubicBezTo>
                    <a:cubicBezTo>
                      <a:pt x="3235" y="888560"/>
                      <a:pt x="80574" y="219046"/>
                      <a:pt x="121198" y="0"/>
                    </a:cubicBezTo>
                    <a:cubicBezTo>
                      <a:pt x="77188" y="329012"/>
                      <a:pt x="205185" y="555806"/>
                      <a:pt x="205185" y="1088475"/>
                    </a:cubicBezTo>
                    <a:cubicBezTo>
                      <a:pt x="220089" y="1500349"/>
                      <a:pt x="95254" y="2140168"/>
                      <a:pt x="102153" y="220848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3" name="Freeform: Shape 25">
                <a:extLst>
                  <a:ext uri="{FF2B5EF4-FFF2-40B4-BE49-F238E27FC236}">
                    <a16:creationId xmlns:a16="http://schemas.microsoft.com/office/drawing/2014/main" id="{819C84E5-8DAB-C846-D095-AAF3D3D4717D}"/>
                  </a:ext>
                </a:extLst>
              </p:cNvPr>
              <p:cNvSpPr/>
              <p:nvPr/>
            </p:nvSpPr>
            <p:spPr>
              <a:xfrm>
                <a:off x="8318500" y="5098665"/>
                <a:ext cx="120616" cy="680729"/>
              </a:xfrm>
              <a:custGeom>
                <a:avLst/>
                <a:gdLst>
                  <a:gd name="connsiteX0" fmla="*/ 779318 w 779318"/>
                  <a:gd name="connsiteY0" fmla="*/ 2408183 h 2408183"/>
                  <a:gd name="connsiteX1" fmla="*/ 0 w 779318"/>
                  <a:gd name="connsiteY1" fmla="*/ 1204091 h 2408183"/>
                  <a:gd name="connsiteX2" fmla="*/ 779318 w 779318"/>
                  <a:gd name="connsiteY2" fmla="*/ -1 h 2408183"/>
                  <a:gd name="connsiteX3" fmla="*/ 246522 w 779318"/>
                  <a:gd name="connsiteY3" fmla="*/ 1204090 h 2408183"/>
                  <a:gd name="connsiteX4" fmla="*/ 779318 w 779318"/>
                  <a:gd name="connsiteY4" fmla="*/ 2408181 h 2408183"/>
                  <a:gd name="connsiteX5" fmla="*/ 779318 w 779318"/>
                  <a:gd name="connsiteY5" fmla="*/ 2408183 h 2408183"/>
                  <a:gd name="connsiteX0" fmla="*/ 779318 w 779318"/>
                  <a:gd name="connsiteY0" fmla="*/ 2408184 h 2408184"/>
                  <a:gd name="connsiteX1" fmla="*/ 0 w 779318"/>
                  <a:gd name="connsiteY1" fmla="*/ 1204092 h 2408184"/>
                  <a:gd name="connsiteX2" fmla="*/ 779318 w 779318"/>
                  <a:gd name="connsiteY2" fmla="*/ 0 h 2408184"/>
                  <a:gd name="connsiteX3" fmla="*/ 246522 w 779318"/>
                  <a:gd name="connsiteY3" fmla="*/ 1204091 h 2408184"/>
                  <a:gd name="connsiteX4" fmla="*/ 779318 w 779318"/>
                  <a:gd name="connsiteY4" fmla="*/ 2408182 h 2408184"/>
                  <a:gd name="connsiteX5" fmla="*/ 779318 w 779318"/>
                  <a:gd name="connsiteY5" fmla="*/ 2408184 h 2408184"/>
                  <a:gd name="connsiteX0" fmla="*/ 779318 w 779318"/>
                  <a:gd name="connsiteY0" fmla="*/ 2408184 h 2408184"/>
                  <a:gd name="connsiteX1" fmla="*/ 0 w 779318"/>
                  <a:gd name="connsiteY1" fmla="*/ 1204092 h 2408184"/>
                  <a:gd name="connsiteX2" fmla="*/ 779318 w 779318"/>
                  <a:gd name="connsiteY2" fmla="*/ 0 h 2408184"/>
                  <a:gd name="connsiteX3" fmla="*/ 246522 w 779318"/>
                  <a:gd name="connsiteY3" fmla="*/ 1204091 h 2408184"/>
                  <a:gd name="connsiteX4" fmla="*/ 779318 w 779318"/>
                  <a:gd name="connsiteY4" fmla="*/ 2408182 h 2408184"/>
                  <a:gd name="connsiteX5" fmla="*/ 779318 w 779318"/>
                  <a:gd name="connsiteY5" fmla="*/ 2408184 h 2408184"/>
                  <a:gd name="connsiteX0" fmla="*/ 779318 w 779318"/>
                  <a:gd name="connsiteY0" fmla="*/ 2408184 h 2408184"/>
                  <a:gd name="connsiteX1" fmla="*/ 0 w 779318"/>
                  <a:gd name="connsiteY1" fmla="*/ 1204092 h 2408184"/>
                  <a:gd name="connsiteX2" fmla="*/ 779318 w 779318"/>
                  <a:gd name="connsiteY2" fmla="*/ 0 h 2408184"/>
                  <a:gd name="connsiteX3" fmla="*/ 246522 w 779318"/>
                  <a:gd name="connsiteY3" fmla="*/ 1204091 h 2408184"/>
                  <a:gd name="connsiteX4" fmla="*/ 779318 w 779318"/>
                  <a:gd name="connsiteY4" fmla="*/ 2408182 h 2408184"/>
                  <a:gd name="connsiteX5" fmla="*/ 779318 w 779318"/>
                  <a:gd name="connsiteY5" fmla="*/ 2408184 h 2408184"/>
                  <a:gd name="connsiteX0" fmla="*/ 779318 w 779318"/>
                  <a:gd name="connsiteY0" fmla="*/ 2408184 h 2408184"/>
                  <a:gd name="connsiteX1" fmla="*/ 0 w 779318"/>
                  <a:gd name="connsiteY1" fmla="*/ 1204092 h 2408184"/>
                  <a:gd name="connsiteX2" fmla="*/ 779318 w 779318"/>
                  <a:gd name="connsiteY2" fmla="*/ 0 h 2408184"/>
                  <a:gd name="connsiteX3" fmla="*/ 693643 w 779318"/>
                  <a:gd name="connsiteY3" fmla="*/ 1309195 h 2408184"/>
                  <a:gd name="connsiteX4" fmla="*/ 779318 w 779318"/>
                  <a:gd name="connsiteY4" fmla="*/ 2408182 h 2408184"/>
                  <a:gd name="connsiteX5" fmla="*/ 779318 w 779318"/>
                  <a:gd name="connsiteY5" fmla="*/ 2408184 h 2408184"/>
                  <a:gd name="connsiteX0" fmla="*/ 399289 w 399289"/>
                  <a:gd name="connsiteY0" fmla="*/ 2408184 h 2408184"/>
                  <a:gd name="connsiteX1" fmla="*/ 23 w 399289"/>
                  <a:gd name="connsiteY1" fmla="*/ 1214602 h 2408184"/>
                  <a:gd name="connsiteX2" fmla="*/ 399289 w 399289"/>
                  <a:gd name="connsiteY2" fmla="*/ 0 h 2408184"/>
                  <a:gd name="connsiteX3" fmla="*/ 313614 w 399289"/>
                  <a:gd name="connsiteY3" fmla="*/ 1309195 h 2408184"/>
                  <a:gd name="connsiteX4" fmla="*/ 399289 w 399289"/>
                  <a:gd name="connsiteY4" fmla="*/ 2408182 h 2408184"/>
                  <a:gd name="connsiteX5" fmla="*/ 399289 w 399289"/>
                  <a:gd name="connsiteY5" fmla="*/ 2408184 h 2408184"/>
                  <a:gd name="connsiteX0" fmla="*/ 440915 w 440915"/>
                  <a:gd name="connsiteY0" fmla="*/ 2429204 h 2429204"/>
                  <a:gd name="connsiteX1" fmla="*/ 41649 w 440915"/>
                  <a:gd name="connsiteY1" fmla="*/ 1235622 h 2429204"/>
                  <a:gd name="connsiteX2" fmla="*/ 262069 w 440915"/>
                  <a:gd name="connsiteY2" fmla="*/ 0 h 2429204"/>
                  <a:gd name="connsiteX3" fmla="*/ 355240 w 440915"/>
                  <a:gd name="connsiteY3" fmla="*/ 1330215 h 2429204"/>
                  <a:gd name="connsiteX4" fmla="*/ 440915 w 440915"/>
                  <a:gd name="connsiteY4" fmla="*/ 2429202 h 2429204"/>
                  <a:gd name="connsiteX5" fmla="*/ 440915 w 440915"/>
                  <a:gd name="connsiteY5" fmla="*/ 2429204 h 2429204"/>
                  <a:gd name="connsiteX0" fmla="*/ 489378 w 489378"/>
                  <a:gd name="connsiteY0" fmla="*/ 2597369 h 2597369"/>
                  <a:gd name="connsiteX1" fmla="*/ 90112 w 489378"/>
                  <a:gd name="connsiteY1" fmla="*/ 1403787 h 2597369"/>
                  <a:gd name="connsiteX2" fmla="*/ 221109 w 489378"/>
                  <a:gd name="connsiteY2" fmla="*/ 0 h 2597369"/>
                  <a:gd name="connsiteX3" fmla="*/ 403703 w 489378"/>
                  <a:gd name="connsiteY3" fmla="*/ 1498380 h 2597369"/>
                  <a:gd name="connsiteX4" fmla="*/ 489378 w 489378"/>
                  <a:gd name="connsiteY4" fmla="*/ 2597367 h 2597369"/>
                  <a:gd name="connsiteX5" fmla="*/ 489378 w 489378"/>
                  <a:gd name="connsiteY5" fmla="*/ 2597369 h 2597369"/>
                  <a:gd name="connsiteX0" fmla="*/ 489378 w 489378"/>
                  <a:gd name="connsiteY0" fmla="*/ 2597369 h 2597369"/>
                  <a:gd name="connsiteX1" fmla="*/ 90112 w 489378"/>
                  <a:gd name="connsiteY1" fmla="*/ 1403787 h 2597369"/>
                  <a:gd name="connsiteX2" fmla="*/ 221109 w 489378"/>
                  <a:gd name="connsiteY2" fmla="*/ 0 h 2597369"/>
                  <a:gd name="connsiteX3" fmla="*/ 403703 w 489378"/>
                  <a:gd name="connsiteY3" fmla="*/ 1498380 h 2597369"/>
                  <a:gd name="connsiteX4" fmla="*/ 489378 w 489378"/>
                  <a:gd name="connsiteY4" fmla="*/ 2597367 h 2597369"/>
                  <a:gd name="connsiteX5" fmla="*/ 489378 w 489378"/>
                  <a:gd name="connsiteY5" fmla="*/ 2597369 h 2597369"/>
                  <a:gd name="connsiteX0" fmla="*/ 440135 w 440135"/>
                  <a:gd name="connsiteY0" fmla="*/ 2597369 h 2597369"/>
                  <a:gd name="connsiteX1" fmla="*/ 40869 w 440135"/>
                  <a:gd name="connsiteY1" fmla="*/ 1403787 h 2597369"/>
                  <a:gd name="connsiteX2" fmla="*/ 171866 w 440135"/>
                  <a:gd name="connsiteY2" fmla="*/ 0 h 2597369"/>
                  <a:gd name="connsiteX3" fmla="*/ 354460 w 440135"/>
                  <a:gd name="connsiteY3" fmla="*/ 1498380 h 2597369"/>
                  <a:gd name="connsiteX4" fmla="*/ 440135 w 440135"/>
                  <a:gd name="connsiteY4" fmla="*/ 2597367 h 2597369"/>
                  <a:gd name="connsiteX5" fmla="*/ 440135 w 440135"/>
                  <a:gd name="connsiteY5" fmla="*/ 2597369 h 2597369"/>
                  <a:gd name="connsiteX0" fmla="*/ 412392 w 412392"/>
                  <a:gd name="connsiteY0" fmla="*/ 2597369 h 2597369"/>
                  <a:gd name="connsiteX1" fmla="*/ 13126 w 412392"/>
                  <a:gd name="connsiteY1" fmla="*/ 1403787 h 2597369"/>
                  <a:gd name="connsiteX2" fmla="*/ 144123 w 412392"/>
                  <a:gd name="connsiteY2" fmla="*/ 0 h 2597369"/>
                  <a:gd name="connsiteX3" fmla="*/ 326717 w 412392"/>
                  <a:gd name="connsiteY3" fmla="*/ 1498380 h 2597369"/>
                  <a:gd name="connsiteX4" fmla="*/ 412392 w 412392"/>
                  <a:gd name="connsiteY4" fmla="*/ 2597367 h 2597369"/>
                  <a:gd name="connsiteX5" fmla="*/ 412392 w 412392"/>
                  <a:gd name="connsiteY5" fmla="*/ 2597369 h 2597369"/>
                  <a:gd name="connsiteX0" fmla="*/ 388612 w 410967"/>
                  <a:gd name="connsiteY0" fmla="*/ 2744513 h 2744513"/>
                  <a:gd name="connsiteX1" fmla="*/ 11701 w 410967"/>
                  <a:gd name="connsiteY1" fmla="*/ 1403787 h 2744513"/>
                  <a:gd name="connsiteX2" fmla="*/ 142698 w 410967"/>
                  <a:gd name="connsiteY2" fmla="*/ 0 h 2744513"/>
                  <a:gd name="connsiteX3" fmla="*/ 325292 w 410967"/>
                  <a:gd name="connsiteY3" fmla="*/ 1498380 h 2744513"/>
                  <a:gd name="connsiteX4" fmla="*/ 410967 w 410967"/>
                  <a:gd name="connsiteY4" fmla="*/ 2597367 h 2744513"/>
                  <a:gd name="connsiteX5" fmla="*/ 388612 w 410967"/>
                  <a:gd name="connsiteY5" fmla="*/ 2744513 h 2744513"/>
                  <a:gd name="connsiteX0" fmla="*/ 388612 w 410967"/>
                  <a:gd name="connsiteY0" fmla="*/ 2744513 h 2744513"/>
                  <a:gd name="connsiteX1" fmla="*/ 11701 w 410967"/>
                  <a:gd name="connsiteY1" fmla="*/ 1403787 h 2744513"/>
                  <a:gd name="connsiteX2" fmla="*/ 142698 w 410967"/>
                  <a:gd name="connsiteY2" fmla="*/ 0 h 2744513"/>
                  <a:gd name="connsiteX3" fmla="*/ 325292 w 410967"/>
                  <a:gd name="connsiteY3" fmla="*/ 1498380 h 2744513"/>
                  <a:gd name="connsiteX4" fmla="*/ 410967 w 410967"/>
                  <a:gd name="connsiteY4" fmla="*/ 2597367 h 2744513"/>
                  <a:gd name="connsiteX5" fmla="*/ 388612 w 410967"/>
                  <a:gd name="connsiteY5" fmla="*/ 2744513 h 2744513"/>
                  <a:gd name="connsiteX0" fmla="*/ 228631 w 407477"/>
                  <a:gd name="connsiteY0" fmla="*/ 2471244 h 2597367"/>
                  <a:gd name="connsiteX1" fmla="*/ 8211 w 407477"/>
                  <a:gd name="connsiteY1" fmla="*/ 1403787 h 2597367"/>
                  <a:gd name="connsiteX2" fmla="*/ 139208 w 407477"/>
                  <a:gd name="connsiteY2" fmla="*/ 0 h 2597367"/>
                  <a:gd name="connsiteX3" fmla="*/ 321802 w 407477"/>
                  <a:gd name="connsiteY3" fmla="*/ 1498380 h 2597367"/>
                  <a:gd name="connsiteX4" fmla="*/ 407477 w 407477"/>
                  <a:gd name="connsiteY4" fmla="*/ 2597367 h 2597367"/>
                  <a:gd name="connsiteX5" fmla="*/ 228631 w 407477"/>
                  <a:gd name="connsiteY5" fmla="*/ 2471244 h 2597367"/>
                  <a:gd name="connsiteX0" fmla="*/ 223164 w 318785"/>
                  <a:gd name="connsiteY0" fmla="*/ 2471244 h 2471560"/>
                  <a:gd name="connsiteX1" fmla="*/ 2744 w 318785"/>
                  <a:gd name="connsiteY1" fmla="*/ 1403787 h 2471560"/>
                  <a:gd name="connsiteX2" fmla="*/ 133741 w 318785"/>
                  <a:gd name="connsiteY2" fmla="*/ 0 h 2471560"/>
                  <a:gd name="connsiteX3" fmla="*/ 316335 w 318785"/>
                  <a:gd name="connsiteY3" fmla="*/ 1498380 h 2471560"/>
                  <a:gd name="connsiteX4" fmla="*/ 223164 w 318785"/>
                  <a:gd name="connsiteY4" fmla="*/ 2471244 h 2471560"/>
                  <a:gd name="connsiteX0" fmla="*/ 220502 w 316123"/>
                  <a:gd name="connsiteY0" fmla="*/ 2523795 h 2524111"/>
                  <a:gd name="connsiteX1" fmla="*/ 82 w 316123"/>
                  <a:gd name="connsiteY1" fmla="*/ 1456338 h 2524111"/>
                  <a:gd name="connsiteX2" fmla="*/ 200104 w 316123"/>
                  <a:gd name="connsiteY2" fmla="*/ 0 h 2524111"/>
                  <a:gd name="connsiteX3" fmla="*/ 313673 w 316123"/>
                  <a:gd name="connsiteY3" fmla="*/ 1550931 h 2524111"/>
                  <a:gd name="connsiteX4" fmla="*/ 220502 w 316123"/>
                  <a:gd name="connsiteY4" fmla="*/ 2523795 h 2524111"/>
                  <a:gd name="connsiteX0" fmla="*/ 220502 w 316123"/>
                  <a:gd name="connsiteY0" fmla="*/ 2523795 h 2524111"/>
                  <a:gd name="connsiteX1" fmla="*/ 82 w 316123"/>
                  <a:gd name="connsiteY1" fmla="*/ 1456338 h 2524111"/>
                  <a:gd name="connsiteX2" fmla="*/ 200104 w 316123"/>
                  <a:gd name="connsiteY2" fmla="*/ 0 h 2524111"/>
                  <a:gd name="connsiteX3" fmla="*/ 313673 w 316123"/>
                  <a:gd name="connsiteY3" fmla="*/ 1550931 h 2524111"/>
                  <a:gd name="connsiteX4" fmla="*/ 220502 w 316123"/>
                  <a:gd name="connsiteY4" fmla="*/ 2523795 h 2524111"/>
                  <a:gd name="connsiteX0" fmla="*/ 161437 w 257058"/>
                  <a:gd name="connsiteY0" fmla="*/ 2523795 h 2524111"/>
                  <a:gd name="connsiteX1" fmla="*/ 181 w 257058"/>
                  <a:gd name="connsiteY1" fmla="*/ 1445828 h 2524111"/>
                  <a:gd name="connsiteX2" fmla="*/ 141039 w 257058"/>
                  <a:gd name="connsiteY2" fmla="*/ 0 h 2524111"/>
                  <a:gd name="connsiteX3" fmla="*/ 254608 w 257058"/>
                  <a:gd name="connsiteY3" fmla="*/ 1550931 h 2524111"/>
                  <a:gd name="connsiteX4" fmla="*/ 161437 w 257058"/>
                  <a:gd name="connsiteY4" fmla="*/ 2523795 h 2524111"/>
                  <a:gd name="connsiteX0" fmla="*/ 112207 w 256113"/>
                  <a:gd name="connsiteY0" fmla="*/ 2513285 h 2513607"/>
                  <a:gd name="connsiteX1" fmla="*/ 254 w 256113"/>
                  <a:gd name="connsiteY1" fmla="*/ 1445828 h 2513607"/>
                  <a:gd name="connsiteX2" fmla="*/ 141112 w 256113"/>
                  <a:gd name="connsiteY2" fmla="*/ 0 h 2513607"/>
                  <a:gd name="connsiteX3" fmla="*/ 254681 w 256113"/>
                  <a:gd name="connsiteY3" fmla="*/ 1550931 h 2513607"/>
                  <a:gd name="connsiteX4" fmla="*/ 112207 w 256113"/>
                  <a:gd name="connsiteY4" fmla="*/ 2513285 h 2513607"/>
                  <a:gd name="connsiteX0" fmla="*/ 112207 w 209853"/>
                  <a:gd name="connsiteY0" fmla="*/ 2513285 h 2513503"/>
                  <a:gd name="connsiteX1" fmla="*/ 254 w 209853"/>
                  <a:gd name="connsiteY1" fmla="*/ 1445828 h 2513503"/>
                  <a:gd name="connsiteX2" fmla="*/ 141112 w 209853"/>
                  <a:gd name="connsiteY2" fmla="*/ 0 h 2513503"/>
                  <a:gd name="connsiteX3" fmla="*/ 205378 w 209853"/>
                  <a:gd name="connsiteY3" fmla="*/ 1277662 h 2513503"/>
                  <a:gd name="connsiteX4" fmla="*/ 112207 w 209853"/>
                  <a:gd name="connsiteY4" fmla="*/ 2513285 h 2513503"/>
                  <a:gd name="connsiteX0" fmla="*/ 112236 w 207857"/>
                  <a:gd name="connsiteY0" fmla="*/ 2502774 h 2502992"/>
                  <a:gd name="connsiteX1" fmla="*/ 283 w 207857"/>
                  <a:gd name="connsiteY1" fmla="*/ 1435317 h 2502992"/>
                  <a:gd name="connsiteX2" fmla="*/ 101699 w 207857"/>
                  <a:gd name="connsiteY2" fmla="*/ 0 h 2502992"/>
                  <a:gd name="connsiteX3" fmla="*/ 205407 w 207857"/>
                  <a:gd name="connsiteY3" fmla="*/ 1267151 h 2502992"/>
                  <a:gd name="connsiteX4" fmla="*/ 112236 w 207857"/>
                  <a:gd name="connsiteY4" fmla="*/ 2502774 h 2502992"/>
                  <a:gd name="connsiteX0" fmla="*/ 118518 w 214139"/>
                  <a:gd name="connsiteY0" fmla="*/ 3206967 h 3207185"/>
                  <a:gd name="connsiteX1" fmla="*/ 6565 w 214139"/>
                  <a:gd name="connsiteY1" fmla="*/ 2139510 h 3207185"/>
                  <a:gd name="connsiteX2" fmla="*/ 78399 w 214139"/>
                  <a:gd name="connsiteY2" fmla="*/ 0 h 3207185"/>
                  <a:gd name="connsiteX3" fmla="*/ 211689 w 214139"/>
                  <a:gd name="connsiteY3" fmla="*/ 1971344 h 3207185"/>
                  <a:gd name="connsiteX4" fmla="*/ 118518 w 214139"/>
                  <a:gd name="connsiteY4" fmla="*/ 3206967 h 3207185"/>
                  <a:gd name="connsiteX0" fmla="*/ 118518 w 214139"/>
                  <a:gd name="connsiteY0" fmla="*/ 3206967 h 3207185"/>
                  <a:gd name="connsiteX1" fmla="*/ 6565 w 214139"/>
                  <a:gd name="connsiteY1" fmla="*/ 2139510 h 3207185"/>
                  <a:gd name="connsiteX2" fmla="*/ 78399 w 214139"/>
                  <a:gd name="connsiteY2" fmla="*/ 0 h 3207185"/>
                  <a:gd name="connsiteX3" fmla="*/ 211689 w 214139"/>
                  <a:gd name="connsiteY3" fmla="*/ 1971344 h 3207185"/>
                  <a:gd name="connsiteX4" fmla="*/ 118518 w 214139"/>
                  <a:gd name="connsiteY4" fmla="*/ 3206967 h 3207185"/>
                  <a:gd name="connsiteX0" fmla="*/ 112724 w 208345"/>
                  <a:gd name="connsiteY0" fmla="*/ 3206967 h 3207185"/>
                  <a:gd name="connsiteX1" fmla="*/ 771 w 208345"/>
                  <a:gd name="connsiteY1" fmla="*/ 2139510 h 3207185"/>
                  <a:gd name="connsiteX2" fmla="*/ 72605 w 208345"/>
                  <a:gd name="connsiteY2" fmla="*/ 0 h 3207185"/>
                  <a:gd name="connsiteX3" fmla="*/ 205895 w 208345"/>
                  <a:gd name="connsiteY3" fmla="*/ 1971344 h 3207185"/>
                  <a:gd name="connsiteX4" fmla="*/ 112724 w 208345"/>
                  <a:gd name="connsiteY4" fmla="*/ 3206967 h 3207185"/>
                  <a:gd name="connsiteX0" fmla="*/ 112333 w 207954"/>
                  <a:gd name="connsiteY0" fmla="*/ 2555326 h 2555544"/>
                  <a:gd name="connsiteX1" fmla="*/ 380 w 207954"/>
                  <a:gd name="connsiteY1" fmla="*/ 1487869 h 2555544"/>
                  <a:gd name="connsiteX2" fmla="*/ 82074 w 207954"/>
                  <a:gd name="connsiteY2" fmla="*/ 0 h 2555544"/>
                  <a:gd name="connsiteX3" fmla="*/ 205504 w 207954"/>
                  <a:gd name="connsiteY3" fmla="*/ 1319703 h 2555544"/>
                  <a:gd name="connsiteX4" fmla="*/ 112333 w 207954"/>
                  <a:gd name="connsiteY4" fmla="*/ 2555326 h 2555544"/>
                  <a:gd name="connsiteX0" fmla="*/ 113360 w 208981"/>
                  <a:gd name="connsiteY0" fmla="*/ 2250526 h 2250744"/>
                  <a:gd name="connsiteX1" fmla="*/ 1407 w 208981"/>
                  <a:gd name="connsiteY1" fmla="*/ 1183069 h 2250744"/>
                  <a:gd name="connsiteX2" fmla="*/ 63380 w 208981"/>
                  <a:gd name="connsiteY2" fmla="*/ 0 h 2250744"/>
                  <a:gd name="connsiteX3" fmla="*/ 206531 w 208981"/>
                  <a:gd name="connsiteY3" fmla="*/ 1014903 h 2250744"/>
                  <a:gd name="connsiteX4" fmla="*/ 113360 w 208981"/>
                  <a:gd name="connsiteY4" fmla="*/ 2250526 h 2250744"/>
                  <a:gd name="connsiteX0" fmla="*/ 117785 w 294603"/>
                  <a:gd name="connsiteY0" fmla="*/ 2271546 h 2271764"/>
                  <a:gd name="connsiteX1" fmla="*/ 5832 w 294603"/>
                  <a:gd name="connsiteY1" fmla="*/ 1204089 h 2271764"/>
                  <a:gd name="connsiteX2" fmla="*/ 294602 w 294603"/>
                  <a:gd name="connsiteY2" fmla="*/ 0 h 2271764"/>
                  <a:gd name="connsiteX3" fmla="*/ 210956 w 294603"/>
                  <a:gd name="connsiteY3" fmla="*/ 1035923 h 2271764"/>
                  <a:gd name="connsiteX4" fmla="*/ 117785 w 294603"/>
                  <a:gd name="connsiteY4" fmla="*/ 2271546 h 2271764"/>
                  <a:gd name="connsiteX0" fmla="*/ 112877 w 208498"/>
                  <a:gd name="connsiteY0" fmla="*/ 2303077 h 2303295"/>
                  <a:gd name="connsiteX1" fmla="*/ 924 w 208498"/>
                  <a:gd name="connsiteY1" fmla="*/ 1235620 h 2303295"/>
                  <a:gd name="connsiteX2" fmla="*/ 171365 w 208498"/>
                  <a:gd name="connsiteY2" fmla="*/ 0 h 2303295"/>
                  <a:gd name="connsiteX3" fmla="*/ 206048 w 208498"/>
                  <a:gd name="connsiteY3" fmla="*/ 1067454 h 2303295"/>
                  <a:gd name="connsiteX4" fmla="*/ 112877 w 208498"/>
                  <a:gd name="connsiteY4" fmla="*/ 2303077 h 2303295"/>
                  <a:gd name="connsiteX0" fmla="*/ 111982 w 207603"/>
                  <a:gd name="connsiteY0" fmla="*/ 2324098 h 2324316"/>
                  <a:gd name="connsiteX1" fmla="*/ 29 w 207603"/>
                  <a:gd name="connsiteY1" fmla="*/ 1256641 h 2324316"/>
                  <a:gd name="connsiteX2" fmla="*/ 121166 w 207603"/>
                  <a:gd name="connsiteY2" fmla="*/ 0 h 2324316"/>
                  <a:gd name="connsiteX3" fmla="*/ 205153 w 207603"/>
                  <a:gd name="connsiteY3" fmla="*/ 1088475 h 2324316"/>
                  <a:gd name="connsiteX4" fmla="*/ 111982 w 207603"/>
                  <a:gd name="connsiteY4" fmla="*/ 2324098 h 2324316"/>
                  <a:gd name="connsiteX0" fmla="*/ 111982 w 207603"/>
                  <a:gd name="connsiteY0" fmla="*/ 2197974 h 2198230"/>
                  <a:gd name="connsiteX1" fmla="*/ 29 w 207603"/>
                  <a:gd name="connsiteY1" fmla="*/ 1256641 h 2198230"/>
                  <a:gd name="connsiteX2" fmla="*/ 121166 w 207603"/>
                  <a:gd name="connsiteY2" fmla="*/ 0 h 2198230"/>
                  <a:gd name="connsiteX3" fmla="*/ 205153 w 207603"/>
                  <a:gd name="connsiteY3" fmla="*/ 1088475 h 2198230"/>
                  <a:gd name="connsiteX4" fmla="*/ 111982 w 207603"/>
                  <a:gd name="connsiteY4" fmla="*/ 2197974 h 2198230"/>
                  <a:gd name="connsiteX0" fmla="*/ 111982 w 206487"/>
                  <a:gd name="connsiteY0" fmla="*/ 2197974 h 2197974"/>
                  <a:gd name="connsiteX1" fmla="*/ 29 w 206487"/>
                  <a:gd name="connsiteY1" fmla="*/ 1256641 h 2197974"/>
                  <a:gd name="connsiteX2" fmla="*/ 121166 w 206487"/>
                  <a:gd name="connsiteY2" fmla="*/ 0 h 2197974"/>
                  <a:gd name="connsiteX3" fmla="*/ 205153 w 206487"/>
                  <a:gd name="connsiteY3" fmla="*/ 1088475 h 2197974"/>
                  <a:gd name="connsiteX4" fmla="*/ 111982 w 206487"/>
                  <a:gd name="connsiteY4" fmla="*/ 2197974 h 2197974"/>
                  <a:gd name="connsiteX0" fmla="*/ 283728 w 283728"/>
                  <a:gd name="connsiteY0" fmla="*/ 2124402 h 2124402"/>
                  <a:gd name="connsiteX1" fmla="*/ 4142 w 283728"/>
                  <a:gd name="connsiteY1" fmla="*/ 1256641 h 2124402"/>
                  <a:gd name="connsiteX2" fmla="*/ 125279 w 283728"/>
                  <a:gd name="connsiteY2" fmla="*/ 0 h 2124402"/>
                  <a:gd name="connsiteX3" fmla="*/ 209266 w 283728"/>
                  <a:gd name="connsiteY3" fmla="*/ 1088475 h 2124402"/>
                  <a:gd name="connsiteX4" fmla="*/ 283728 w 283728"/>
                  <a:gd name="connsiteY4" fmla="*/ 2124402 h 2124402"/>
                  <a:gd name="connsiteX0" fmla="*/ 283728 w 284476"/>
                  <a:gd name="connsiteY0" fmla="*/ 2124402 h 2124402"/>
                  <a:gd name="connsiteX1" fmla="*/ 4142 w 284476"/>
                  <a:gd name="connsiteY1" fmla="*/ 1256641 h 2124402"/>
                  <a:gd name="connsiteX2" fmla="*/ 125279 w 284476"/>
                  <a:gd name="connsiteY2" fmla="*/ 0 h 2124402"/>
                  <a:gd name="connsiteX3" fmla="*/ 209266 w 284476"/>
                  <a:gd name="connsiteY3" fmla="*/ 1088475 h 2124402"/>
                  <a:gd name="connsiteX4" fmla="*/ 283728 w 284476"/>
                  <a:gd name="connsiteY4" fmla="*/ 2124402 h 2124402"/>
                  <a:gd name="connsiteX0" fmla="*/ 102153 w 206421"/>
                  <a:gd name="connsiteY0" fmla="*/ 2208485 h 2208485"/>
                  <a:gd name="connsiteX1" fmla="*/ 61 w 206421"/>
                  <a:gd name="connsiteY1" fmla="*/ 1256641 h 2208485"/>
                  <a:gd name="connsiteX2" fmla="*/ 121198 w 206421"/>
                  <a:gd name="connsiteY2" fmla="*/ 0 h 2208485"/>
                  <a:gd name="connsiteX3" fmla="*/ 205185 w 206421"/>
                  <a:gd name="connsiteY3" fmla="*/ 1088475 h 2208485"/>
                  <a:gd name="connsiteX4" fmla="*/ 102153 w 206421"/>
                  <a:gd name="connsiteY4" fmla="*/ 2208485 h 220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421" h="2208485">
                    <a:moveTo>
                      <a:pt x="102153" y="2208485"/>
                    </a:moveTo>
                    <a:cubicBezTo>
                      <a:pt x="118914" y="2108637"/>
                      <a:pt x="-3113" y="1624722"/>
                      <a:pt x="61" y="1256641"/>
                    </a:cubicBezTo>
                    <a:cubicBezTo>
                      <a:pt x="3235" y="888560"/>
                      <a:pt x="80574" y="219046"/>
                      <a:pt x="121198" y="0"/>
                    </a:cubicBezTo>
                    <a:cubicBezTo>
                      <a:pt x="77188" y="329012"/>
                      <a:pt x="205185" y="555806"/>
                      <a:pt x="205185" y="1088475"/>
                    </a:cubicBezTo>
                    <a:cubicBezTo>
                      <a:pt x="220089" y="1500349"/>
                      <a:pt x="95254" y="2140168"/>
                      <a:pt x="102153" y="220848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4" name="Freeform: Shape 26">
                <a:extLst>
                  <a:ext uri="{FF2B5EF4-FFF2-40B4-BE49-F238E27FC236}">
                    <a16:creationId xmlns:a16="http://schemas.microsoft.com/office/drawing/2014/main" id="{85F110CE-1F41-660D-18AF-C8744CC9DA64}"/>
                  </a:ext>
                </a:extLst>
              </p:cNvPr>
              <p:cNvSpPr/>
              <p:nvPr/>
            </p:nvSpPr>
            <p:spPr>
              <a:xfrm>
                <a:off x="7631094" y="5091665"/>
                <a:ext cx="120616" cy="680729"/>
              </a:xfrm>
              <a:custGeom>
                <a:avLst/>
                <a:gdLst>
                  <a:gd name="connsiteX0" fmla="*/ 779318 w 779318"/>
                  <a:gd name="connsiteY0" fmla="*/ 2408183 h 2408183"/>
                  <a:gd name="connsiteX1" fmla="*/ 0 w 779318"/>
                  <a:gd name="connsiteY1" fmla="*/ 1204091 h 2408183"/>
                  <a:gd name="connsiteX2" fmla="*/ 779318 w 779318"/>
                  <a:gd name="connsiteY2" fmla="*/ -1 h 2408183"/>
                  <a:gd name="connsiteX3" fmla="*/ 246522 w 779318"/>
                  <a:gd name="connsiteY3" fmla="*/ 1204090 h 2408183"/>
                  <a:gd name="connsiteX4" fmla="*/ 779318 w 779318"/>
                  <a:gd name="connsiteY4" fmla="*/ 2408181 h 2408183"/>
                  <a:gd name="connsiteX5" fmla="*/ 779318 w 779318"/>
                  <a:gd name="connsiteY5" fmla="*/ 2408183 h 2408183"/>
                  <a:gd name="connsiteX0" fmla="*/ 779318 w 779318"/>
                  <a:gd name="connsiteY0" fmla="*/ 2408184 h 2408184"/>
                  <a:gd name="connsiteX1" fmla="*/ 0 w 779318"/>
                  <a:gd name="connsiteY1" fmla="*/ 1204092 h 2408184"/>
                  <a:gd name="connsiteX2" fmla="*/ 779318 w 779318"/>
                  <a:gd name="connsiteY2" fmla="*/ 0 h 2408184"/>
                  <a:gd name="connsiteX3" fmla="*/ 246522 w 779318"/>
                  <a:gd name="connsiteY3" fmla="*/ 1204091 h 2408184"/>
                  <a:gd name="connsiteX4" fmla="*/ 779318 w 779318"/>
                  <a:gd name="connsiteY4" fmla="*/ 2408182 h 2408184"/>
                  <a:gd name="connsiteX5" fmla="*/ 779318 w 779318"/>
                  <a:gd name="connsiteY5" fmla="*/ 2408184 h 2408184"/>
                  <a:gd name="connsiteX0" fmla="*/ 779318 w 779318"/>
                  <a:gd name="connsiteY0" fmla="*/ 2408184 h 2408184"/>
                  <a:gd name="connsiteX1" fmla="*/ 0 w 779318"/>
                  <a:gd name="connsiteY1" fmla="*/ 1204092 h 2408184"/>
                  <a:gd name="connsiteX2" fmla="*/ 779318 w 779318"/>
                  <a:gd name="connsiteY2" fmla="*/ 0 h 2408184"/>
                  <a:gd name="connsiteX3" fmla="*/ 246522 w 779318"/>
                  <a:gd name="connsiteY3" fmla="*/ 1204091 h 2408184"/>
                  <a:gd name="connsiteX4" fmla="*/ 779318 w 779318"/>
                  <a:gd name="connsiteY4" fmla="*/ 2408182 h 2408184"/>
                  <a:gd name="connsiteX5" fmla="*/ 779318 w 779318"/>
                  <a:gd name="connsiteY5" fmla="*/ 2408184 h 2408184"/>
                  <a:gd name="connsiteX0" fmla="*/ 779318 w 779318"/>
                  <a:gd name="connsiteY0" fmla="*/ 2408184 h 2408184"/>
                  <a:gd name="connsiteX1" fmla="*/ 0 w 779318"/>
                  <a:gd name="connsiteY1" fmla="*/ 1204092 h 2408184"/>
                  <a:gd name="connsiteX2" fmla="*/ 779318 w 779318"/>
                  <a:gd name="connsiteY2" fmla="*/ 0 h 2408184"/>
                  <a:gd name="connsiteX3" fmla="*/ 246522 w 779318"/>
                  <a:gd name="connsiteY3" fmla="*/ 1204091 h 2408184"/>
                  <a:gd name="connsiteX4" fmla="*/ 779318 w 779318"/>
                  <a:gd name="connsiteY4" fmla="*/ 2408182 h 2408184"/>
                  <a:gd name="connsiteX5" fmla="*/ 779318 w 779318"/>
                  <a:gd name="connsiteY5" fmla="*/ 2408184 h 2408184"/>
                  <a:gd name="connsiteX0" fmla="*/ 779318 w 779318"/>
                  <a:gd name="connsiteY0" fmla="*/ 2408184 h 2408184"/>
                  <a:gd name="connsiteX1" fmla="*/ 0 w 779318"/>
                  <a:gd name="connsiteY1" fmla="*/ 1204092 h 2408184"/>
                  <a:gd name="connsiteX2" fmla="*/ 779318 w 779318"/>
                  <a:gd name="connsiteY2" fmla="*/ 0 h 2408184"/>
                  <a:gd name="connsiteX3" fmla="*/ 693643 w 779318"/>
                  <a:gd name="connsiteY3" fmla="*/ 1309195 h 2408184"/>
                  <a:gd name="connsiteX4" fmla="*/ 779318 w 779318"/>
                  <a:gd name="connsiteY4" fmla="*/ 2408182 h 2408184"/>
                  <a:gd name="connsiteX5" fmla="*/ 779318 w 779318"/>
                  <a:gd name="connsiteY5" fmla="*/ 2408184 h 2408184"/>
                  <a:gd name="connsiteX0" fmla="*/ 399289 w 399289"/>
                  <a:gd name="connsiteY0" fmla="*/ 2408184 h 2408184"/>
                  <a:gd name="connsiteX1" fmla="*/ 23 w 399289"/>
                  <a:gd name="connsiteY1" fmla="*/ 1214602 h 2408184"/>
                  <a:gd name="connsiteX2" fmla="*/ 399289 w 399289"/>
                  <a:gd name="connsiteY2" fmla="*/ 0 h 2408184"/>
                  <a:gd name="connsiteX3" fmla="*/ 313614 w 399289"/>
                  <a:gd name="connsiteY3" fmla="*/ 1309195 h 2408184"/>
                  <a:gd name="connsiteX4" fmla="*/ 399289 w 399289"/>
                  <a:gd name="connsiteY4" fmla="*/ 2408182 h 2408184"/>
                  <a:gd name="connsiteX5" fmla="*/ 399289 w 399289"/>
                  <a:gd name="connsiteY5" fmla="*/ 2408184 h 2408184"/>
                  <a:gd name="connsiteX0" fmla="*/ 440915 w 440915"/>
                  <a:gd name="connsiteY0" fmla="*/ 2429204 h 2429204"/>
                  <a:gd name="connsiteX1" fmla="*/ 41649 w 440915"/>
                  <a:gd name="connsiteY1" fmla="*/ 1235622 h 2429204"/>
                  <a:gd name="connsiteX2" fmla="*/ 262069 w 440915"/>
                  <a:gd name="connsiteY2" fmla="*/ 0 h 2429204"/>
                  <a:gd name="connsiteX3" fmla="*/ 355240 w 440915"/>
                  <a:gd name="connsiteY3" fmla="*/ 1330215 h 2429204"/>
                  <a:gd name="connsiteX4" fmla="*/ 440915 w 440915"/>
                  <a:gd name="connsiteY4" fmla="*/ 2429202 h 2429204"/>
                  <a:gd name="connsiteX5" fmla="*/ 440915 w 440915"/>
                  <a:gd name="connsiteY5" fmla="*/ 2429204 h 2429204"/>
                  <a:gd name="connsiteX0" fmla="*/ 489378 w 489378"/>
                  <a:gd name="connsiteY0" fmla="*/ 2597369 h 2597369"/>
                  <a:gd name="connsiteX1" fmla="*/ 90112 w 489378"/>
                  <a:gd name="connsiteY1" fmla="*/ 1403787 h 2597369"/>
                  <a:gd name="connsiteX2" fmla="*/ 221109 w 489378"/>
                  <a:gd name="connsiteY2" fmla="*/ 0 h 2597369"/>
                  <a:gd name="connsiteX3" fmla="*/ 403703 w 489378"/>
                  <a:gd name="connsiteY3" fmla="*/ 1498380 h 2597369"/>
                  <a:gd name="connsiteX4" fmla="*/ 489378 w 489378"/>
                  <a:gd name="connsiteY4" fmla="*/ 2597367 h 2597369"/>
                  <a:gd name="connsiteX5" fmla="*/ 489378 w 489378"/>
                  <a:gd name="connsiteY5" fmla="*/ 2597369 h 2597369"/>
                  <a:gd name="connsiteX0" fmla="*/ 489378 w 489378"/>
                  <a:gd name="connsiteY0" fmla="*/ 2597369 h 2597369"/>
                  <a:gd name="connsiteX1" fmla="*/ 90112 w 489378"/>
                  <a:gd name="connsiteY1" fmla="*/ 1403787 h 2597369"/>
                  <a:gd name="connsiteX2" fmla="*/ 221109 w 489378"/>
                  <a:gd name="connsiteY2" fmla="*/ 0 h 2597369"/>
                  <a:gd name="connsiteX3" fmla="*/ 403703 w 489378"/>
                  <a:gd name="connsiteY3" fmla="*/ 1498380 h 2597369"/>
                  <a:gd name="connsiteX4" fmla="*/ 489378 w 489378"/>
                  <a:gd name="connsiteY4" fmla="*/ 2597367 h 2597369"/>
                  <a:gd name="connsiteX5" fmla="*/ 489378 w 489378"/>
                  <a:gd name="connsiteY5" fmla="*/ 2597369 h 2597369"/>
                  <a:gd name="connsiteX0" fmla="*/ 440135 w 440135"/>
                  <a:gd name="connsiteY0" fmla="*/ 2597369 h 2597369"/>
                  <a:gd name="connsiteX1" fmla="*/ 40869 w 440135"/>
                  <a:gd name="connsiteY1" fmla="*/ 1403787 h 2597369"/>
                  <a:gd name="connsiteX2" fmla="*/ 171866 w 440135"/>
                  <a:gd name="connsiteY2" fmla="*/ 0 h 2597369"/>
                  <a:gd name="connsiteX3" fmla="*/ 354460 w 440135"/>
                  <a:gd name="connsiteY3" fmla="*/ 1498380 h 2597369"/>
                  <a:gd name="connsiteX4" fmla="*/ 440135 w 440135"/>
                  <a:gd name="connsiteY4" fmla="*/ 2597367 h 2597369"/>
                  <a:gd name="connsiteX5" fmla="*/ 440135 w 440135"/>
                  <a:gd name="connsiteY5" fmla="*/ 2597369 h 2597369"/>
                  <a:gd name="connsiteX0" fmla="*/ 412392 w 412392"/>
                  <a:gd name="connsiteY0" fmla="*/ 2597369 h 2597369"/>
                  <a:gd name="connsiteX1" fmla="*/ 13126 w 412392"/>
                  <a:gd name="connsiteY1" fmla="*/ 1403787 h 2597369"/>
                  <a:gd name="connsiteX2" fmla="*/ 144123 w 412392"/>
                  <a:gd name="connsiteY2" fmla="*/ 0 h 2597369"/>
                  <a:gd name="connsiteX3" fmla="*/ 326717 w 412392"/>
                  <a:gd name="connsiteY3" fmla="*/ 1498380 h 2597369"/>
                  <a:gd name="connsiteX4" fmla="*/ 412392 w 412392"/>
                  <a:gd name="connsiteY4" fmla="*/ 2597367 h 2597369"/>
                  <a:gd name="connsiteX5" fmla="*/ 412392 w 412392"/>
                  <a:gd name="connsiteY5" fmla="*/ 2597369 h 2597369"/>
                  <a:gd name="connsiteX0" fmla="*/ 388612 w 410967"/>
                  <a:gd name="connsiteY0" fmla="*/ 2744513 h 2744513"/>
                  <a:gd name="connsiteX1" fmla="*/ 11701 w 410967"/>
                  <a:gd name="connsiteY1" fmla="*/ 1403787 h 2744513"/>
                  <a:gd name="connsiteX2" fmla="*/ 142698 w 410967"/>
                  <a:gd name="connsiteY2" fmla="*/ 0 h 2744513"/>
                  <a:gd name="connsiteX3" fmla="*/ 325292 w 410967"/>
                  <a:gd name="connsiteY3" fmla="*/ 1498380 h 2744513"/>
                  <a:gd name="connsiteX4" fmla="*/ 410967 w 410967"/>
                  <a:gd name="connsiteY4" fmla="*/ 2597367 h 2744513"/>
                  <a:gd name="connsiteX5" fmla="*/ 388612 w 410967"/>
                  <a:gd name="connsiteY5" fmla="*/ 2744513 h 2744513"/>
                  <a:gd name="connsiteX0" fmla="*/ 388612 w 410967"/>
                  <a:gd name="connsiteY0" fmla="*/ 2744513 h 2744513"/>
                  <a:gd name="connsiteX1" fmla="*/ 11701 w 410967"/>
                  <a:gd name="connsiteY1" fmla="*/ 1403787 h 2744513"/>
                  <a:gd name="connsiteX2" fmla="*/ 142698 w 410967"/>
                  <a:gd name="connsiteY2" fmla="*/ 0 h 2744513"/>
                  <a:gd name="connsiteX3" fmla="*/ 325292 w 410967"/>
                  <a:gd name="connsiteY3" fmla="*/ 1498380 h 2744513"/>
                  <a:gd name="connsiteX4" fmla="*/ 410967 w 410967"/>
                  <a:gd name="connsiteY4" fmla="*/ 2597367 h 2744513"/>
                  <a:gd name="connsiteX5" fmla="*/ 388612 w 410967"/>
                  <a:gd name="connsiteY5" fmla="*/ 2744513 h 2744513"/>
                  <a:gd name="connsiteX0" fmla="*/ 228631 w 407477"/>
                  <a:gd name="connsiteY0" fmla="*/ 2471244 h 2597367"/>
                  <a:gd name="connsiteX1" fmla="*/ 8211 w 407477"/>
                  <a:gd name="connsiteY1" fmla="*/ 1403787 h 2597367"/>
                  <a:gd name="connsiteX2" fmla="*/ 139208 w 407477"/>
                  <a:gd name="connsiteY2" fmla="*/ 0 h 2597367"/>
                  <a:gd name="connsiteX3" fmla="*/ 321802 w 407477"/>
                  <a:gd name="connsiteY3" fmla="*/ 1498380 h 2597367"/>
                  <a:gd name="connsiteX4" fmla="*/ 407477 w 407477"/>
                  <a:gd name="connsiteY4" fmla="*/ 2597367 h 2597367"/>
                  <a:gd name="connsiteX5" fmla="*/ 228631 w 407477"/>
                  <a:gd name="connsiteY5" fmla="*/ 2471244 h 2597367"/>
                  <a:gd name="connsiteX0" fmla="*/ 223164 w 318785"/>
                  <a:gd name="connsiteY0" fmla="*/ 2471244 h 2471560"/>
                  <a:gd name="connsiteX1" fmla="*/ 2744 w 318785"/>
                  <a:gd name="connsiteY1" fmla="*/ 1403787 h 2471560"/>
                  <a:gd name="connsiteX2" fmla="*/ 133741 w 318785"/>
                  <a:gd name="connsiteY2" fmla="*/ 0 h 2471560"/>
                  <a:gd name="connsiteX3" fmla="*/ 316335 w 318785"/>
                  <a:gd name="connsiteY3" fmla="*/ 1498380 h 2471560"/>
                  <a:gd name="connsiteX4" fmla="*/ 223164 w 318785"/>
                  <a:gd name="connsiteY4" fmla="*/ 2471244 h 2471560"/>
                  <a:gd name="connsiteX0" fmla="*/ 220502 w 316123"/>
                  <a:gd name="connsiteY0" fmla="*/ 2523795 h 2524111"/>
                  <a:gd name="connsiteX1" fmla="*/ 82 w 316123"/>
                  <a:gd name="connsiteY1" fmla="*/ 1456338 h 2524111"/>
                  <a:gd name="connsiteX2" fmla="*/ 200104 w 316123"/>
                  <a:gd name="connsiteY2" fmla="*/ 0 h 2524111"/>
                  <a:gd name="connsiteX3" fmla="*/ 313673 w 316123"/>
                  <a:gd name="connsiteY3" fmla="*/ 1550931 h 2524111"/>
                  <a:gd name="connsiteX4" fmla="*/ 220502 w 316123"/>
                  <a:gd name="connsiteY4" fmla="*/ 2523795 h 2524111"/>
                  <a:gd name="connsiteX0" fmla="*/ 220502 w 316123"/>
                  <a:gd name="connsiteY0" fmla="*/ 2523795 h 2524111"/>
                  <a:gd name="connsiteX1" fmla="*/ 82 w 316123"/>
                  <a:gd name="connsiteY1" fmla="*/ 1456338 h 2524111"/>
                  <a:gd name="connsiteX2" fmla="*/ 200104 w 316123"/>
                  <a:gd name="connsiteY2" fmla="*/ 0 h 2524111"/>
                  <a:gd name="connsiteX3" fmla="*/ 313673 w 316123"/>
                  <a:gd name="connsiteY3" fmla="*/ 1550931 h 2524111"/>
                  <a:gd name="connsiteX4" fmla="*/ 220502 w 316123"/>
                  <a:gd name="connsiteY4" fmla="*/ 2523795 h 2524111"/>
                  <a:gd name="connsiteX0" fmla="*/ 161437 w 257058"/>
                  <a:gd name="connsiteY0" fmla="*/ 2523795 h 2524111"/>
                  <a:gd name="connsiteX1" fmla="*/ 181 w 257058"/>
                  <a:gd name="connsiteY1" fmla="*/ 1445828 h 2524111"/>
                  <a:gd name="connsiteX2" fmla="*/ 141039 w 257058"/>
                  <a:gd name="connsiteY2" fmla="*/ 0 h 2524111"/>
                  <a:gd name="connsiteX3" fmla="*/ 254608 w 257058"/>
                  <a:gd name="connsiteY3" fmla="*/ 1550931 h 2524111"/>
                  <a:gd name="connsiteX4" fmla="*/ 161437 w 257058"/>
                  <a:gd name="connsiteY4" fmla="*/ 2523795 h 2524111"/>
                  <a:gd name="connsiteX0" fmla="*/ 112207 w 256113"/>
                  <a:gd name="connsiteY0" fmla="*/ 2513285 h 2513607"/>
                  <a:gd name="connsiteX1" fmla="*/ 254 w 256113"/>
                  <a:gd name="connsiteY1" fmla="*/ 1445828 h 2513607"/>
                  <a:gd name="connsiteX2" fmla="*/ 141112 w 256113"/>
                  <a:gd name="connsiteY2" fmla="*/ 0 h 2513607"/>
                  <a:gd name="connsiteX3" fmla="*/ 254681 w 256113"/>
                  <a:gd name="connsiteY3" fmla="*/ 1550931 h 2513607"/>
                  <a:gd name="connsiteX4" fmla="*/ 112207 w 256113"/>
                  <a:gd name="connsiteY4" fmla="*/ 2513285 h 2513607"/>
                  <a:gd name="connsiteX0" fmla="*/ 112207 w 209853"/>
                  <a:gd name="connsiteY0" fmla="*/ 2513285 h 2513503"/>
                  <a:gd name="connsiteX1" fmla="*/ 254 w 209853"/>
                  <a:gd name="connsiteY1" fmla="*/ 1445828 h 2513503"/>
                  <a:gd name="connsiteX2" fmla="*/ 141112 w 209853"/>
                  <a:gd name="connsiteY2" fmla="*/ 0 h 2513503"/>
                  <a:gd name="connsiteX3" fmla="*/ 205378 w 209853"/>
                  <a:gd name="connsiteY3" fmla="*/ 1277662 h 2513503"/>
                  <a:gd name="connsiteX4" fmla="*/ 112207 w 209853"/>
                  <a:gd name="connsiteY4" fmla="*/ 2513285 h 2513503"/>
                  <a:gd name="connsiteX0" fmla="*/ 112236 w 207857"/>
                  <a:gd name="connsiteY0" fmla="*/ 2502774 h 2502992"/>
                  <a:gd name="connsiteX1" fmla="*/ 283 w 207857"/>
                  <a:gd name="connsiteY1" fmla="*/ 1435317 h 2502992"/>
                  <a:gd name="connsiteX2" fmla="*/ 101699 w 207857"/>
                  <a:gd name="connsiteY2" fmla="*/ 0 h 2502992"/>
                  <a:gd name="connsiteX3" fmla="*/ 205407 w 207857"/>
                  <a:gd name="connsiteY3" fmla="*/ 1267151 h 2502992"/>
                  <a:gd name="connsiteX4" fmla="*/ 112236 w 207857"/>
                  <a:gd name="connsiteY4" fmla="*/ 2502774 h 2502992"/>
                  <a:gd name="connsiteX0" fmla="*/ 118518 w 214139"/>
                  <a:gd name="connsiteY0" fmla="*/ 3206967 h 3207185"/>
                  <a:gd name="connsiteX1" fmla="*/ 6565 w 214139"/>
                  <a:gd name="connsiteY1" fmla="*/ 2139510 h 3207185"/>
                  <a:gd name="connsiteX2" fmla="*/ 78399 w 214139"/>
                  <a:gd name="connsiteY2" fmla="*/ 0 h 3207185"/>
                  <a:gd name="connsiteX3" fmla="*/ 211689 w 214139"/>
                  <a:gd name="connsiteY3" fmla="*/ 1971344 h 3207185"/>
                  <a:gd name="connsiteX4" fmla="*/ 118518 w 214139"/>
                  <a:gd name="connsiteY4" fmla="*/ 3206967 h 3207185"/>
                  <a:gd name="connsiteX0" fmla="*/ 118518 w 214139"/>
                  <a:gd name="connsiteY0" fmla="*/ 3206967 h 3207185"/>
                  <a:gd name="connsiteX1" fmla="*/ 6565 w 214139"/>
                  <a:gd name="connsiteY1" fmla="*/ 2139510 h 3207185"/>
                  <a:gd name="connsiteX2" fmla="*/ 78399 w 214139"/>
                  <a:gd name="connsiteY2" fmla="*/ 0 h 3207185"/>
                  <a:gd name="connsiteX3" fmla="*/ 211689 w 214139"/>
                  <a:gd name="connsiteY3" fmla="*/ 1971344 h 3207185"/>
                  <a:gd name="connsiteX4" fmla="*/ 118518 w 214139"/>
                  <a:gd name="connsiteY4" fmla="*/ 3206967 h 3207185"/>
                  <a:gd name="connsiteX0" fmla="*/ 112724 w 208345"/>
                  <a:gd name="connsiteY0" fmla="*/ 3206967 h 3207185"/>
                  <a:gd name="connsiteX1" fmla="*/ 771 w 208345"/>
                  <a:gd name="connsiteY1" fmla="*/ 2139510 h 3207185"/>
                  <a:gd name="connsiteX2" fmla="*/ 72605 w 208345"/>
                  <a:gd name="connsiteY2" fmla="*/ 0 h 3207185"/>
                  <a:gd name="connsiteX3" fmla="*/ 205895 w 208345"/>
                  <a:gd name="connsiteY3" fmla="*/ 1971344 h 3207185"/>
                  <a:gd name="connsiteX4" fmla="*/ 112724 w 208345"/>
                  <a:gd name="connsiteY4" fmla="*/ 3206967 h 3207185"/>
                  <a:gd name="connsiteX0" fmla="*/ 112333 w 207954"/>
                  <a:gd name="connsiteY0" fmla="*/ 2555326 h 2555544"/>
                  <a:gd name="connsiteX1" fmla="*/ 380 w 207954"/>
                  <a:gd name="connsiteY1" fmla="*/ 1487869 h 2555544"/>
                  <a:gd name="connsiteX2" fmla="*/ 82074 w 207954"/>
                  <a:gd name="connsiteY2" fmla="*/ 0 h 2555544"/>
                  <a:gd name="connsiteX3" fmla="*/ 205504 w 207954"/>
                  <a:gd name="connsiteY3" fmla="*/ 1319703 h 2555544"/>
                  <a:gd name="connsiteX4" fmla="*/ 112333 w 207954"/>
                  <a:gd name="connsiteY4" fmla="*/ 2555326 h 2555544"/>
                  <a:gd name="connsiteX0" fmla="*/ 113360 w 208981"/>
                  <a:gd name="connsiteY0" fmla="*/ 2250526 h 2250744"/>
                  <a:gd name="connsiteX1" fmla="*/ 1407 w 208981"/>
                  <a:gd name="connsiteY1" fmla="*/ 1183069 h 2250744"/>
                  <a:gd name="connsiteX2" fmla="*/ 63380 w 208981"/>
                  <a:gd name="connsiteY2" fmla="*/ 0 h 2250744"/>
                  <a:gd name="connsiteX3" fmla="*/ 206531 w 208981"/>
                  <a:gd name="connsiteY3" fmla="*/ 1014903 h 2250744"/>
                  <a:gd name="connsiteX4" fmla="*/ 113360 w 208981"/>
                  <a:gd name="connsiteY4" fmla="*/ 2250526 h 2250744"/>
                  <a:gd name="connsiteX0" fmla="*/ 117785 w 294603"/>
                  <a:gd name="connsiteY0" fmla="*/ 2271546 h 2271764"/>
                  <a:gd name="connsiteX1" fmla="*/ 5832 w 294603"/>
                  <a:gd name="connsiteY1" fmla="*/ 1204089 h 2271764"/>
                  <a:gd name="connsiteX2" fmla="*/ 294602 w 294603"/>
                  <a:gd name="connsiteY2" fmla="*/ 0 h 2271764"/>
                  <a:gd name="connsiteX3" fmla="*/ 210956 w 294603"/>
                  <a:gd name="connsiteY3" fmla="*/ 1035923 h 2271764"/>
                  <a:gd name="connsiteX4" fmla="*/ 117785 w 294603"/>
                  <a:gd name="connsiteY4" fmla="*/ 2271546 h 2271764"/>
                  <a:gd name="connsiteX0" fmla="*/ 112877 w 208498"/>
                  <a:gd name="connsiteY0" fmla="*/ 2303077 h 2303295"/>
                  <a:gd name="connsiteX1" fmla="*/ 924 w 208498"/>
                  <a:gd name="connsiteY1" fmla="*/ 1235620 h 2303295"/>
                  <a:gd name="connsiteX2" fmla="*/ 171365 w 208498"/>
                  <a:gd name="connsiteY2" fmla="*/ 0 h 2303295"/>
                  <a:gd name="connsiteX3" fmla="*/ 206048 w 208498"/>
                  <a:gd name="connsiteY3" fmla="*/ 1067454 h 2303295"/>
                  <a:gd name="connsiteX4" fmla="*/ 112877 w 208498"/>
                  <a:gd name="connsiteY4" fmla="*/ 2303077 h 2303295"/>
                  <a:gd name="connsiteX0" fmla="*/ 111982 w 207603"/>
                  <a:gd name="connsiteY0" fmla="*/ 2324098 h 2324316"/>
                  <a:gd name="connsiteX1" fmla="*/ 29 w 207603"/>
                  <a:gd name="connsiteY1" fmla="*/ 1256641 h 2324316"/>
                  <a:gd name="connsiteX2" fmla="*/ 121166 w 207603"/>
                  <a:gd name="connsiteY2" fmla="*/ 0 h 2324316"/>
                  <a:gd name="connsiteX3" fmla="*/ 205153 w 207603"/>
                  <a:gd name="connsiteY3" fmla="*/ 1088475 h 2324316"/>
                  <a:gd name="connsiteX4" fmla="*/ 111982 w 207603"/>
                  <a:gd name="connsiteY4" fmla="*/ 2324098 h 2324316"/>
                  <a:gd name="connsiteX0" fmla="*/ 111982 w 207603"/>
                  <a:gd name="connsiteY0" fmla="*/ 2197974 h 2198230"/>
                  <a:gd name="connsiteX1" fmla="*/ 29 w 207603"/>
                  <a:gd name="connsiteY1" fmla="*/ 1256641 h 2198230"/>
                  <a:gd name="connsiteX2" fmla="*/ 121166 w 207603"/>
                  <a:gd name="connsiteY2" fmla="*/ 0 h 2198230"/>
                  <a:gd name="connsiteX3" fmla="*/ 205153 w 207603"/>
                  <a:gd name="connsiteY3" fmla="*/ 1088475 h 2198230"/>
                  <a:gd name="connsiteX4" fmla="*/ 111982 w 207603"/>
                  <a:gd name="connsiteY4" fmla="*/ 2197974 h 2198230"/>
                  <a:gd name="connsiteX0" fmla="*/ 111982 w 206487"/>
                  <a:gd name="connsiteY0" fmla="*/ 2197974 h 2197974"/>
                  <a:gd name="connsiteX1" fmla="*/ 29 w 206487"/>
                  <a:gd name="connsiteY1" fmla="*/ 1256641 h 2197974"/>
                  <a:gd name="connsiteX2" fmla="*/ 121166 w 206487"/>
                  <a:gd name="connsiteY2" fmla="*/ 0 h 2197974"/>
                  <a:gd name="connsiteX3" fmla="*/ 205153 w 206487"/>
                  <a:gd name="connsiteY3" fmla="*/ 1088475 h 2197974"/>
                  <a:gd name="connsiteX4" fmla="*/ 111982 w 206487"/>
                  <a:gd name="connsiteY4" fmla="*/ 2197974 h 2197974"/>
                  <a:gd name="connsiteX0" fmla="*/ 283728 w 283728"/>
                  <a:gd name="connsiteY0" fmla="*/ 2124402 h 2124402"/>
                  <a:gd name="connsiteX1" fmla="*/ 4142 w 283728"/>
                  <a:gd name="connsiteY1" fmla="*/ 1256641 h 2124402"/>
                  <a:gd name="connsiteX2" fmla="*/ 125279 w 283728"/>
                  <a:gd name="connsiteY2" fmla="*/ 0 h 2124402"/>
                  <a:gd name="connsiteX3" fmla="*/ 209266 w 283728"/>
                  <a:gd name="connsiteY3" fmla="*/ 1088475 h 2124402"/>
                  <a:gd name="connsiteX4" fmla="*/ 283728 w 283728"/>
                  <a:gd name="connsiteY4" fmla="*/ 2124402 h 2124402"/>
                  <a:gd name="connsiteX0" fmla="*/ 283728 w 284476"/>
                  <a:gd name="connsiteY0" fmla="*/ 2124402 h 2124402"/>
                  <a:gd name="connsiteX1" fmla="*/ 4142 w 284476"/>
                  <a:gd name="connsiteY1" fmla="*/ 1256641 h 2124402"/>
                  <a:gd name="connsiteX2" fmla="*/ 125279 w 284476"/>
                  <a:gd name="connsiteY2" fmla="*/ 0 h 2124402"/>
                  <a:gd name="connsiteX3" fmla="*/ 209266 w 284476"/>
                  <a:gd name="connsiteY3" fmla="*/ 1088475 h 2124402"/>
                  <a:gd name="connsiteX4" fmla="*/ 283728 w 284476"/>
                  <a:gd name="connsiteY4" fmla="*/ 2124402 h 2124402"/>
                  <a:gd name="connsiteX0" fmla="*/ 102153 w 206421"/>
                  <a:gd name="connsiteY0" fmla="*/ 2208485 h 2208485"/>
                  <a:gd name="connsiteX1" fmla="*/ 61 w 206421"/>
                  <a:gd name="connsiteY1" fmla="*/ 1256641 h 2208485"/>
                  <a:gd name="connsiteX2" fmla="*/ 121198 w 206421"/>
                  <a:gd name="connsiteY2" fmla="*/ 0 h 2208485"/>
                  <a:gd name="connsiteX3" fmla="*/ 205185 w 206421"/>
                  <a:gd name="connsiteY3" fmla="*/ 1088475 h 2208485"/>
                  <a:gd name="connsiteX4" fmla="*/ 102153 w 206421"/>
                  <a:gd name="connsiteY4" fmla="*/ 2208485 h 220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421" h="2208485">
                    <a:moveTo>
                      <a:pt x="102153" y="2208485"/>
                    </a:moveTo>
                    <a:cubicBezTo>
                      <a:pt x="118914" y="2108637"/>
                      <a:pt x="-3113" y="1624722"/>
                      <a:pt x="61" y="1256641"/>
                    </a:cubicBezTo>
                    <a:cubicBezTo>
                      <a:pt x="3235" y="888560"/>
                      <a:pt x="80574" y="219046"/>
                      <a:pt x="121198" y="0"/>
                    </a:cubicBezTo>
                    <a:cubicBezTo>
                      <a:pt x="77188" y="329012"/>
                      <a:pt x="205185" y="555806"/>
                      <a:pt x="205185" y="1088475"/>
                    </a:cubicBezTo>
                    <a:cubicBezTo>
                      <a:pt x="220089" y="1500349"/>
                      <a:pt x="95254" y="2140168"/>
                      <a:pt x="102153" y="220848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23" name="TextBox 68">
              <a:extLst>
                <a:ext uri="{FF2B5EF4-FFF2-40B4-BE49-F238E27FC236}">
                  <a16:creationId xmlns:a16="http://schemas.microsoft.com/office/drawing/2014/main" id="{D0971A2A-97D3-FB9E-2F59-78964CB3C5F5}"/>
                </a:ext>
              </a:extLst>
            </p:cNvPr>
            <p:cNvSpPr txBox="1">
              <a:spLocks/>
            </p:cNvSpPr>
            <p:nvPr/>
          </p:nvSpPr>
          <p:spPr>
            <a:xfrm>
              <a:off x="2809026" y="3450496"/>
              <a:ext cx="1765874" cy="660555"/>
            </a:xfrm>
            <a:prstGeom prst="rect">
              <a:avLst/>
            </a:prstGeom>
          </p:spPr>
          <p:txBody>
            <a:bodyPr vert="horz" wrap="square" lIns="0" tIns="72000" rIns="0" bIns="0" anchor="t" anchorCtr="1">
              <a:normAutofit fontScale="92500" lnSpcReduction="10000"/>
            </a:bodyPr>
            <a:lstStyle/>
            <a:p>
              <a:r>
                <a:rPr lang="en-US" sz="1400" b="1" i="1" dirty="0">
                  <a:solidFill>
                    <a:srgbClr val="DB2121"/>
                  </a:solidFill>
                  <a:latin typeface="+mn-lt"/>
                  <a:cs typeface="Aharoni" panose="02010803020104030203" pitchFamily="2" charset="-79"/>
                </a:rPr>
                <a:t>KVASIR: A Multi-Class Image Dataset for Computer Aided Gastrointestinal Disease Detection</a:t>
              </a:r>
              <a:r>
                <a:rPr lang="en-US" sz="1400" b="1" i="1" dirty="0">
                  <a:solidFill>
                    <a:srgbClr val="DB2121"/>
                  </a:solidFill>
                  <a:cs typeface="Aharoni" panose="02010803020104030203" pitchFamily="2" charset="-79"/>
                </a:rPr>
                <a:t> 2017.</a:t>
              </a:r>
              <a:endParaRPr lang="en-US" sz="1400" b="1" i="1" dirty="0">
                <a:solidFill>
                  <a:srgbClr val="DB2121"/>
                </a:solidFill>
                <a:latin typeface="+mn-lt"/>
                <a:cs typeface="Aharoni" panose="02010803020104030203" pitchFamily="2" charset="-79"/>
              </a:endParaRPr>
            </a:p>
            <a:p>
              <a:r>
                <a:rPr lang="en-US" sz="1500" dirty="0">
                  <a:solidFill>
                    <a:srgbClr val="DB2121"/>
                  </a:solidFill>
                </a:rPr>
                <a:t>used </a:t>
              </a:r>
              <a:r>
                <a:rPr lang="en-US" sz="1500" dirty="0">
                  <a:solidFill>
                    <a:srgbClr val="3B4761"/>
                  </a:solidFill>
                </a:rPr>
                <a:t>CNN</a:t>
              </a:r>
              <a:r>
                <a:rPr lang="en-US" sz="1500" dirty="0">
                  <a:solidFill>
                    <a:srgbClr val="DB2121"/>
                  </a:solidFill>
                </a:rPr>
                <a:t> with accuracy 71% and </a:t>
              </a:r>
              <a:r>
                <a:rPr lang="en-US" sz="1500" dirty="0">
                  <a:solidFill>
                    <a:srgbClr val="3B4761"/>
                  </a:solidFill>
                </a:rPr>
                <a:t>Inception v3 </a:t>
              </a:r>
              <a:r>
                <a:rPr lang="en-US" sz="1500" dirty="0">
                  <a:solidFill>
                    <a:srgbClr val="DB2121"/>
                  </a:solidFill>
                </a:rPr>
                <a:t>with accuracy 80%.</a:t>
              </a:r>
            </a:p>
            <a:p>
              <a:endParaRPr lang="en-US" sz="1400" b="1" i="1" dirty="0">
                <a:solidFill>
                  <a:srgbClr val="DB2121"/>
                </a:solidFill>
                <a:latin typeface="+mn-lt"/>
                <a:cs typeface="Aharoni" panose="02010803020104030203" pitchFamily="2" charset="-79"/>
              </a:endParaRPr>
            </a:p>
          </p:txBody>
        </p:sp>
      </p:grpSp>
      <p:sp>
        <p:nvSpPr>
          <p:cNvPr id="35" name="Slide Number Placeholder 3">
            <a:extLst>
              <a:ext uri="{FF2B5EF4-FFF2-40B4-BE49-F238E27FC236}">
                <a16:creationId xmlns:a16="http://schemas.microsoft.com/office/drawing/2014/main" id="{15EDA0AB-E4F6-BD47-96F8-9C3E58F56FA7}"/>
              </a:ext>
            </a:extLst>
          </p:cNvPr>
          <p:cNvSpPr txBox="1">
            <a:spLocks/>
          </p:cNvSpPr>
          <p:nvPr/>
        </p:nvSpPr>
        <p:spPr>
          <a:xfrm>
            <a:off x="6553200" y="4767263"/>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C913308-F349-4B6D-A68A-DD1791B4A57B}" type="slidenum">
              <a:rPr lang="zh-CN" altLang="en-US" sz="1200" smtClean="0">
                <a:solidFill>
                  <a:schemeClr val="bg1">
                    <a:lumMod val="50000"/>
                  </a:schemeClr>
                </a:solidFill>
              </a:rPr>
              <a:pPr algn="r"/>
              <a:t>10</a:t>
            </a:fld>
            <a:endParaRPr lang="zh-CN" altLang="en-US" sz="1200" dirty="0">
              <a:solidFill>
                <a:schemeClr val="bg1">
                  <a:lumMod val="50000"/>
                </a:schemeClr>
              </a:solidFill>
            </a:endParaRPr>
          </a:p>
        </p:txBody>
      </p:sp>
    </p:spTree>
    <p:extLst>
      <p:ext uri="{BB962C8B-B14F-4D97-AF65-F5344CB8AC3E}">
        <p14:creationId xmlns:p14="http://schemas.microsoft.com/office/powerpoint/2010/main" val="155668308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lt">
                                    <p:tmPct val="30000"/>
                                  </p:iterate>
                                  <p:childTnLst>
                                    <p:set>
                                      <p:cBhvr>
                                        <p:cTn id="6" dur="1" fill="hold">
                                          <p:stCondLst>
                                            <p:cond delay="0"/>
                                          </p:stCondLst>
                                        </p:cTn>
                                        <p:tgtEl>
                                          <p:spTgt spid="93"/>
                                        </p:tgtEl>
                                        <p:attrNameLst>
                                          <p:attrName>style.visibility</p:attrName>
                                        </p:attrNameLst>
                                      </p:cBhvr>
                                      <p:to>
                                        <p:strVal val="visible"/>
                                      </p:to>
                                    </p:set>
                                    <p:animEffect transition="in" filter="wipe(left)">
                                      <p:cBhvr>
                                        <p:cTn id="7" dur="200"/>
                                        <p:tgtEl>
                                          <p:spTgt spid="93"/>
                                        </p:tgtEl>
                                      </p:cBhvr>
                                    </p:animEffect>
                                  </p:childTnLst>
                                </p:cTn>
                              </p:par>
                            </p:childTnLst>
                          </p:cTn>
                        </p:par>
                        <p:par>
                          <p:cTn id="8" fill="hold">
                            <p:stCondLst>
                              <p:cond delay="1160"/>
                            </p:stCondLst>
                            <p:childTnLst>
                              <p:par>
                                <p:cTn id="9" presetID="22" presetClass="entr" presetSubtype="8" fill="hold" grpId="0" nodeType="afterEffect">
                                  <p:stCondLst>
                                    <p:cond delay="0"/>
                                  </p:stCondLst>
                                  <p:iterate type="lt">
                                    <p:tmPct val="30000"/>
                                  </p:iterate>
                                  <p:childTnLst>
                                    <p:set>
                                      <p:cBhvr>
                                        <p:cTn id="10" dur="1" fill="hold">
                                          <p:stCondLst>
                                            <p:cond delay="0"/>
                                          </p:stCondLst>
                                        </p:cTn>
                                        <p:tgtEl>
                                          <p:spTgt spid="2"/>
                                        </p:tgtEl>
                                        <p:attrNameLst>
                                          <p:attrName>style.visibility</p:attrName>
                                        </p:attrNameLst>
                                      </p:cBhvr>
                                      <p:to>
                                        <p:strVal val="visible"/>
                                      </p:to>
                                    </p:set>
                                    <p:animEffect transition="in" filter="wipe(left)">
                                      <p:cBhvr>
                                        <p:cTn id="11" dur="200"/>
                                        <p:tgtEl>
                                          <p:spTgt spid="2"/>
                                        </p:tgtEl>
                                      </p:cBhvr>
                                    </p:animEffect>
                                  </p:childTnLst>
                                </p:cTn>
                              </p:par>
                            </p:childTnLst>
                          </p:cTn>
                        </p:par>
                        <p:par>
                          <p:cTn id="12" fill="hold">
                            <p:stCondLst>
                              <p:cond delay="2560"/>
                            </p:stCondLst>
                            <p:childTnLst>
                              <p:par>
                                <p:cTn id="13" presetID="42"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par>
                          <p:cTn id="18" fill="hold">
                            <p:stCondLst>
                              <p:cond delay="3560"/>
                            </p:stCondLst>
                            <p:childTnLst>
                              <p:par>
                                <p:cTn id="19" presetID="42" presetClass="entr" presetSubtype="0" fill="hold" nodeType="after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1000"/>
                                        <p:tgtEl>
                                          <p:spTgt spid="21"/>
                                        </p:tgtEl>
                                      </p:cBhvr>
                                    </p:animEffect>
                                    <p:anim calcmode="lin" valueType="num">
                                      <p:cBhvr>
                                        <p:cTn id="22" dur="1000" fill="hold"/>
                                        <p:tgtEl>
                                          <p:spTgt spid="21"/>
                                        </p:tgtEl>
                                        <p:attrNameLst>
                                          <p:attrName>ppt_x</p:attrName>
                                        </p:attrNameLst>
                                      </p:cBhvr>
                                      <p:tavLst>
                                        <p:tav tm="0">
                                          <p:val>
                                            <p:strVal val="#ppt_x"/>
                                          </p:val>
                                        </p:tav>
                                        <p:tav tm="100000">
                                          <p:val>
                                            <p:strVal val="#ppt_x"/>
                                          </p:val>
                                        </p:tav>
                                      </p:tavLst>
                                    </p:anim>
                                    <p:anim calcmode="lin" valueType="num">
                                      <p:cBhvr>
                                        <p:cTn id="2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extBox 48">
            <a:extLst>
              <a:ext uri="{FF2B5EF4-FFF2-40B4-BE49-F238E27FC236}">
                <a16:creationId xmlns:a16="http://schemas.microsoft.com/office/drawing/2014/main" id="{94155F91-A4F7-619F-03F6-E17604C4847E}"/>
              </a:ext>
            </a:extLst>
          </p:cNvPr>
          <p:cNvSpPr txBox="1"/>
          <p:nvPr/>
        </p:nvSpPr>
        <p:spPr>
          <a:xfrm>
            <a:off x="971600" y="258246"/>
            <a:ext cx="7014587" cy="492443"/>
          </a:xfrm>
          <a:prstGeom prst="rect">
            <a:avLst/>
          </a:prstGeom>
          <a:noFill/>
        </p:spPr>
        <p:txBody>
          <a:bodyPr wrap="square" lIns="0" tIns="0" rIns="0" bIns="0" rtlCol="0">
            <a:spAutoFit/>
          </a:bodyPr>
          <a:lstStyle/>
          <a:p>
            <a:r>
              <a:rPr lang="en-US" altLang="zh-CN" sz="3200" b="1" dirty="0">
                <a:solidFill>
                  <a:srgbClr val="3B4761"/>
                </a:solidFill>
                <a:latin typeface="Times New Roman" panose="02020603050405020304" pitchFamily="18" charset="0"/>
                <a:ea typeface="微软雅黑" panose="020B0503020204020204" pitchFamily="34" charset="-122"/>
                <a:cs typeface="Times New Roman" panose="02020603050405020304" pitchFamily="18" charset="0"/>
                <a:sym typeface="+mn-lt"/>
              </a:rPr>
              <a:t>Previous solutions</a:t>
            </a:r>
          </a:p>
        </p:txBody>
      </p:sp>
      <p:sp>
        <p:nvSpPr>
          <p:cNvPr id="94" name="graduation-cap_16905">
            <a:extLst>
              <a:ext uri="{FF2B5EF4-FFF2-40B4-BE49-F238E27FC236}">
                <a16:creationId xmlns:a16="http://schemas.microsoft.com/office/drawing/2014/main" id="{AA53CE68-AC4C-2E8D-2210-828AC7957EF8}"/>
              </a:ext>
            </a:extLst>
          </p:cNvPr>
          <p:cNvSpPr>
            <a:spLocks noChangeAspect="1"/>
          </p:cNvSpPr>
          <p:nvPr/>
        </p:nvSpPr>
        <p:spPr bwMode="auto">
          <a:xfrm rot="1176017">
            <a:off x="525864" y="383452"/>
            <a:ext cx="417229" cy="242030"/>
          </a:xfrm>
          <a:custGeom>
            <a:avLst/>
            <a:gdLst>
              <a:gd name="connsiteX0" fmla="*/ 82550 w 331788"/>
              <a:gd name="connsiteY0" fmla="*/ 117475 h 198438"/>
              <a:gd name="connsiteX1" fmla="*/ 165100 w 331788"/>
              <a:gd name="connsiteY1" fmla="*/ 157163 h 198438"/>
              <a:gd name="connsiteX2" fmla="*/ 247650 w 331788"/>
              <a:gd name="connsiteY2" fmla="*/ 117475 h 198438"/>
              <a:gd name="connsiteX3" fmla="*/ 247650 w 331788"/>
              <a:gd name="connsiteY3" fmla="*/ 157163 h 198438"/>
              <a:gd name="connsiteX4" fmla="*/ 165100 w 331788"/>
              <a:gd name="connsiteY4" fmla="*/ 198438 h 198438"/>
              <a:gd name="connsiteX5" fmla="*/ 82550 w 331788"/>
              <a:gd name="connsiteY5" fmla="*/ 157163 h 198438"/>
              <a:gd name="connsiteX6" fmla="*/ 20638 w 331788"/>
              <a:gd name="connsiteY6" fmla="*/ 82550 h 198438"/>
              <a:gd name="connsiteX7" fmla="*/ 24606 w 331788"/>
              <a:gd name="connsiteY7" fmla="*/ 86447 h 198438"/>
              <a:gd name="connsiteX8" fmla="*/ 24606 w 331788"/>
              <a:gd name="connsiteY8" fmla="*/ 150091 h 198438"/>
              <a:gd name="connsiteX9" fmla="*/ 28575 w 331788"/>
              <a:gd name="connsiteY9" fmla="*/ 157885 h 198438"/>
              <a:gd name="connsiteX10" fmla="*/ 24606 w 331788"/>
              <a:gd name="connsiteY10" fmla="*/ 164379 h 198438"/>
              <a:gd name="connsiteX11" fmla="*/ 24606 w 331788"/>
              <a:gd name="connsiteY11" fmla="*/ 178667 h 198438"/>
              <a:gd name="connsiteX12" fmla="*/ 20638 w 331788"/>
              <a:gd name="connsiteY12" fmla="*/ 182563 h 198438"/>
              <a:gd name="connsiteX13" fmla="*/ 16669 w 331788"/>
              <a:gd name="connsiteY13" fmla="*/ 178667 h 198438"/>
              <a:gd name="connsiteX14" fmla="*/ 16669 w 331788"/>
              <a:gd name="connsiteY14" fmla="*/ 164379 h 198438"/>
              <a:gd name="connsiteX15" fmla="*/ 12700 w 331788"/>
              <a:gd name="connsiteY15" fmla="*/ 157885 h 198438"/>
              <a:gd name="connsiteX16" fmla="*/ 16669 w 331788"/>
              <a:gd name="connsiteY16" fmla="*/ 150091 h 198438"/>
              <a:gd name="connsiteX17" fmla="*/ 16669 w 331788"/>
              <a:gd name="connsiteY17" fmla="*/ 86447 h 198438"/>
              <a:gd name="connsiteX18" fmla="*/ 20638 w 331788"/>
              <a:gd name="connsiteY18" fmla="*/ 82550 h 198438"/>
              <a:gd name="connsiteX19" fmla="*/ 165100 w 331788"/>
              <a:gd name="connsiteY19" fmla="*/ 58738 h 198438"/>
              <a:gd name="connsiteX20" fmla="*/ 152400 w 331788"/>
              <a:gd name="connsiteY20" fmla="*/ 66676 h 198438"/>
              <a:gd name="connsiteX21" fmla="*/ 165100 w 331788"/>
              <a:gd name="connsiteY21" fmla="*/ 74614 h 198438"/>
              <a:gd name="connsiteX22" fmla="*/ 177800 w 331788"/>
              <a:gd name="connsiteY22" fmla="*/ 66676 h 198438"/>
              <a:gd name="connsiteX23" fmla="*/ 165100 w 331788"/>
              <a:gd name="connsiteY23" fmla="*/ 58738 h 198438"/>
              <a:gd name="connsiteX24" fmla="*/ 165100 w 331788"/>
              <a:gd name="connsiteY24" fmla="*/ 0 h 198438"/>
              <a:gd name="connsiteX25" fmla="*/ 331788 w 331788"/>
              <a:gd name="connsiteY25" fmla="*/ 66675 h 198438"/>
              <a:gd name="connsiteX26" fmla="*/ 165100 w 331788"/>
              <a:gd name="connsiteY26" fmla="*/ 149225 h 198438"/>
              <a:gd name="connsiteX27" fmla="*/ 0 w 331788"/>
              <a:gd name="connsiteY27" fmla="*/ 66675 h 19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1788" h="198438">
                <a:moveTo>
                  <a:pt x="82550" y="117475"/>
                </a:moveTo>
                <a:lnTo>
                  <a:pt x="165100" y="157163"/>
                </a:lnTo>
                <a:lnTo>
                  <a:pt x="247650" y="117475"/>
                </a:lnTo>
                <a:lnTo>
                  <a:pt x="247650" y="157163"/>
                </a:lnTo>
                <a:lnTo>
                  <a:pt x="165100" y="198438"/>
                </a:lnTo>
                <a:lnTo>
                  <a:pt x="82550" y="157163"/>
                </a:lnTo>
                <a:close/>
                <a:moveTo>
                  <a:pt x="20638" y="82550"/>
                </a:moveTo>
                <a:cubicBezTo>
                  <a:pt x="23283" y="82550"/>
                  <a:pt x="24606" y="85148"/>
                  <a:pt x="24606" y="86447"/>
                </a:cubicBezTo>
                <a:cubicBezTo>
                  <a:pt x="24606" y="86447"/>
                  <a:pt x="24606" y="86447"/>
                  <a:pt x="24606" y="150091"/>
                </a:cubicBezTo>
                <a:cubicBezTo>
                  <a:pt x="27252" y="151390"/>
                  <a:pt x="28575" y="153988"/>
                  <a:pt x="28575" y="157885"/>
                </a:cubicBezTo>
                <a:cubicBezTo>
                  <a:pt x="28575" y="160482"/>
                  <a:pt x="27252" y="163080"/>
                  <a:pt x="24606" y="164379"/>
                </a:cubicBezTo>
                <a:cubicBezTo>
                  <a:pt x="24606" y="164379"/>
                  <a:pt x="24606" y="164379"/>
                  <a:pt x="24606" y="178667"/>
                </a:cubicBezTo>
                <a:cubicBezTo>
                  <a:pt x="24606" y="181264"/>
                  <a:pt x="23283" y="182563"/>
                  <a:pt x="20638" y="182563"/>
                </a:cubicBezTo>
                <a:cubicBezTo>
                  <a:pt x="17992" y="182563"/>
                  <a:pt x="16669" y="181264"/>
                  <a:pt x="16669" y="178667"/>
                </a:cubicBezTo>
                <a:cubicBezTo>
                  <a:pt x="16669" y="178667"/>
                  <a:pt x="16669" y="178667"/>
                  <a:pt x="16669" y="164379"/>
                </a:cubicBezTo>
                <a:cubicBezTo>
                  <a:pt x="14023" y="163080"/>
                  <a:pt x="12700" y="160482"/>
                  <a:pt x="12700" y="157885"/>
                </a:cubicBezTo>
                <a:cubicBezTo>
                  <a:pt x="12700" y="153988"/>
                  <a:pt x="14023" y="151390"/>
                  <a:pt x="16669" y="150091"/>
                </a:cubicBezTo>
                <a:cubicBezTo>
                  <a:pt x="16669" y="150091"/>
                  <a:pt x="16669" y="150091"/>
                  <a:pt x="16669" y="86447"/>
                </a:cubicBezTo>
                <a:cubicBezTo>
                  <a:pt x="16669" y="85148"/>
                  <a:pt x="17992" y="82550"/>
                  <a:pt x="20638" y="82550"/>
                </a:cubicBezTo>
                <a:close/>
                <a:moveTo>
                  <a:pt x="165100" y="58738"/>
                </a:moveTo>
                <a:cubicBezTo>
                  <a:pt x="158086" y="58738"/>
                  <a:pt x="152400" y="62292"/>
                  <a:pt x="152400" y="66676"/>
                </a:cubicBezTo>
                <a:cubicBezTo>
                  <a:pt x="152400" y="71060"/>
                  <a:pt x="158086" y="74614"/>
                  <a:pt x="165100" y="74614"/>
                </a:cubicBezTo>
                <a:cubicBezTo>
                  <a:pt x="172114" y="74614"/>
                  <a:pt x="177800" y="71060"/>
                  <a:pt x="177800" y="66676"/>
                </a:cubicBezTo>
                <a:cubicBezTo>
                  <a:pt x="177800" y="62292"/>
                  <a:pt x="172114" y="58738"/>
                  <a:pt x="165100" y="58738"/>
                </a:cubicBezTo>
                <a:close/>
                <a:moveTo>
                  <a:pt x="165100" y="0"/>
                </a:moveTo>
                <a:lnTo>
                  <a:pt x="331788" y="66675"/>
                </a:lnTo>
                <a:lnTo>
                  <a:pt x="165100" y="149225"/>
                </a:lnTo>
                <a:lnTo>
                  <a:pt x="0" y="66675"/>
                </a:lnTo>
                <a:close/>
              </a:path>
            </a:pathLst>
          </a:custGeom>
          <a:solidFill>
            <a:schemeClr val="accent1"/>
          </a:solidFill>
          <a:ln>
            <a:noFill/>
          </a:ln>
        </p:spPr>
        <p:txBody>
          <a:bodyPr/>
          <a:lstStyle/>
          <a:p>
            <a:endParaRPr lang="en-US"/>
          </a:p>
        </p:txBody>
      </p:sp>
      <p:grpSp>
        <p:nvGrpSpPr>
          <p:cNvPr id="95" name="Group 4">
            <a:extLst>
              <a:ext uri="{FF2B5EF4-FFF2-40B4-BE49-F238E27FC236}">
                <a16:creationId xmlns:a16="http://schemas.microsoft.com/office/drawing/2014/main" id="{A3B82125-2FEC-A1D2-F464-93171722837E}"/>
              </a:ext>
            </a:extLst>
          </p:cNvPr>
          <p:cNvGrpSpPr/>
          <p:nvPr/>
        </p:nvGrpSpPr>
        <p:grpSpPr>
          <a:xfrm>
            <a:off x="2787543" y="1131590"/>
            <a:ext cx="3480692" cy="3574440"/>
            <a:chOff x="3787487" y="1379315"/>
            <a:chExt cx="4640923" cy="4765920"/>
          </a:xfrm>
        </p:grpSpPr>
        <p:grpSp>
          <p:nvGrpSpPr>
            <p:cNvPr id="96" name="Group 5">
              <a:extLst>
                <a:ext uri="{FF2B5EF4-FFF2-40B4-BE49-F238E27FC236}">
                  <a16:creationId xmlns:a16="http://schemas.microsoft.com/office/drawing/2014/main" id="{F26E8513-E2A2-2932-4802-33782180BE61}"/>
                </a:ext>
              </a:extLst>
            </p:cNvPr>
            <p:cNvGrpSpPr/>
            <p:nvPr/>
          </p:nvGrpSpPr>
          <p:grpSpPr>
            <a:xfrm>
              <a:off x="3787487" y="2880964"/>
              <a:ext cx="2145129" cy="1702252"/>
              <a:chOff x="3787487" y="2880964"/>
              <a:chExt cx="2145129" cy="1702252"/>
            </a:xfrm>
          </p:grpSpPr>
          <p:sp>
            <p:nvSpPr>
              <p:cNvPr id="106" name="Freeform: Shape 15">
                <a:extLst>
                  <a:ext uri="{FF2B5EF4-FFF2-40B4-BE49-F238E27FC236}">
                    <a16:creationId xmlns:a16="http://schemas.microsoft.com/office/drawing/2014/main" id="{26BC675A-C2AE-4619-B988-B8C1301F5ABD}"/>
                  </a:ext>
                </a:extLst>
              </p:cNvPr>
              <p:cNvSpPr/>
              <p:nvPr/>
            </p:nvSpPr>
            <p:spPr>
              <a:xfrm>
                <a:off x="4230365" y="2880964"/>
                <a:ext cx="1702251" cy="1702252"/>
              </a:xfrm>
              <a:custGeom>
                <a:avLst/>
                <a:gdLst>
                  <a:gd name="connsiteX0" fmla="*/ 2939403 w 3423157"/>
                  <a:gd name="connsiteY0" fmla="*/ 1384993 h 3423158"/>
                  <a:gd name="connsiteX1" fmla="*/ 3423157 w 3423157"/>
                  <a:gd name="connsiteY1" fmla="*/ 1384993 h 3423158"/>
                  <a:gd name="connsiteX2" fmla="*/ 3423157 w 3423157"/>
                  <a:gd name="connsiteY2" fmla="*/ 1936950 h 3423158"/>
                  <a:gd name="connsiteX3" fmla="*/ 3423157 w 3423157"/>
                  <a:gd name="connsiteY3" fmla="*/ 1937819 h 3423158"/>
                  <a:gd name="connsiteX4" fmla="*/ 3423157 w 3423157"/>
                  <a:gd name="connsiteY4" fmla="*/ 2284534 h 3423158"/>
                  <a:gd name="connsiteX5" fmla="*/ 3423157 w 3423157"/>
                  <a:gd name="connsiteY5" fmla="*/ 2420703 h 3423158"/>
                  <a:gd name="connsiteX6" fmla="*/ 3423157 w 3423157"/>
                  <a:gd name="connsiteY6" fmla="*/ 2421572 h 3423158"/>
                  <a:gd name="connsiteX7" fmla="*/ 3423157 w 3423157"/>
                  <a:gd name="connsiteY7" fmla="*/ 2475034 h 3423158"/>
                  <a:gd name="connsiteX8" fmla="*/ 3423157 w 3423157"/>
                  <a:gd name="connsiteY8" fmla="*/ 2852620 h 3423158"/>
                  <a:gd name="connsiteX9" fmla="*/ 2852619 w 3423157"/>
                  <a:gd name="connsiteY9" fmla="*/ 3423158 h 3423158"/>
                  <a:gd name="connsiteX10" fmla="*/ 2549355 w 3423157"/>
                  <a:gd name="connsiteY10" fmla="*/ 3423158 h 3423158"/>
                  <a:gd name="connsiteX11" fmla="*/ 2549355 w 3423157"/>
                  <a:gd name="connsiteY11" fmla="*/ 2937465 h 3423158"/>
                  <a:gd name="connsiteX12" fmla="*/ 2612605 w 3423157"/>
                  <a:gd name="connsiteY12" fmla="*/ 2931089 h 3423158"/>
                  <a:gd name="connsiteX13" fmla="*/ 2939403 w 3423157"/>
                  <a:gd name="connsiteY13" fmla="*/ 2530121 h 3423158"/>
                  <a:gd name="connsiteX14" fmla="*/ 2939403 w 3423157"/>
                  <a:gd name="connsiteY14" fmla="*/ 2475034 h 3423158"/>
                  <a:gd name="connsiteX15" fmla="*/ 2937519 w 3423157"/>
                  <a:gd name="connsiteY15" fmla="*/ 2475034 h 3423158"/>
                  <a:gd name="connsiteX16" fmla="*/ 2937519 w 3423157"/>
                  <a:gd name="connsiteY16" fmla="*/ 2284534 h 3423158"/>
                  <a:gd name="connsiteX17" fmla="*/ 2939403 w 3423157"/>
                  <a:gd name="connsiteY17" fmla="*/ 2284534 h 3423158"/>
                  <a:gd name="connsiteX18" fmla="*/ 2939403 w 3423157"/>
                  <a:gd name="connsiteY18" fmla="*/ 1937819 h 3423158"/>
                  <a:gd name="connsiteX19" fmla="*/ 2939403 w 3423157"/>
                  <a:gd name="connsiteY19" fmla="*/ 1936950 h 3423158"/>
                  <a:gd name="connsiteX20" fmla="*/ 2160620 w 3423157"/>
                  <a:gd name="connsiteY20" fmla="*/ 0 h 3423158"/>
                  <a:gd name="connsiteX21" fmla="*/ 2526770 w 3423157"/>
                  <a:gd name="connsiteY21" fmla="*/ 0 h 3423158"/>
                  <a:gd name="connsiteX22" fmla="*/ 2526770 w 3423157"/>
                  <a:gd name="connsiteY22" fmla="*/ 1 h 3423158"/>
                  <a:gd name="connsiteX23" fmla="*/ 2852619 w 3423157"/>
                  <a:gd name="connsiteY23" fmla="*/ 1 h 3423158"/>
                  <a:gd name="connsiteX24" fmla="*/ 3423157 w 3423157"/>
                  <a:gd name="connsiteY24" fmla="*/ 570539 h 3423158"/>
                  <a:gd name="connsiteX25" fmla="*/ 3423157 w 3423157"/>
                  <a:gd name="connsiteY25" fmla="*/ 901239 h 3423158"/>
                  <a:gd name="connsiteX26" fmla="*/ 2939403 w 3423157"/>
                  <a:gd name="connsiteY26" fmla="*/ 901239 h 3423158"/>
                  <a:gd name="connsiteX27" fmla="*/ 2939403 w 3423157"/>
                  <a:gd name="connsiteY27" fmla="*/ 893037 h 3423158"/>
                  <a:gd name="connsiteX28" fmla="*/ 2530120 w 3423157"/>
                  <a:gd name="connsiteY28" fmla="*/ 483754 h 3423158"/>
                  <a:gd name="connsiteX29" fmla="*/ 2445571 w 3423157"/>
                  <a:gd name="connsiteY29" fmla="*/ 483754 h 3423158"/>
                  <a:gd name="connsiteX30" fmla="*/ 2445571 w 3423157"/>
                  <a:gd name="connsiteY30" fmla="*/ 483674 h 3423158"/>
                  <a:gd name="connsiteX31" fmla="*/ 2432634 w 3423157"/>
                  <a:gd name="connsiteY31" fmla="*/ 483674 h 3423158"/>
                  <a:gd name="connsiteX32" fmla="*/ 2432634 w 3423157"/>
                  <a:gd name="connsiteY32" fmla="*/ 483754 h 3423158"/>
                  <a:gd name="connsiteX33" fmla="*/ 1961818 w 3423157"/>
                  <a:gd name="connsiteY33" fmla="*/ 483754 h 3423158"/>
                  <a:gd name="connsiteX34" fmla="*/ 1948881 w 3423157"/>
                  <a:gd name="connsiteY34" fmla="*/ 483754 h 3423158"/>
                  <a:gd name="connsiteX35" fmla="*/ 893036 w 3423157"/>
                  <a:gd name="connsiteY35" fmla="*/ 483754 h 3423158"/>
                  <a:gd name="connsiteX36" fmla="*/ 483753 w 3423157"/>
                  <a:gd name="connsiteY36" fmla="*/ 893037 h 3423158"/>
                  <a:gd name="connsiteX37" fmla="*/ 483753 w 3423157"/>
                  <a:gd name="connsiteY37" fmla="*/ 2530121 h 3423158"/>
                  <a:gd name="connsiteX38" fmla="*/ 893036 w 3423157"/>
                  <a:gd name="connsiteY38" fmla="*/ 2939404 h 3423158"/>
                  <a:gd name="connsiteX39" fmla="*/ 2065602 w 3423157"/>
                  <a:gd name="connsiteY39" fmla="*/ 2939404 h 3423158"/>
                  <a:gd name="connsiteX40" fmla="*/ 2065602 w 3423157"/>
                  <a:gd name="connsiteY40" fmla="*/ 3423158 h 3423158"/>
                  <a:gd name="connsiteX41" fmla="*/ 570538 w 3423157"/>
                  <a:gd name="connsiteY41" fmla="*/ 3423158 h 3423158"/>
                  <a:gd name="connsiteX42" fmla="*/ 0 w 3423157"/>
                  <a:gd name="connsiteY42" fmla="*/ 2852620 h 3423158"/>
                  <a:gd name="connsiteX43" fmla="*/ 0 w 3423157"/>
                  <a:gd name="connsiteY43" fmla="*/ 570539 h 3423158"/>
                  <a:gd name="connsiteX44" fmla="*/ 570538 w 3423157"/>
                  <a:gd name="connsiteY44" fmla="*/ 1 h 3423158"/>
                  <a:gd name="connsiteX45" fmla="*/ 1948881 w 3423157"/>
                  <a:gd name="connsiteY45" fmla="*/ 1 h 3423158"/>
                  <a:gd name="connsiteX46" fmla="*/ 1961818 w 3423157"/>
                  <a:gd name="connsiteY46" fmla="*/ 1 h 3423158"/>
                  <a:gd name="connsiteX47" fmla="*/ 2160620 w 3423157"/>
                  <a:gd name="connsiteY47" fmla="*/ 1 h 3423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423157" h="3423158">
                    <a:moveTo>
                      <a:pt x="2939403" y="1384993"/>
                    </a:moveTo>
                    <a:lnTo>
                      <a:pt x="3423157" y="1384993"/>
                    </a:lnTo>
                    <a:lnTo>
                      <a:pt x="3423157" y="1936950"/>
                    </a:lnTo>
                    <a:lnTo>
                      <a:pt x="3423157" y="1937819"/>
                    </a:lnTo>
                    <a:lnTo>
                      <a:pt x="3423157" y="2284534"/>
                    </a:lnTo>
                    <a:lnTo>
                      <a:pt x="3423157" y="2420703"/>
                    </a:lnTo>
                    <a:lnTo>
                      <a:pt x="3423157" y="2421572"/>
                    </a:lnTo>
                    <a:lnTo>
                      <a:pt x="3423157" y="2475034"/>
                    </a:lnTo>
                    <a:lnTo>
                      <a:pt x="3423157" y="2852620"/>
                    </a:lnTo>
                    <a:cubicBezTo>
                      <a:pt x="3423157" y="3167719"/>
                      <a:pt x="3167718" y="3423158"/>
                      <a:pt x="2852619" y="3423158"/>
                    </a:cubicBezTo>
                    <a:lnTo>
                      <a:pt x="2549355" y="3423158"/>
                    </a:lnTo>
                    <a:lnTo>
                      <a:pt x="2549355" y="2937465"/>
                    </a:lnTo>
                    <a:lnTo>
                      <a:pt x="2612605" y="2931089"/>
                    </a:lnTo>
                    <a:cubicBezTo>
                      <a:pt x="2799108" y="2892925"/>
                      <a:pt x="2939403" y="2727907"/>
                      <a:pt x="2939403" y="2530121"/>
                    </a:cubicBezTo>
                    <a:lnTo>
                      <a:pt x="2939403" y="2475034"/>
                    </a:lnTo>
                    <a:lnTo>
                      <a:pt x="2937519" y="2475034"/>
                    </a:lnTo>
                    <a:lnTo>
                      <a:pt x="2937519" y="2284534"/>
                    </a:lnTo>
                    <a:lnTo>
                      <a:pt x="2939403" y="2284534"/>
                    </a:lnTo>
                    <a:lnTo>
                      <a:pt x="2939403" y="1937819"/>
                    </a:lnTo>
                    <a:lnTo>
                      <a:pt x="2939403" y="1936950"/>
                    </a:lnTo>
                    <a:close/>
                    <a:moveTo>
                      <a:pt x="2160620" y="0"/>
                    </a:moveTo>
                    <a:lnTo>
                      <a:pt x="2526770" y="0"/>
                    </a:lnTo>
                    <a:lnTo>
                      <a:pt x="2526770" y="1"/>
                    </a:lnTo>
                    <a:lnTo>
                      <a:pt x="2852619" y="1"/>
                    </a:lnTo>
                    <a:cubicBezTo>
                      <a:pt x="3167718" y="1"/>
                      <a:pt x="3423157" y="255440"/>
                      <a:pt x="3423157" y="570539"/>
                    </a:cubicBezTo>
                    <a:lnTo>
                      <a:pt x="3423157" y="901239"/>
                    </a:lnTo>
                    <a:lnTo>
                      <a:pt x="2939403" y="901239"/>
                    </a:lnTo>
                    <a:lnTo>
                      <a:pt x="2939403" y="893037"/>
                    </a:lnTo>
                    <a:cubicBezTo>
                      <a:pt x="2939403" y="666996"/>
                      <a:pt x="2756161" y="483754"/>
                      <a:pt x="2530120" y="483754"/>
                    </a:cubicBezTo>
                    <a:lnTo>
                      <a:pt x="2445571" y="483754"/>
                    </a:lnTo>
                    <a:lnTo>
                      <a:pt x="2445571" y="483674"/>
                    </a:lnTo>
                    <a:lnTo>
                      <a:pt x="2432634" y="483674"/>
                    </a:lnTo>
                    <a:lnTo>
                      <a:pt x="2432634" y="483754"/>
                    </a:lnTo>
                    <a:lnTo>
                      <a:pt x="1961818" y="483754"/>
                    </a:lnTo>
                    <a:lnTo>
                      <a:pt x="1948881" y="483754"/>
                    </a:lnTo>
                    <a:lnTo>
                      <a:pt x="893036" y="483754"/>
                    </a:lnTo>
                    <a:cubicBezTo>
                      <a:pt x="666995" y="483754"/>
                      <a:pt x="483753" y="666996"/>
                      <a:pt x="483753" y="893037"/>
                    </a:cubicBezTo>
                    <a:lnTo>
                      <a:pt x="483753" y="2530121"/>
                    </a:lnTo>
                    <a:cubicBezTo>
                      <a:pt x="483753" y="2756162"/>
                      <a:pt x="666995" y="2939404"/>
                      <a:pt x="893036" y="2939404"/>
                    </a:cubicBezTo>
                    <a:lnTo>
                      <a:pt x="2065602" y="2939404"/>
                    </a:lnTo>
                    <a:lnTo>
                      <a:pt x="2065602" y="3423158"/>
                    </a:lnTo>
                    <a:lnTo>
                      <a:pt x="570538" y="3423158"/>
                    </a:lnTo>
                    <a:cubicBezTo>
                      <a:pt x="255439" y="3423158"/>
                      <a:pt x="0" y="3167719"/>
                      <a:pt x="0" y="2852620"/>
                    </a:cubicBezTo>
                    <a:lnTo>
                      <a:pt x="0" y="570539"/>
                    </a:lnTo>
                    <a:cubicBezTo>
                      <a:pt x="0" y="255440"/>
                      <a:pt x="255439" y="1"/>
                      <a:pt x="570538" y="1"/>
                    </a:cubicBezTo>
                    <a:lnTo>
                      <a:pt x="1948881" y="1"/>
                    </a:lnTo>
                    <a:lnTo>
                      <a:pt x="1961818" y="1"/>
                    </a:lnTo>
                    <a:lnTo>
                      <a:pt x="2160620"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7" name="Oval 16">
                <a:extLst>
                  <a:ext uri="{FF2B5EF4-FFF2-40B4-BE49-F238E27FC236}">
                    <a16:creationId xmlns:a16="http://schemas.microsoft.com/office/drawing/2014/main" id="{476D47DE-01C6-B572-542D-70643B0933B0}"/>
                  </a:ext>
                </a:extLst>
              </p:cNvPr>
              <p:cNvSpPr/>
              <p:nvPr/>
            </p:nvSpPr>
            <p:spPr>
              <a:xfrm>
                <a:off x="3787487" y="3360615"/>
                <a:ext cx="952500" cy="7429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97" name="Group 6">
              <a:extLst>
                <a:ext uri="{FF2B5EF4-FFF2-40B4-BE49-F238E27FC236}">
                  <a16:creationId xmlns:a16="http://schemas.microsoft.com/office/drawing/2014/main" id="{BBEF0398-660A-9BD4-D2B1-3CD55D2D9803}"/>
                </a:ext>
              </a:extLst>
            </p:cNvPr>
            <p:cNvGrpSpPr/>
            <p:nvPr/>
          </p:nvGrpSpPr>
          <p:grpSpPr>
            <a:xfrm>
              <a:off x="5240137" y="1379315"/>
              <a:ext cx="1702252" cy="2189739"/>
              <a:chOff x="5240137" y="1379315"/>
              <a:chExt cx="1702252" cy="2189739"/>
            </a:xfrm>
          </p:grpSpPr>
          <p:sp>
            <p:nvSpPr>
              <p:cNvPr id="104" name="Freeform: Shape 13">
                <a:extLst>
                  <a:ext uri="{FF2B5EF4-FFF2-40B4-BE49-F238E27FC236}">
                    <a16:creationId xmlns:a16="http://schemas.microsoft.com/office/drawing/2014/main" id="{61837E85-99DD-1764-D912-0C845DDC7B62}"/>
                  </a:ext>
                </a:extLst>
              </p:cNvPr>
              <p:cNvSpPr/>
              <p:nvPr/>
            </p:nvSpPr>
            <p:spPr>
              <a:xfrm rot="16200000" flipH="1" flipV="1">
                <a:off x="5240137" y="1866803"/>
                <a:ext cx="1702251" cy="1702252"/>
              </a:xfrm>
              <a:custGeom>
                <a:avLst/>
                <a:gdLst>
                  <a:gd name="connsiteX0" fmla="*/ 2939403 w 3423157"/>
                  <a:gd name="connsiteY0" fmla="*/ 1384993 h 3423158"/>
                  <a:gd name="connsiteX1" fmla="*/ 3423157 w 3423157"/>
                  <a:gd name="connsiteY1" fmla="*/ 1384993 h 3423158"/>
                  <a:gd name="connsiteX2" fmla="*/ 3423157 w 3423157"/>
                  <a:gd name="connsiteY2" fmla="*/ 1936950 h 3423158"/>
                  <a:gd name="connsiteX3" fmla="*/ 3423157 w 3423157"/>
                  <a:gd name="connsiteY3" fmla="*/ 1937819 h 3423158"/>
                  <a:gd name="connsiteX4" fmla="*/ 3423157 w 3423157"/>
                  <a:gd name="connsiteY4" fmla="*/ 2284534 h 3423158"/>
                  <a:gd name="connsiteX5" fmla="*/ 3423157 w 3423157"/>
                  <a:gd name="connsiteY5" fmla="*/ 2420703 h 3423158"/>
                  <a:gd name="connsiteX6" fmla="*/ 3423157 w 3423157"/>
                  <a:gd name="connsiteY6" fmla="*/ 2421572 h 3423158"/>
                  <a:gd name="connsiteX7" fmla="*/ 3423157 w 3423157"/>
                  <a:gd name="connsiteY7" fmla="*/ 2475034 h 3423158"/>
                  <a:gd name="connsiteX8" fmla="*/ 3423157 w 3423157"/>
                  <a:gd name="connsiteY8" fmla="*/ 2852620 h 3423158"/>
                  <a:gd name="connsiteX9" fmla="*/ 2852619 w 3423157"/>
                  <a:gd name="connsiteY9" fmla="*/ 3423158 h 3423158"/>
                  <a:gd name="connsiteX10" fmla="*/ 2549355 w 3423157"/>
                  <a:gd name="connsiteY10" fmla="*/ 3423158 h 3423158"/>
                  <a:gd name="connsiteX11" fmla="*/ 2549355 w 3423157"/>
                  <a:gd name="connsiteY11" fmla="*/ 2937465 h 3423158"/>
                  <a:gd name="connsiteX12" fmla="*/ 2612605 w 3423157"/>
                  <a:gd name="connsiteY12" fmla="*/ 2931089 h 3423158"/>
                  <a:gd name="connsiteX13" fmla="*/ 2939403 w 3423157"/>
                  <a:gd name="connsiteY13" fmla="*/ 2530121 h 3423158"/>
                  <a:gd name="connsiteX14" fmla="*/ 2939403 w 3423157"/>
                  <a:gd name="connsiteY14" fmla="*/ 2475034 h 3423158"/>
                  <a:gd name="connsiteX15" fmla="*/ 2937519 w 3423157"/>
                  <a:gd name="connsiteY15" fmla="*/ 2475034 h 3423158"/>
                  <a:gd name="connsiteX16" fmla="*/ 2937519 w 3423157"/>
                  <a:gd name="connsiteY16" fmla="*/ 2284534 h 3423158"/>
                  <a:gd name="connsiteX17" fmla="*/ 2939403 w 3423157"/>
                  <a:gd name="connsiteY17" fmla="*/ 2284534 h 3423158"/>
                  <a:gd name="connsiteX18" fmla="*/ 2939403 w 3423157"/>
                  <a:gd name="connsiteY18" fmla="*/ 1937819 h 3423158"/>
                  <a:gd name="connsiteX19" fmla="*/ 2939403 w 3423157"/>
                  <a:gd name="connsiteY19" fmla="*/ 1936950 h 3423158"/>
                  <a:gd name="connsiteX20" fmla="*/ 2160620 w 3423157"/>
                  <a:gd name="connsiteY20" fmla="*/ 0 h 3423158"/>
                  <a:gd name="connsiteX21" fmla="*/ 2526770 w 3423157"/>
                  <a:gd name="connsiteY21" fmla="*/ 0 h 3423158"/>
                  <a:gd name="connsiteX22" fmla="*/ 2526770 w 3423157"/>
                  <a:gd name="connsiteY22" fmla="*/ 1 h 3423158"/>
                  <a:gd name="connsiteX23" fmla="*/ 2852619 w 3423157"/>
                  <a:gd name="connsiteY23" fmla="*/ 1 h 3423158"/>
                  <a:gd name="connsiteX24" fmla="*/ 3423157 w 3423157"/>
                  <a:gd name="connsiteY24" fmla="*/ 570539 h 3423158"/>
                  <a:gd name="connsiteX25" fmla="*/ 3423157 w 3423157"/>
                  <a:gd name="connsiteY25" fmla="*/ 901239 h 3423158"/>
                  <a:gd name="connsiteX26" fmla="*/ 2939403 w 3423157"/>
                  <a:gd name="connsiteY26" fmla="*/ 901239 h 3423158"/>
                  <a:gd name="connsiteX27" fmla="*/ 2939403 w 3423157"/>
                  <a:gd name="connsiteY27" fmla="*/ 893037 h 3423158"/>
                  <a:gd name="connsiteX28" fmla="*/ 2530120 w 3423157"/>
                  <a:gd name="connsiteY28" fmla="*/ 483754 h 3423158"/>
                  <a:gd name="connsiteX29" fmla="*/ 2445571 w 3423157"/>
                  <a:gd name="connsiteY29" fmla="*/ 483754 h 3423158"/>
                  <a:gd name="connsiteX30" fmla="*/ 2445571 w 3423157"/>
                  <a:gd name="connsiteY30" fmla="*/ 483674 h 3423158"/>
                  <a:gd name="connsiteX31" fmla="*/ 2432634 w 3423157"/>
                  <a:gd name="connsiteY31" fmla="*/ 483674 h 3423158"/>
                  <a:gd name="connsiteX32" fmla="*/ 2432634 w 3423157"/>
                  <a:gd name="connsiteY32" fmla="*/ 483754 h 3423158"/>
                  <a:gd name="connsiteX33" fmla="*/ 1961818 w 3423157"/>
                  <a:gd name="connsiteY33" fmla="*/ 483754 h 3423158"/>
                  <a:gd name="connsiteX34" fmla="*/ 1948881 w 3423157"/>
                  <a:gd name="connsiteY34" fmla="*/ 483754 h 3423158"/>
                  <a:gd name="connsiteX35" fmla="*/ 893036 w 3423157"/>
                  <a:gd name="connsiteY35" fmla="*/ 483754 h 3423158"/>
                  <a:gd name="connsiteX36" fmla="*/ 483753 w 3423157"/>
                  <a:gd name="connsiteY36" fmla="*/ 893037 h 3423158"/>
                  <a:gd name="connsiteX37" fmla="*/ 483753 w 3423157"/>
                  <a:gd name="connsiteY37" fmla="*/ 2530121 h 3423158"/>
                  <a:gd name="connsiteX38" fmla="*/ 893036 w 3423157"/>
                  <a:gd name="connsiteY38" fmla="*/ 2939404 h 3423158"/>
                  <a:gd name="connsiteX39" fmla="*/ 2065602 w 3423157"/>
                  <a:gd name="connsiteY39" fmla="*/ 2939404 h 3423158"/>
                  <a:gd name="connsiteX40" fmla="*/ 2065602 w 3423157"/>
                  <a:gd name="connsiteY40" fmla="*/ 3423158 h 3423158"/>
                  <a:gd name="connsiteX41" fmla="*/ 570538 w 3423157"/>
                  <a:gd name="connsiteY41" fmla="*/ 3423158 h 3423158"/>
                  <a:gd name="connsiteX42" fmla="*/ 0 w 3423157"/>
                  <a:gd name="connsiteY42" fmla="*/ 2852620 h 3423158"/>
                  <a:gd name="connsiteX43" fmla="*/ 0 w 3423157"/>
                  <a:gd name="connsiteY43" fmla="*/ 570539 h 3423158"/>
                  <a:gd name="connsiteX44" fmla="*/ 570538 w 3423157"/>
                  <a:gd name="connsiteY44" fmla="*/ 1 h 3423158"/>
                  <a:gd name="connsiteX45" fmla="*/ 1948881 w 3423157"/>
                  <a:gd name="connsiteY45" fmla="*/ 1 h 3423158"/>
                  <a:gd name="connsiteX46" fmla="*/ 1961818 w 3423157"/>
                  <a:gd name="connsiteY46" fmla="*/ 1 h 3423158"/>
                  <a:gd name="connsiteX47" fmla="*/ 2160620 w 3423157"/>
                  <a:gd name="connsiteY47" fmla="*/ 1 h 3423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423157" h="3423158">
                    <a:moveTo>
                      <a:pt x="2939403" y="1384993"/>
                    </a:moveTo>
                    <a:lnTo>
                      <a:pt x="3423157" y="1384993"/>
                    </a:lnTo>
                    <a:lnTo>
                      <a:pt x="3423157" y="1936950"/>
                    </a:lnTo>
                    <a:lnTo>
                      <a:pt x="3423157" y="1937819"/>
                    </a:lnTo>
                    <a:lnTo>
                      <a:pt x="3423157" y="2284534"/>
                    </a:lnTo>
                    <a:lnTo>
                      <a:pt x="3423157" y="2420703"/>
                    </a:lnTo>
                    <a:lnTo>
                      <a:pt x="3423157" y="2421572"/>
                    </a:lnTo>
                    <a:lnTo>
                      <a:pt x="3423157" y="2475034"/>
                    </a:lnTo>
                    <a:lnTo>
                      <a:pt x="3423157" y="2852620"/>
                    </a:lnTo>
                    <a:cubicBezTo>
                      <a:pt x="3423157" y="3167719"/>
                      <a:pt x="3167718" y="3423158"/>
                      <a:pt x="2852619" y="3423158"/>
                    </a:cubicBezTo>
                    <a:lnTo>
                      <a:pt x="2549355" y="3423158"/>
                    </a:lnTo>
                    <a:lnTo>
                      <a:pt x="2549355" y="2937465"/>
                    </a:lnTo>
                    <a:lnTo>
                      <a:pt x="2612605" y="2931089"/>
                    </a:lnTo>
                    <a:cubicBezTo>
                      <a:pt x="2799108" y="2892925"/>
                      <a:pt x="2939403" y="2727907"/>
                      <a:pt x="2939403" y="2530121"/>
                    </a:cubicBezTo>
                    <a:lnTo>
                      <a:pt x="2939403" y="2475034"/>
                    </a:lnTo>
                    <a:lnTo>
                      <a:pt x="2937519" y="2475034"/>
                    </a:lnTo>
                    <a:lnTo>
                      <a:pt x="2937519" y="2284534"/>
                    </a:lnTo>
                    <a:lnTo>
                      <a:pt x="2939403" y="2284534"/>
                    </a:lnTo>
                    <a:lnTo>
                      <a:pt x="2939403" y="1937819"/>
                    </a:lnTo>
                    <a:lnTo>
                      <a:pt x="2939403" y="1936950"/>
                    </a:lnTo>
                    <a:close/>
                    <a:moveTo>
                      <a:pt x="2160620" y="0"/>
                    </a:moveTo>
                    <a:lnTo>
                      <a:pt x="2526770" y="0"/>
                    </a:lnTo>
                    <a:lnTo>
                      <a:pt x="2526770" y="1"/>
                    </a:lnTo>
                    <a:lnTo>
                      <a:pt x="2852619" y="1"/>
                    </a:lnTo>
                    <a:cubicBezTo>
                      <a:pt x="3167718" y="1"/>
                      <a:pt x="3423157" y="255440"/>
                      <a:pt x="3423157" y="570539"/>
                    </a:cubicBezTo>
                    <a:lnTo>
                      <a:pt x="3423157" y="901239"/>
                    </a:lnTo>
                    <a:lnTo>
                      <a:pt x="2939403" y="901239"/>
                    </a:lnTo>
                    <a:lnTo>
                      <a:pt x="2939403" y="893037"/>
                    </a:lnTo>
                    <a:cubicBezTo>
                      <a:pt x="2939403" y="666996"/>
                      <a:pt x="2756161" y="483754"/>
                      <a:pt x="2530120" y="483754"/>
                    </a:cubicBezTo>
                    <a:lnTo>
                      <a:pt x="2445571" y="483754"/>
                    </a:lnTo>
                    <a:lnTo>
                      <a:pt x="2445571" y="483674"/>
                    </a:lnTo>
                    <a:lnTo>
                      <a:pt x="2432634" y="483674"/>
                    </a:lnTo>
                    <a:lnTo>
                      <a:pt x="2432634" y="483754"/>
                    </a:lnTo>
                    <a:lnTo>
                      <a:pt x="1961818" y="483754"/>
                    </a:lnTo>
                    <a:lnTo>
                      <a:pt x="1948881" y="483754"/>
                    </a:lnTo>
                    <a:lnTo>
                      <a:pt x="893036" y="483754"/>
                    </a:lnTo>
                    <a:cubicBezTo>
                      <a:pt x="666995" y="483754"/>
                      <a:pt x="483753" y="666996"/>
                      <a:pt x="483753" y="893037"/>
                    </a:cubicBezTo>
                    <a:lnTo>
                      <a:pt x="483753" y="2530121"/>
                    </a:lnTo>
                    <a:cubicBezTo>
                      <a:pt x="483753" y="2756162"/>
                      <a:pt x="666995" y="2939404"/>
                      <a:pt x="893036" y="2939404"/>
                    </a:cubicBezTo>
                    <a:lnTo>
                      <a:pt x="2065602" y="2939404"/>
                    </a:lnTo>
                    <a:lnTo>
                      <a:pt x="2065602" y="3423158"/>
                    </a:lnTo>
                    <a:lnTo>
                      <a:pt x="570538" y="3423158"/>
                    </a:lnTo>
                    <a:cubicBezTo>
                      <a:pt x="255439" y="3423158"/>
                      <a:pt x="0" y="3167719"/>
                      <a:pt x="0" y="2852620"/>
                    </a:cubicBezTo>
                    <a:lnTo>
                      <a:pt x="0" y="570539"/>
                    </a:lnTo>
                    <a:cubicBezTo>
                      <a:pt x="0" y="255440"/>
                      <a:pt x="255439" y="1"/>
                      <a:pt x="570538" y="1"/>
                    </a:cubicBezTo>
                    <a:lnTo>
                      <a:pt x="1948881" y="1"/>
                    </a:lnTo>
                    <a:lnTo>
                      <a:pt x="1961818" y="1"/>
                    </a:lnTo>
                    <a:lnTo>
                      <a:pt x="2160620"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5" name="Oval 14">
                <a:extLst>
                  <a:ext uri="{FF2B5EF4-FFF2-40B4-BE49-F238E27FC236}">
                    <a16:creationId xmlns:a16="http://schemas.microsoft.com/office/drawing/2014/main" id="{833A66A7-9CEB-9E14-CF74-DE084DC27FA6}"/>
                  </a:ext>
                </a:extLst>
              </p:cNvPr>
              <p:cNvSpPr/>
              <p:nvPr/>
            </p:nvSpPr>
            <p:spPr>
              <a:xfrm rot="5400000">
                <a:off x="5624485" y="1484090"/>
                <a:ext cx="952500" cy="7429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98" name="Group 7">
              <a:extLst>
                <a:ext uri="{FF2B5EF4-FFF2-40B4-BE49-F238E27FC236}">
                  <a16:creationId xmlns:a16="http://schemas.microsoft.com/office/drawing/2014/main" id="{6AD61003-DB26-675A-543A-E5AE9428F3BE}"/>
                </a:ext>
              </a:extLst>
            </p:cNvPr>
            <p:cNvGrpSpPr/>
            <p:nvPr/>
          </p:nvGrpSpPr>
          <p:grpSpPr>
            <a:xfrm>
              <a:off x="5249610" y="3936548"/>
              <a:ext cx="1702252" cy="2208687"/>
              <a:chOff x="5249610" y="3936548"/>
              <a:chExt cx="1702252" cy="2208687"/>
            </a:xfrm>
          </p:grpSpPr>
          <p:sp>
            <p:nvSpPr>
              <p:cNvPr id="102" name="Freeform: Shape 11">
                <a:extLst>
                  <a:ext uri="{FF2B5EF4-FFF2-40B4-BE49-F238E27FC236}">
                    <a16:creationId xmlns:a16="http://schemas.microsoft.com/office/drawing/2014/main" id="{464E8530-D5E3-B38A-6B41-B2F8E5603AA7}"/>
                  </a:ext>
                </a:extLst>
              </p:cNvPr>
              <p:cNvSpPr/>
              <p:nvPr/>
            </p:nvSpPr>
            <p:spPr>
              <a:xfrm rot="16200000">
                <a:off x="5249610" y="3936548"/>
                <a:ext cx="1702251" cy="1702252"/>
              </a:xfrm>
              <a:custGeom>
                <a:avLst/>
                <a:gdLst>
                  <a:gd name="connsiteX0" fmla="*/ 2939403 w 3423157"/>
                  <a:gd name="connsiteY0" fmla="*/ 1384993 h 3423158"/>
                  <a:gd name="connsiteX1" fmla="*/ 3423157 w 3423157"/>
                  <a:gd name="connsiteY1" fmla="*/ 1384993 h 3423158"/>
                  <a:gd name="connsiteX2" fmla="*/ 3423157 w 3423157"/>
                  <a:gd name="connsiteY2" fmla="*/ 1936950 h 3423158"/>
                  <a:gd name="connsiteX3" fmla="*/ 3423157 w 3423157"/>
                  <a:gd name="connsiteY3" fmla="*/ 1937819 h 3423158"/>
                  <a:gd name="connsiteX4" fmla="*/ 3423157 w 3423157"/>
                  <a:gd name="connsiteY4" fmla="*/ 2284534 h 3423158"/>
                  <a:gd name="connsiteX5" fmla="*/ 3423157 w 3423157"/>
                  <a:gd name="connsiteY5" fmla="*/ 2420703 h 3423158"/>
                  <a:gd name="connsiteX6" fmla="*/ 3423157 w 3423157"/>
                  <a:gd name="connsiteY6" fmla="*/ 2421572 h 3423158"/>
                  <a:gd name="connsiteX7" fmla="*/ 3423157 w 3423157"/>
                  <a:gd name="connsiteY7" fmla="*/ 2475034 h 3423158"/>
                  <a:gd name="connsiteX8" fmla="*/ 3423157 w 3423157"/>
                  <a:gd name="connsiteY8" fmla="*/ 2852620 h 3423158"/>
                  <a:gd name="connsiteX9" fmla="*/ 2852619 w 3423157"/>
                  <a:gd name="connsiteY9" fmla="*/ 3423158 h 3423158"/>
                  <a:gd name="connsiteX10" fmla="*/ 2549355 w 3423157"/>
                  <a:gd name="connsiteY10" fmla="*/ 3423158 h 3423158"/>
                  <a:gd name="connsiteX11" fmla="*/ 2549355 w 3423157"/>
                  <a:gd name="connsiteY11" fmla="*/ 2937465 h 3423158"/>
                  <a:gd name="connsiteX12" fmla="*/ 2612605 w 3423157"/>
                  <a:gd name="connsiteY12" fmla="*/ 2931089 h 3423158"/>
                  <a:gd name="connsiteX13" fmla="*/ 2939403 w 3423157"/>
                  <a:gd name="connsiteY13" fmla="*/ 2530121 h 3423158"/>
                  <a:gd name="connsiteX14" fmla="*/ 2939403 w 3423157"/>
                  <a:gd name="connsiteY14" fmla="*/ 2475034 h 3423158"/>
                  <a:gd name="connsiteX15" fmla="*/ 2937519 w 3423157"/>
                  <a:gd name="connsiteY15" fmla="*/ 2475034 h 3423158"/>
                  <a:gd name="connsiteX16" fmla="*/ 2937519 w 3423157"/>
                  <a:gd name="connsiteY16" fmla="*/ 2284534 h 3423158"/>
                  <a:gd name="connsiteX17" fmla="*/ 2939403 w 3423157"/>
                  <a:gd name="connsiteY17" fmla="*/ 2284534 h 3423158"/>
                  <a:gd name="connsiteX18" fmla="*/ 2939403 w 3423157"/>
                  <a:gd name="connsiteY18" fmla="*/ 1937819 h 3423158"/>
                  <a:gd name="connsiteX19" fmla="*/ 2939403 w 3423157"/>
                  <a:gd name="connsiteY19" fmla="*/ 1936950 h 3423158"/>
                  <a:gd name="connsiteX20" fmla="*/ 2160620 w 3423157"/>
                  <a:gd name="connsiteY20" fmla="*/ 0 h 3423158"/>
                  <a:gd name="connsiteX21" fmla="*/ 2526770 w 3423157"/>
                  <a:gd name="connsiteY21" fmla="*/ 0 h 3423158"/>
                  <a:gd name="connsiteX22" fmla="*/ 2526770 w 3423157"/>
                  <a:gd name="connsiteY22" fmla="*/ 1 h 3423158"/>
                  <a:gd name="connsiteX23" fmla="*/ 2852619 w 3423157"/>
                  <a:gd name="connsiteY23" fmla="*/ 1 h 3423158"/>
                  <a:gd name="connsiteX24" fmla="*/ 3423157 w 3423157"/>
                  <a:gd name="connsiteY24" fmla="*/ 570539 h 3423158"/>
                  <a:gd name="connsiteX25" fmla="*/ 3423157 w 3423157"/>
                  <a:gd name="connsiteY25" fmla="*/ 901239 h 3423158"/>
                  <a:gd name="connsiteX26" fmla="*/ 2939403 w 3423157"/>
                  <a:gd name="connsiteY26" fmla="*/ 901239 h 3423158"/>
                  <a:gd name="connsiteX27" fmla="*/ 2939403 w 3423157"/>
                  <a:gd name="connsiteY27" fmla="*/ 893037 h 3423158"/>
                  <a:gd name="connsiteX28" fmla="*/ 2530120 w 3423157"/>
                  <a:gd name="connsiteY28" fmla="*/ 483754 h 3423158"/>
                  <a:gd name="connsiteX29" fmla="*/ 2445571 w 3423157"/>
                  <a:gd name="connsiteY29" fmla="*/ 483754 h 3423158"/>
                  <a:gd name="connsiteX30" fmla="*/ 2445571 w 3423157"/>
                  <a:gd name="connsiteY30" fmla="*/ 483674 h 3423158"/>
                  <a:gd name="connsiteX31" fmla="*/ 2432634 w 3423157"/>
                  <a:gd name="connsiteY31" fmla="*/ 483674 h 3423158"/>
                  <a:gd name="connsiteX32" fmla="*/ 2432634 w 3423157"/>
                  <a:gd name="connsiteY32" fmla="*/ 483754 h 3423158"/>
                  <a:gd name="connsiteX33" fmla="*/ 1961818 w 3423157"/>
                  <a:gd name="connsiteY33" fmla="*/ 483754 h 3423158"/>
                  <a:gd name="connsiteX34" fmla="*/ 1948881 w 3423157"/>
                  <a:gd name="connsiteY34" fmla="*/ 483754 h 3423158"/>
                  <a:gd name="connsiteX35" fmla="*/ 893036 w 3423157"/>
                  <a:gd name="connsiteY35" fmla="*/ 483754 h 3423158"/>
                  <a:gd name="connsiteX36" fmla="*/ 483753 w 3423157"/>
                  <a:gd name="connsiteY36" fmla="*/ 893037 h 3423158"/>
                  <a:gd name="connsiteX37" fmla="*/ 483753 w 3423157"/>
                  <a:gd name="connsiteY37" fmla="*/ 2530121 h 3423158"/>
                  <a:gd name="connsiteX38" fmla="*/ 893036 w 3423157"/>
                  <a:gd name="connsiteY38" fmla="*/ 2939404 h 3423158"/>
                  <a:gd name="connsiteX39" fmla="*/ 2065602 w 3423157"/>
                  <a:gd name="connsiteY39" fmla="*/ 2939404 h 3423158"/>
                  <a:gd name="connsiteX40" fmla="*/ 2065602 w 3423157"/>
                  <a:gd name="connsiteY40" fmla="*/ 3423158 h 3423158"/>
                  <a:gd name="connsiteX41" fmla="*/ 570538 w 3423157"/>
                  <a:gd name="connsiteY41" fmla="*/ 3423158 h 3423158"/>
                  <a:gd name="connsiteX42" fmla="*/ 0 w 3423157"/>
                  <a:gd name="connsiteY42" fmla="*/ 2852620 h 3423158"/>
                  <a:gd name="connsiteX43" fmla="*/ 0 w 3423157"/>
                  <a:gd name="connsiteY43" fmla="*/ 570539 h 3423158"/>
                  <a:gd name="connsiteX44" fmla="*/ 570538 w 3423157"/>
                  <a:gd name="connsiteY44" fmla="*/ 1 h 3423158"/>
                  <a:gd name="connsiteX45" fmla="*/ 1948881 w 3423157"/>
                  <a:gd name="connsiteY45" fmla="*/ 1 h 3423158"/>
                  <a:gd name="connsiteX46" fmla="*/ 1961818 w 3423157"/>
                  <a:gd name="connsiteY46" fmla="*/ 1 h 3423158"/>
                  <a:gd name="connsiteX47" fmla="*/ 2160620 w 3423157"/>
                  <a:gd name="connsiteY47" fmla="*/ 1 h 3423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423157" h="3423158">
                    <a:moveTo>
                      <a:pt x="2939403" y="1384993"/>
                    </a:moveTo>
                    <a:lnTo>
                      <a:pt x="3423157" y="1384993"/>
                    </a:lnTo>
                    <a:lnTo>
                      <a:pt x="3423157" y="1936950"/>
                    </a:lnTo>
                    <a:lnTo>
                      <a:pt x="3423157" y="1937819"/>
                    </a:lnTo>
                    <a:lnTo>
                      <a:pt x="3423157" y="2284534"/>
                    </a:lnTo>
                    <a:lnTo>
                      <a:pt x="3423157" y="2420703"/>
                    </a:lnTo>
                    <a:lnTo>
                      <a:pt x="3423157" y="2421572"/>
                    </a:lnTo>
                    <a:lnTo>
                      <a:pt x="3423157" y="2475034"/>
                    </a:lnTo>
                    <a:lnTo>
                      <a:pt x="3423157" y="2852620"/>
                    </a:lnTo>
                    <a:cubicBezTo>
                      <a:pt x="3423157" y="3167719"/>
                      <a:pt x="3167718" y="3423158"/>
                      <a:pt x="2852619" y="3423158"/>
                    </a:cubicBezTo>
                    <a:lnTo>
                      <a:pt x="2549355" y="3423158"/>
                    </a:lnTo>
                    <a:lnTo>
                      <a:pt x="2549355" y="2937465"/>
                    </a:lnTo>
                    <a:lnTo>
                      <a:pt x="2612605" y="2931089"/>
                    </a:lnTo>
                    <a:cubicBezTo>
                      <a:pt x="2799108" y="2892925"/>
                      <a:pt x="2939403" y="2727907"/>
                      <a:pt x="2939403" y="2530121"/>
                    </a:cubicBezTo>
                    <a:lnTo>
                      <a:pt x="2939403" y="2475034"/>
                    </a:lnTo>
                    <a:lnTo>
                      <a:pt x="2937519" y="2475034"/>
                    </a:lnTo>
                    <a:lnTo>
                      <a:pt x="2937519" y="2284534"/>
                    </a:lnTo>
                    <a:lnTo>
                      <a:pt x="2939403" y="2284534"/>
                    </a:lnTo>
                    <a:lnTo>
                      <a:pt x="2939403" y="1937819"/>
                    </a:lnTo>
                    <a:lnTo>
                      <a:pt x="2939403" y="1936950"/>
                    </a:lnTo>
                    <a:close/>
                    <a:moveTo>
                      <a:pt x="2160620" y="0"/>
                    </a:moveTo>
                    <a:lnTo>
                      <a:pt x="2526770" y="0"/>
                    </a:lnTo>
                    <a:lnTo>
                      <a:pt x="2526770" y="1"/>
                    </a:lnTo>
                    <a:lnTo>
                      <a:pt x="2852619" y="1"/>
                    </a:lnTo>
                    <a:cubicBezTo>
                      <a:pt x="3167718" y="1"/>
                      <a:pt x="3423157" y="255440"/>
                      <a:pt x="3423157" y="570539"/>
                    </a:cubicBezTo>
                    <a:lnTo>
                      <a:pt x="3423157" y="901239"/>
                    </a:lnTo>
                    <a:lnTo>
                      <a:pt x="2939403" y="901239"/>
                    </a:lnTo>
                    <a:lnTo>
                      <a:pt x="2939403" y="893037"/>
                    </a:lnTo>
                    <a:cubicBezTo>
                      <a:pt x="2939403" y="666996"/>
                      <a:pt x="2756161" y="483754"/>
                      <a:pt x="2530120" y="483754"/>
                    </a:cubicBezTo>
                    <a:lnTo>
                      <a:pt x="2445571" y="483754"/>
                    </a:lnTo>
                    <a:lnTo>
                      <a:pt x="2445571" y="483674"/>
                    </a:lnTo>
                    <a:lnTo>
                      <a:pt x="2432634" y="483674"/>
                    </a:lnTo>
                    <a:lnTo>
                      <a:pt x="2432634" y="483754"/>
                    </a:lnTo>
                    <a:lnTo>
                      <a:pt x="1961818" y="483754"/>
                    </a:lnTo>
                    <a:lnTo>
                      <a:pt x="1948881" y="483754"/>
                    </a:lnTo>
                    <a:lnTo>
                      <a:pt x="893036" y="483754"/>
                    </a:lnTo>
                    <a:cubicBezTo>
                      <a:pt x="666995" y="483754"/>
                      <a:pt x="483753" y="666996"/>
                      <a:pt x="483753" y="893037"/>
                    </a:cubicBezTo>
                    <a:lnTo>
                      <a:pt x="483753" y="2530121"/>
                    </a:lnTo>
                    <a:cubicBezTo>
                      <a:pt x="483753" y="2756162"/>
                      <a:pt x="666995" y="2939404"/>
                      <a:pt x="893036" y="2939404"/>
                    </a:cubicBezTo>
                    <a:lnTo>
                      <a:pt x="2065602" y="2939404"/>
                    </a:lnTo>
                    <a:lnTo>
                      <a:pt x="2065602" y="3423158"/>
                    </a:lnTo>
                    <a:lnTo>
                      <a:pt x="570538" y="3423158"/>
                    </a:lnTo>
                    <a:cubicBezTo>
                      <a:pt x="255439" y="3423158"/>
                      <a:pt x="0" y="3167719"/>
                      <a:pt x="0" y="2852620"/>
                    </a:cubicBezTo>
                    <a:lnTo>
                      <a:pt x="0" y="570539"/>
                    </a:lnTo>
                    <a:cubicBezTo>
                      <a:pt x="0" y="255440"/>
                      <a:pt x="255439" y="1"/>
                      <a:pt x="570538" y="1"/>
                    </a:cubicBezTo>
                    <a:lnTo>
                      <a:pt x="1948881" y="1"/>
                    </a:lnTo>
                    <a:lnTo>
                      <a:pt x="1961818" y="1"/>
                    </a:lnTo>
                    <a:lnTo>
                      <a:pt x="2160620" y="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3" name="Oval 12">
                <a:extLst>
                  <a:ext uri="{FF2B5EF4-FFF2-40B4-BE49-F238E27FC236}">
                    <a16:creationId xmlns:a16="http://schemas.microsoft.com/office/drawing/2014/main" id="{890550F9-D28C-5C25-D88C-2C1EDA67A021}"/>
                  </a:ext>
                </a:extLst>
              </p:cNvPr>
              <p:cNvSpPr/>
              <p:nvPr/>
            </p:nvSpPr>
            <p:spPr>
              <a:xfrm rot="5400000">
                <a:off x="5657847" y="5297510"/>
                <a:ext cx="952500" cy="7429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99" name="Group 8">
              <a:extLst>
                <a:ext uri="{FF2B5EF4-FFF2-40B4-BE49-F238E27FC236}">
                  <a16:creationId xmlns:a16="http://schemas.microsoft.com/office/drawing/2014/main" id="{671CC61F-72C4-7E81-A25E-4A82600482F8}"/>
                </a:ext>
              </a:extLst>
            </p:cNvPr>
            <p:cNvGrpSpPr/>
            <p:nvPr/>
          </p:nvGrpSpPr>
          <p:grpSpPr>
            <a:xfrm>
              <a:off x="6259383" y="2911149"/>
              <a:ext cx="2169027" cy="1702252"/>
              <a:chOff x="6259383" y="2911149"/>
              <a:chExt cx="2169027" cy="1702252"/>
            </a:xfrm>
          </p:grpSpPr>
          <p:sp>
            <p:nvSpPr>
              <p:cNvPr id="100" name="Freeform: Shape 9">
                <a:extLst>
                  <a:ext uri="{FF2B5EF4-FFF2-40B4-BE49-F238E27FC236}">
                    <a16:creationId xmlns:a16="http://schemas.microsoft.com/office/drawing/2014/main" id="{E170843C-EF2E-D789-BA84-5C55F0C1F0D6}"/>
                  </a:ext>
                </a:extLst>
              </p:cNvPr>
              <p:cNvSpPr/>
              <p:nvPr/>
            </p:nvSpPr>
            <p:spPr>
              <a:xfrm flipH="1" flipV="1">
                <a:off x="6259383" y="2911149"/>
                <a:ext cx="1702251" cy="1702252"/>
              </a:xfrm>
              <a:custGeom>
                <a:avLst/>
                <a:gdLst>
                  <a:gd name="connsiteX0" fmla="*/ 2939403 w 3423157"/>
                  <a:gd name="connsiteY0" fmla="*/ 1384993 h 3423158"/>
                  <a:gd name="connsiteX1" fmla="*/ 3423157 w 3423157"/>
                  <a:gd name="connsiteY1" fmla="*/ 1384993 h 3423158"/>
                  <a:gd name="connsiteX2" fmla="*/ 3423157 w 3423157"/>
                  <a:gd name="connsiteY2" fmla="*/ 1936950 h 3423158"/>
                  <a:gd name="connsiteX3" fmla="*/ 3423157 w 3423157"/>
                  <a:gd name="connsiteY3" fmla="*/ 1937819 h 3423158"/>
                  <a:gd name="connsiteX4" fmla="*/ 3423157 w 3423157"/>
                  <a:gd name="connsiteY4" fmla="*/ 2284534 h 3423158"/>
                  <a:gd name="connsiteX5" fmla="*/ 3423157 w 3423157"/>
                  <a:gd name="connsiteY5" fmla="*/ 2420703 h 3423158"/>
                  <a:gd name="connsiteX6" fmla="*/ 3423157 w 3423157"/>
                  <a:gd name="connsiteY6" fmla="*/ 2421572 h 3423158"/>
                  <a:gd name="connsiteX7" fmla="*/ 3423157 w 3423157"/>
                  <a:gd name="connsiteY7" fmla="*/ 2475034 h 3423158"/>
                  <a:gd name="connsiteX8" fmla="*/ 3423157 w 3423157"/>
                  <a:gd name="connsiteY8" fmla="*/ 2852620 h 3423158"/>
                  <a:gd name="connsiteX9" fmla="*/ 2852619 w 3423157"/>
                  <a:gd name="connsiteY9" fmla="*/ 3423158 h 3423158"/>
                  <a:gd name="connsiteX10" fmla="*/ 2549355 w 3423157"/>
                  <a:gd name="connsiteY10" fmla="*/ 3423158 h 3423158"/>
                  <a:gd name="connsiteX11" fmla="*/ 2549355 w 3423157"/>
                  <a:gd name="connsiteY11" fmla="*/ 2937465 h 3423158"/>
                  <a:gd name="connsiteX12" fmla="*/ 2612605 w 3423157"/>
                  <a:gd name="connsiteY12" fmla="*/ 2931089 h 3423158"/>
                  <a:gd name="connsiteX13" fmla="*/ 2939403 w 3423157"/>
                  <a:gd name="connsiteY13" fmla="*/ 2530121 h 3423158"/>
                  <a:gd name="connsiteX14" fmla="*/ 2939403 w 3423157"/>
                  <a:gd name="connsiteY14" fmla="*/ 2475034 h 3423158"/>
                  <a:gd name="connsiteX15" fmla="*/ 2937519 w 3423157"/>
                  <a:gd name="connsiteY15" fmla="*/ 2475034 h 3423158"/>
                  <a:gd name="connsiteX16" fmla="*/ 2937519 w 3423157"/>
                  <a:gd name="connsiteY16" fmla="*/ 2284534 h 3423158"/>
                  <a:gd name="connsiteX17" fmla="*/ 2939403 w 3423157"/>
                  <a:gd name="connsiteY17" fmla="*/ 2284534 h 3423158"/>
                  <a:gd name="connsiteX18" fmla="*/ 2939403 w 3423157"/>
                  <a:gd name="connsiteY18" fmla="*/ 1937819 h 3423158"/>
                  <a:gd name="connsiteX19" fmla="*/ 2939403 w 3423157"/>
                  <a:gd name="connsiteY19" fmla="*/ 1936950 h 3423158"/>
                  <a:gd name="connsiteX20" fmla="*/ 2160620 w 3423157"/>
                  <a:gd name="connsiteY20" fmla="*/ 0 h 3423158"/>
                  <a:gd name="connsiteX21" fmla="*/ 2526770 w 3423157"/>
                  <a:gd name="connsiteY21" fmla="*/ 0 h 3423158"/>
                  <a:gd name="connsiteX22" fmla="*/ 2526770 w 3423157"/>
                  <a:gd name="connsiteY22" fmla="*/ 1 h 3423158"/>
                  <a:gd name="connsiteX23" fmla="*/ 2852619 w 3423157"/>
                  <a:gd name="connsiteY23" fmla="*/ 1 h 3423158"/>
                  <a:gd name="connsiteX24" fmla="*/ 3423157 w 3423157"/>
                  <a:gd name="connsiteY24" fmla="*/ 570539 h 3423158"/>
                  <a:gd name="connsiteX25" fmla="*/ 3423157 w 3423157"/>
                  <a:gd name="connsiteY25" fmla="*/ 901239 h 3423158"/>
                  <a:gd name="connsiteX26" fmla="*/ 2939403 w 3423157"/>
                  <a:gd name="connsiteY26" fmla="*/ 901239 h 3423158"/>
                  <a:gd name="connsiteX27" fmla="*/ 2939403 w 3423157"/>
                  <a:gd name="connsiteY27" fmla="*/ 893037 h 3423158"/>
                  <a:gd name="connsiteX28" fmla="*/ 2530120 w 3423157"/>
                  <a:gd name="connsiteY28" fmla="*/ 483754 h 3423158"/>
                  <a:gd name="connsiteX29" fmla="*/ 2445571 w 3423157"/>
                  <a:gd name="connsiteY29" fmla="*/ 483754 h 3423158"/>
                  <a:gd name="connsiteX30" fmla="*/ 2445571 w 3423157"/>
                  <a:gd name="connsiteY30" fmla="*/ 483674 h 3423158"/>
                  <a:gd name="connsiteX31" fmla="*/ 2432634 w 3423157"/>
                  <a:gd name="connsiteY31" fmla="*/ 483674 h 3423158"/>
                  <a:gd name="connsiteX32" fmla="*/ 2432634 w 3423157"/>
                  <a:gd name="connsiteY32" fmla="*/ 483754 h 3423158"/>
                  <a:gd name="connsiteX33" fmla="*/ 1961818 w 3423157"/>
                  <a:gd name="connsiteY33" fmla="*/ 483754 h 3423158"/>
                  <a:gd name="connsiteX34" fmla="*/ 1948881 w 3423157"/>
                  <a:gd name="connsiteY34" fmla="*/ 483754 h 3423158"/>
                  <a:gd name="connsiteX35" fmla="*/ 893036 w 3423157"/>
                  <a:gd name="connsiteY35" fmla="*/ 483754 h 3423158"/>
                  <a:gd name="connsiteX36" fmla="*/ 483753 w 3423157"/>
                  <a:gd name="connsiteY36" fmla="*/ 893037 h 3423158"/>
                  <a:gd name="connsiteX37" fmla="*/ 483753 w 3423157"/>
                  <a:gd name="connsiteY37" fmla="*/ 2530121 h 3423158"/>
                  <a:gd name="connsiteX38" fmla="*/ 893036 w 3423157"/>
                  <a:gd name="connsiteY38" fmla="*/ 2939404 h 3423158"/>
                  <a:gd name="connsiteX39" fmla="*/ 2065602 w 3423157"/>
                  <a:gd name="connsiteY39" fmla="*/ 2939404 h 3423158"/>
                  <a:gd name="connsiteX40" fmla="*/ 2065602 w 3423157"/>
                  <a:gd name="connsiteY40" fmla="*/ 3423158 h 3423158"/>
                  <a:gd name="connsiteX41" fmla="*/ 570538 w 3423157"/>
                  <a:gd name="connsiteY41" fmla="*/ 3423158 h 3423158"/>
                  <a:gd name="connsiteX42" fmla="*/ 0 w 3423157"/>
                  <a:gd name="connsiteY42" fmla="*/ 2852620 h 3423158"/>
                  <a:gd name="connsiteX43" fmla="*/ 0 w 3423157"/>
                  <a:gd name="connsiteY43" fmla="*/ 570539 h 3423158"/>
                  <a:gd name="connsiteX44" fmla="*/ 570538 w 3423157"/>
                  <a:gd name="connsiteY44" fmla="*/ 1 h 3423158"/>
                  <a:gd name="connsiteX45" fmla="*/ 1948881 w 3423157"/>
                  <a:gd name="connsiteY45" fmla="*/ 1 h 3423158"/>
                  <a:gd name="connsiteX46" fmla="*/ 1961818 w 3423157"/>
                  <a:gd name="connsiteY46" fmla="*/ 1 h 3423158"/>
                  <a:gd name="connsiteX47" fmla="*/ 2160620 w 3423157"/>
                  <a:gd name="connsiteY47" fmla="*/ 1 h 3423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423157" h="3423158">
                    <a:moveTo>
                      <a:pt x="2939403" y="1384993"/>
                    </a:moveTo>
                    <a:lnTo>
                      <a:pt x="3423157" y="1384993"/>
                    </a:lnTo>
                    <a:lnTo>
                      <a:pt x="3423157" y="1936950"/>
                    </a:lnTo>
                    <a:lnTo>
                      <a:pt x="3423157" y="1937819"/>
                    </a:lnTo>
                    <a:lnTo>
                      <a:pt x="3423157" y="2284534"/>
                    </a:lnTo>
                    <a:lnTo>
                      <a:pt x="3423157" y="2420703"/>
                    </a:lnTo>
                    <a:lnTo>
                      <a:pt x="3423157" y="2421572"/>
                    </a:lnTo>
                    <a:lnTo>
                      <a:pt x="3423157" y="2475034"/>
                    </a:lnTo>
                    <a:lnTo>
                      <a:pt x="3423157" y="2852620"/>
                    </a:lnTo>
                    <a:cubicBezTo>
                      <a:pt x="3423157" y="3167719"/>
                      <a:pt x="3167718" y="3423158"/>
                      <a:pt x="2852619" y="3423158"/>
                    </a:cubicBezTo>
                    <a:lnTo>
                      <a:pt x="2549355" y="3423158"/>
                    </a:lnTo>
                    <a:lnTo>
                      <a:pt x="2549355" y="2937465"/>
                    </a:lnTo>
                    <a:lnTo>
                      <a:pt x="2612605" y="2931089"/>
                    </a:lnTo>
                    <a:cubicBezTo>
                      <a:pt x="2799108" y="2892925"/>
                      <a:pt x="2939403" y="2727907"/>
                      <a:pt x="2939403" y="2530121"/>
                    </a:cubicBezTo>
                    <a:lnTo>
                      <a:pt x="2939403" y="2475034"/>
                    </a:lnTo>
                    <a:lnTo>
                      <a:pt x="2937519" y="2475034"/>
                    </a:lnTo>
                    <a:lnTo>
                      <a:pt x="2937519" y="2284534"/>
                    </a:lnTo>
                    <a:lnTo>
                      <a:pt x="2939403" y="2284534"/>
                    </a:lnTo>
                    <a:lnTo>
                      <a:pt x="2939403" y="1937819"/>
                    </a:lnTo>
                    <a:lnTo>
                      <a:pt x="2939403" y="1936950"/>
                    </a:lnTo>
                    <a:close/>
                    <a:moveTo>
                      <a:pt x="2160620" y="0"/>
                    </a:moveTo>
                    <a:lnTo>
                      <a:pt x="2526770" y="0"/>
                    </a:lnTo>
                    <a:lnTo>
                      <a:pt x="2526770" y="1"/>
                    </a:lnTo>
                    <a:lnTo>
                      <a:pt x="2852619" y="1"/>
                    </a:lnTo>
                    <a:cubicBezTo>
                      <a:pt x="3167718" y="1"/>
                      <a:pt x="3423157" y="255440"/>
                      <a:pt x="3423157" y="570539"/>
                    </a:cubicBezTo>
                    <a:lnTo>
                      <a:pt x="3423157" y="901239"/>
                    </a:lnTo>
                    <a:lnTo>
                      <a:pt x="2939403" y="901239"/>
                    </a:lnTo>
                    <a:lnTo>
                      <a:pt x="2939403" y="893037"/>
                    </a:lnTo>
                    <a:cubicBezTo>
                      <a:pt x="2939403" y="666996"/>
                      <a:pt x="2756161" y="483754"/>
                      <a:pt x="2530120" y="483754"/>
                    </a:cubicBezTo>
                    <a:lnTo>
                      <a:pt x="2445571" y="483754"/>
                    </a:lnTo>
                    <a:lnTo>
                      <a:pt x="2445571" y="483674"/>
                    </a:lnTo>
                    <a:lnTo>
                      <a:pt x="2432634" y="483674"/>
                    </a:lnTo>
                    <a:lnTo>
                      <a:pt x="2432634" y="483754"/>
                    </a:lnTo>
                    <a:lnTo>
                      <a:pt x="1961818" y="483754"/>
                    </a:lnTo>
                    <a:lnTo>
                      <a:pt x="1948881" y="483754"/>
                    </a:lnTo>
                    <a:lnTo>
                      <a:pt x="893036" y="483754"/>
                    </a:lnTo>
                    <a:cubicBezTo>
                      <a:pt x="666995" y="483754"/>
                      <a:pt x="483753" y="666996"/>
                      <a:pt x="483753" y="893037"/>
                    </a:cubicBezTo>
                    <a:lnTo>
                      <a:pt x="483753" y="2530121"/>
                    </a:lnTo>
                    <a:cubicBezTo>
                      <a:pt x="483753" y="2756162"/>
                      <a:pt x="666995" y="2939404"/>
                      <a:pt x="893036" y="2939404"/>
                    </a:cubicBezTo>
                    <a:lnTo>
                      <a:pt x="2065602" y="2939404"/>
                    </a:lnTo>
                    <a:lnTo>
                      <a:pt x="2065602" y="3423158"/>
                    </a:lnTo>
                    <a:lnTo>
                      <a:pt x="570538" y="3423158"/>
                    </a:lnTo>
                    <a:cubicBezTo>
                      <a:pt x="255439" y="3423158"/>
                      <a:pt x="0" y="3167719"/>
                      <a:pt x="0" y="2852620"/>
                    </a:cubicBezTo>
                    <a:lnTo>
                      <a:pt x="0" y="570539"/>
                    </a:lnTo>
                    <a:cubicBezTo>
                      <a:pt x="0" y="255440"/>
                      <a:pt x="255439" y="1"/>
                      <a:pt x="570538" y="1"/>
                    </a:cubicBezTo>
                    <a:lnTo>
                      <a:pt x="1948881" y="1"/>
                    </a:lnTo>
                    <a:lnTo>
                      <a:pt x="1961818" y="1"/>
                    </a:lnTo>
                    <a:lnTo>
                      <a:pt x="2160620" y="1"/>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1" name="Oval 10">
                <a:extLst>
                  <a:ext uri="{FF2B5EF4-FFF2-40B4-BE49-F238E27FC236}">
                    <a16:creationId xmlns:a16="http://schemas.microsoft.com/office/drawing/2014/main" id="{619D067D-F4E2-5B52-BAC6-EC6AEFF8FA39}"/>
                  </a:ext>
                </a:extLst>
              </p:cNvPr>
              <p:cNvSpPr/>
              <p:nvPr/>
            </p:nvSpPr>
            <p:spPr>
              <a:xfrm>
                <a:off x="7475910" y="3358905"/>
                <a:ext cx="952500" cy="7429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sp>
        <p:nvSpPr>
          <p:cNvPr id="108" name="TextBox 30">
            <a:extLst>
              <a:ext uri="{FF2B5EF4-FFF2-40B4-BE49-F238E27FC236}">
                <a16:creationId xmlns:a16="http://schemas.microsoft.com/office/drawing/2014/main" id="{A323EBC3-42D4-8257-30EA-BD5B6CC3DABE}"/>
              </a:ext>
            </a:extLst>
          </p:cNvPr>
          <p:cNvSpPr txBox="1"/>
          <p:nvPr/>
        </p:nvSpPr>
        <p:spPr>
          <a:xfrm>
            <a:off x="742575" y="1270307"/>
            <a:ext cx="2177785" cy="390780"/>
          </a:xfrm>
          <a:prstGeom prst="rect">
            <a:avLst/>
          </a:prstGeom>
          <a:noFill/>
        </p:spPr>
        <p:txBody>
          <a:bodyPr wrap="square" lIns="0" tIns="0" rIns="0" bIns="0">
            <a:noAutofit/>
          </a:bodyPr>
          <a:lstStyle/>
          <a:p>
            <a:pPr>
              <a:lnSpc>
                <a:spcPct val="120000"/>
              </a:lnSpc>
            </a:pPr>
            <a:r>
              <a:rPr lang="en-US" altLang="zh-CN" sz="1200" b="1" i="1" dirty="0">
                <a:solidFill>
                  <a:srgbClr val="3B4761"/>
                </a:solidFill>
              </a:rPr>
              <a:t>A Nested U-Net Architecture for Medical Image Segmentation 2018</a:t>
            </a:r>
            <a:endParaRPr lang="zh-CN" altLang="en-US" sz="1200" b="1" i="1" dirty="0">
              <a:solidFill>
                <a:srgbClr val="3B4761"/>
              </a:solidFill>
            </a:endParaRPr>
          </a:p>
        </p:txBody>
      </p:sp>
      <p:sp>
        <p:nvSpPr>
          <p:cNvPr id="110" name="TextBox 33">
            <a:extLst>
              <a:ext uri="{FF2B5EF4-FFF2-40B4-BE49-F238E27FC236}">
                <a16:creationId xmlns:a16="http://schemas.microsoft.com/office/drawing/2014/main" id="{32F212B3-DA55-A935-1046-43ED90C96AEF}"/>
              </a:ext>
            </a:extLst>
          </p:cNvPr>
          <p:cNvSpPr txBox="1"/>
          <p:nvPr/>
        </p:nvSpPr>
        <p:spPr>
          <a:xfrm>
            <a:off x="827785" y="3420855"/>
            <a:ext cx="2183904" cy="390780"/>
          </a:xfrm>
          <a:prstGeom prst="rect">
            <a:avLst/>
          </a:prstGeom>
          <a:noFill/>
        </p:spPr>
        <p:txBody>
          <a:bodyPr wrap="square" lIns="0" tIns="0" rIns="0" bIns="0">
            <a:noAutofit/>
          </a:bodyPr>
          <a:lstStyle/>
          <a:p>
            <a:pPr>
              <a:lnSpc>
                <a:spcPct val="120000"/>
              </a:lnSpc>
            </a:pPr>
            <a:r>
              <a:rPr lang="en-US" altLang="zh-CN" sz="1200" b="1" i="1" dirty="0">
                <a:solidFill>
                  <a:srgbClr val="FF0000"/>
                </a:solidFill>
              </a:rPr>
              <a:t>A Segmented Polyp Dataset</a:t>
            </a:r>
          </a:p>
          <a:p>
            <a:pPr>
              <a:lnSpc>
                <a:spcPct val="120000"/>
              </a:lnSpc>
            </a:pPr>
            <a:r>
              <a:rPr lang="en-US" altLang="zh-CN" sz="1200" b="1" i="1" dirty="0">
                <a:solidFill>
                  <a:srgbClr val="FF0000"/>
                </a:solidFill>
              </a:rPr>
              <a:t>2020</a:t>
            </a:r>
            <a:endParaRPr lang="zh-CN" altLang="en-US" sz="1200" b="1" i="1" dirty="0">
              <a:solidFill>
                <a:srgbClr val="FF0000"/>
              </a:solidFill>
            </a:endParaRPr>
          </a:p>
        </p:txBody>
      </p:sp>
      <p:sp>
        <p:nvSpPr>
          <p:cNvPr id="112" name="TextBox 36">
            <a:extLst>
              <a:ext uri="{FF2B5EF4-FFF2-40B4-BE49-F238E27FC236}">
                <a16:creationId xmlns:a16="http://schemas.microsoft.com/office/drawing/2014/main" id="{9634A4EC-6130-47F6-D0F1-029AD006F189}"/>
              </a:ext>
            </a:extLst>
          </p:cNvPr>
          <p:cNvSpPr txBox="1"/>
          <p:nvPr/>
        </p:nvSpPr>
        <p:spPr>
          <a:xfrm>
            <a:off x="6407877" y="1235487"/>
            <a:ext cx="2177785" cy="390780"/>
          </a:xfrm>
          <a:prstGeom prst="rect">
            <a:avLst/>
          </a:prstGeom>
          <a:noFill/>
        </p:spPr>
        <p:txBody>
          <a:bodyPr wrap="square" lIns="0" tIns="0" rIns="0" bIns="0" anchor="ctr" anchorCtr="0">
            <a:noAutofit/>
          </a:bodyPr>
          <a:lstStyle/>
          <a:p>
            <a:pPr>
              <a:lnSpc>
                <a:spcPct val="120000"/>
              </a:lnSpc>
            </a:pPr>
            <a:r>
              <a:rPr lang="en-US" altLang="zh-CN" sz="1200" b="1" i="1" dirty="0">
                <a:solidFill>
                  <a:srgbClr val="DB2121"/>
                </a:solidFill>
              </a:rPr>
              <a:t>An Advanced Architecture for Medical Image Segmentation</a:t>
            </a:r>
          </a:p>
          <a:p>
            <a:pPr>
              <a:lnSpc>
                <a:spcPct val="120000"/>
              </a:lnSpc>
            </a:pPr>
            <a:r>
              <a:rPr lang="en-US" altLang="zh-CN" sz="1200" b="1" i="1" dirty="0">
                <a:solidFill>
                  <a:srgbClr val="DB2121"/>
                </a:solidFill>
              </a:rPr>
              <a:t>2019</a:t>
            </a:r>
            <a:endParaRPr lang="zh-CN" altLang="en-US" sz="1200" b="1" i="1" dirty="0">
              <a:solidFill>
                <a:srgbClr val="DB2121"/>
              </a:solidFill>
            </a:endParaRPr>
          </a:p>
        </p:txBody>
      </p:sp>
      <p:sp>
        <p:nvSpPr>
          <p:cNvPr id="114" name="TextBox 39">
            <a:extLst>
              <a:ext uri="{FF2B5EF4-FFF2-40B4-BE49-F238E27FC236}">
                <a16:creationId xmlns:a16="http://schemas.microsoft.com/office/drawing/2014/main" id="{5455A759-B24B-2D8E-9F77-5B0BC22F6C30}"/>
              </a:ext>
            </a:extLst>
          </p:cNvPr>
          <p:cNvSpPr txBox="1"/>
          <p:nvPr/>
        </p:nvSpPr>
        <p:spPr>
          <a:xfrm>
            <a:off x="6407876" y="3354496"/>
            <a:ext cx="2177785" cy="390780"/>
          </a:xfrm>
          <a:prstGeom prst="rect">
            <a:avLst/>
          </a:prstGeom>
          <a:noFill/>
        </p:spPr>
        <p:txBody>
          <a:bodyPr wrap="square" lIns="0" tIns="0" rIns="0" bIns="0" anchor="ctr" anchorCtr="0">
            <a:noAutofit/>
          </a:bodyPr>
          <a:lstStyle/>
          <a:p>
            <a:pPr>
              <a:lnSpc>
                <a:spcPct val="120000"/>
              </a:lnSpc>
            </a:pPr>
            <a:r>
              <a:rPr lang="en-US" altLang="zh-CN" sz="1200" b="1" i="1" dirty="0">
                <a:solidFill>
                  <a:srgbClr val="3B4761"/>
                </a:solidFill>
              </a:rPr>
              <a:t>A Comprehensive Study on Colorectal Polyp Segmentation</a:t>
            </a:r>
          </a:p>
          <a:p>
            <a:pPr>
              <a:lnSpc>
                <a:spcPct val="120000"/>
              </a:lnSpc>
            </a:pPr>
            <a:r>
              <a:rPr lang="en-US" altLang="zh-CN" sz="1200" b="1" i="1" dirty="0">
                <a:solidFill>
                  <a:srgbClr val="3B4761"/>
                </a:solidFill>
              </a:rPr>
              <a:t>2021</a:t>
            </a:r>
            <a:endParaRPr lang="zh-CN" altLang="en-US" sz="1200" b="1" i="1" dirty="0">
              <a:solidFill>
                <a:srgbClr val="3B4761"/>
              </a:solidFill>
            </a:endParaRPr>
          </a:p>
        </p:txBody>
      </p:sp>
      <p:sp>
        <p:nvSpPr>
          <p:cNvPr id="116" name="TextBox 33">
            <a:extLst>
              <a:ext uri="{FF2B5EF4-FFF2-40B4-BE49-F238E27FC236}">
                <a16:creationId xmlns:a16="http://schemas.microsoft.com/office/drawing/2014/main" id="{FACE7264-D6A1-71E3-21E0-7CFC0D32AE32}"/>
              </a:ext>
            </a:extLst>
          </p:cNvPr>
          <p:cNvSpPr txBox="1"/>
          <p:nvPr/>
        </p:nvSpPr>
        <p:spPr>
          <a:xfrm>
            <a:off x="732595" y="1984527"/>
            <a:ext cx="2183904" cy="390780"/>
          </a:xfrm>
          <a:prstGeom prst="rect">
            <a:avLst/>
          </a:prstGeom>
          <a:noFill/>
        </p:spPr>
        <p:txBody>
          <a:bodyPr wrap="square" lIns="0" tIns="0" rIns="0" bIns="0">
            <a:noAutofit/>
          </a:bodyPr>
          <a:lstStyle/>
          <a:p>
            <a:pPr>
              <a:lnSpc>
                <a:spcPct val="120000"/>
              </a:lnSpc>
            </a:pPr>
            <a:r>
              <a:rPr lang="en-US" altLang="zh-CN" sz="1200" dirty="0">
                <a:solidFill>
                  <a:srgbClr val="3B4761"/>
                </a:solidFill>
              </a:rPr>
              <a:t>used </a:t>
            </a:r>
            <a:r>
              <a:rPr lang="en-US" altLang="zh-CN" sz="1200" dirty="0">
                <a:solidFill>
                  <a:srgbClr val="DB2121"/>
                </a:solidFill>
              </a:rPr>
              <a:t>U-net++ </a:t>
            </a:r>
            <a:r>
              <a:rPr lang="en-US" altLang="zh-CN" sz="1200" dirty="0">
                <a:solidFill>
                  <a:srgbClr val="3B4761"/>
                </a:solidFill>
              </a:rPr>
              <a:t>and mean dice </a:t>
            </a:r>
            <a:r>
              <a:rPr lang="en-US" altLang="zh-CN" sz="1200" dirty="0">
                <a:solidFill>
                  <a:srgbClr val="DB2121"/>
                </a:solidFill>
              </a:rPr>
              <a:t>82.10%</a:t>
            </a:r>
            <a:endParaRPr lang="zh-CN" altLang="en-US" sz="1200" dirty="0">
              <a:solidFill>
                <a:srgbClr val="DB2121"/>
              </a:solidFill>
            </a:endParaRPr>
          </a:p>
        </p:txBody>
      </p:sp>
      <p:sp>
        <p:nvSpPr>
          <p:cNvPr id="117" name="TextBox 36">
            <a:extLst>
              <a:ext uri="{FF2B5EF4-FFF2-40B4-BE49-F238E27FC236}">
                <a16:creationId xmlns:a16="http://schemas.microsoft.com/office/drawing/2014/main" id="{A931D5CD-24E6-1B6E-6E45-1B36346003AC}"/>
              </a:ext>
            </a:extLst>
          </p:cNvPr>
          <p:cNvSpPr txBox="1"/>
          <p:nvPr/>
        </p:nvSpPr>
        <p:spPr>
          <a:xfrm>
            <a:off x="6407876" y="1789137"/>
            <a:ext cx="2177785" cy="390780"/>
          </a:xfrm>
          <a:prstGeom prst="rect">
            <a:avLst/>
          </a:prstGeom>
          <a:noFill/>
        </p:spPr>
        <p:txBody>
          <a:bodyPr wrap="square" lIns="0" tIns="0" rIns="0" bIns="0" anchor="ctr" anchorCtr="0">
            <a:normAutofit fontScale="85000" lnSpcReduction="20000"/>
          </a:bodyPr>
          <a:lstStyle/>
          <a:p>
            <a:pPr>
              <a:lnSpc>
                <a:spcPct val="120000"/>
              </a:lnSpc>
            </a:pPr>
            <a:r>
              <a:rPr lang="en-US" altLang="zh-CN" sz="1400" dirty="0">
                <a:solidFill>
                  <a:srgbClr val="3B4761"/>
                </a:solidFill>
              </a:rPr>
              <a:t>used </a:t>
            </a:r>
            <a:r>
              <a:rPr lang="en-US" altLang="zh-CN" sz="1400" dirty="0">
                <a:solidFill>
                  <a:srgbClr val="DB2121"/>
                </a:solidFill>
              </a:rPr>
              <a:t>Res</a:t>
            </a:r>
            <a:r>
              <a:rPr lang="en-US" altLang="zh-CN" sz="1400" dirty="0">
                <a:solidFill>
                  <a:srgbClr val="3B4761"/>
                </a:solidFill>
              </a:rPr>
              <a:t> </a:t>
            </a:r>
            <a:r>
              <a:rPr lang="en-US" altLang="zh-CN" sz="1400" dirty="0">
                <a:solidFill>
                  <a:srgbClr val="DB2121"/>
                </a:solidFill>
              </a:rPr>
              <a:t>U-net++ </a:t>
            </a:r>
            <a:r>
              <a:rPr lang="en-US" altLang="zh-CN" sz="1400" dirty="0">
                <a:solidFill>
                  <a:srgbClr val="3B4761"/>
                </a:solidFill>
              </a:rPr>
              <a:t>and mean dice </a:t>
            </a:r>
            <a:r>
              <a:rPr lang="en-US" altLang="zh-CN" sz="1400" dirty="0">
                <a:solidFill>
                  <a:srgbClr val="DB2121"/>
                </a:solidFill>
              </a:rPr>
              <a:t>81.33%</a:t>
            </a:r>
            <a:endParaRPr lang="zh-CN" altLang="en-US" sz="1400" dirty="0">
              <a:solidFill>
                <a:srgbClr val="DB2121"/>
              </a:solidFill>
            </a:endParaRPr>
          </a:p>
        </p:txBody>
      </p:sp>
      <p:sp>
        <p:nvSpPr>
          <p:cNvPr id="118" name="TextBox 33">
            <a:extLst>
              <a:ext uri="{FF2B5EF4-FFF2-40B4-BE49-F238E27FC236}">
                <a16:creationId xmlns:a16="http://schemas.microsoft.com/office/drawing/2014/main" id="{E3AF82C9-7664-3443-5FD3-31033C25418F}"/>
              </a:ext>
            </a:extLst>
          </p:cNvPr>
          <p:cNvSpPr txBox="1"/>
          <p:nvPr/>
        </p:nvSpPr>
        <p:spPr>
          <a:xfrm>
            <a:off x="827785" y="3973432"/>
            <a:ext cx="2183904" cy="390780"/>
          </a:xfrm>
          <a:prstGeom prst="rect">
            <a:avLst/>
          </a:prstGeom>
          <a:noFill/>
        </p:spPr>
        <p:txBody>
          <a:bodyPr wrap="square" lIns="0" tIns="0" rIns="0" bIns="0">
            <a:noAutofit/>
          </a:bodyPr>
          <a:lstStyle/>
          <a:p>
            <a:pPr>
              <a:lnSpc>
                <a:spcPct val="120000"/>
              </a:lnSpc>
            </a:pPr>
            <a:r>
              <a:rPr lang="en-US" altLang="zh-CN" sz="1200" dirty="0">
                <a:solidFill>
                  <a:srgbClr val="3B4761"/>
                </a:solidFill>
              </a:rPr>
              <a:t>used </a:t>
            </a:r>
            <a:r>
              <a:rPr lang="en-US" altLang="zh-CN" sz="1200" dirty="0">
                <a:solidFill>
                  <a:srgbClr val="FF0000"/>
                </a:solidFill>
              </a:rPr>
              <a:t>Res</a:t>
            </a:r>
            <a:r>
              <a:rPr lang="en-US" altLang="zh-CN" sz="1200" dirty="0">
                <a:solidFill>
                  <a:srgbClr val="3B4761"/>
                </a:solidFill>
              </a:rPr>
              <a:t> </a:t>
            </a:r>
            <a:r>
              <a:rPr lang="en-US" altLang="zh-CN" sz="1200" dirty="0">
                <a:solidFill>
                  <a:srgbClr val="DB2121"/>
                </a:solidFill>
              </a:rPr>
              <a:t>U-net </a:t>
            </a:r>
            <a:r>
              <a:rPr lang="en-US" altLang="zh-CN" sz="1200" dirty="0">
                <a:solidFill>
                  <a:srgbClr val="3B4761"/>
                </a:solidFill>
              </a:rPr>
              <a:t>and mean dice </a:t>
            </a:r>
            <a:r>
              <a:rPr lang="en-US" altLang="zh-CN" sz="1200" dirty="0">
                <a:solidFill>
                  <a:srgbClr val="DB2121"/>
                </a:solidFill>
              </a:rPr>
              <a:t>78.77%</a:t>
            </a:r>
            <a:endParaRPr lang="zh-CN" altLang="en-US" sz="1200" dirty="0">
              <a:solidFill>
                <a:srgbClr val="DB2121"/>
              </a:solidFill>
            </a:endParaRPr>
          </a:p>
        </p:txBody>
      </p:sp>
      <p:sp>
        <p:nvSpPr>
          <p:cNvPr id="119" name="TextBox 39">
            <a:extLst>
              <a:ext uri="{FF2B5EF4-FFF2-40B4-BE49-F238E27FC236}">
                <a16:creationId xmlns:a16="http://schemas.microsoft.com/office/drawing/2014/main" id="{F8CFA7EA-0821-9834-1B34-2EF017EF62CC}"/>
              </a:ext>
            </a:extLst>
          </p:cNvPr>
          <p:cNvSpPr txBox="1"/>
          <p:nvPr/>
        </p:nvSpPr>
        <p:spPr>
          <a:xfrm>
            <a:off x="6380899" y="4034684"/>
            <a:ext cx="2177785" cy="390780"/>
          </a:xfrm>
          <a:prstGeom prst="rect">
            <a:avLst/>
          </a:prstGeom>
          <a:noFill/>
        </p:spPr>
        <p:txBody>
          <a:bodyPr wrap="square" lIns="0" tIns="0" rIns="0" bIns="0" anchor="ctr" anchorCtr="0">
            <a:noAutofit/>
          </a:bodyPr>
          <a:lstStyle/>
          <a:p>
            <a:pPr>
              <a:lnSpc>
                <a:spcPct val="120000"/>
              </a:lnSpc>
            </a:pPr>
            <a:r>
              <a:rPr lang="en-US" altLang="zh-CN" sz="1200" dirty="0">
                <a:solidFill>
                  <a:srgbClr val="3B4761"/>
                </a:solidFill>
              </a:rPr>
              <a:t>used </a:t>
            </a:r>
            <a:r>
              <a:rPr lang="en-US" altLang="zh-CN" sz="1200" dirty="0">
                <a:solidFill>
                  <a:srgbClr val="DB2121"/>
                </a:solidFill>
              </a:rPr>
              <a:t>Res</a:t>
            </a:r>
            <a:r>
              <a:rPr lang="en-US" altLang="zh-CN" sz="1200" dirty="0">
                <a:solidFill>
                  <a:srgbClr val="3B4761"/>
                </a:solidFill>
              </a:rPr>
              <a:t> </a:t>
            </a:r>
            <a:r>
              <a:rPr lang="en-US" altLang="zh-CN" sz="1200" dirty="0">
                <a:solidFill>
                  <a:srgbClr val="DB2121"/>
                </a:solidFill>
              </a:rPr>
              <a:t>U-net++ </a:t>
            </a:r>
            <a:r>
              <a:rPr lang="en-US" altLang="zh-CN" sz="1200" dirty="0">
                <a:solidFill>
                  <a:srgbClr val="3B4761"/>
                </a:solidFill>
              </a:rPr>
              <a:t>and mean dice </a:t>
            </a:r>
            <a:r>
              <a:rPr lang="en-US" altLang="zh-CN" sz="1200" dirty="0">
                <a:solidFill>
                  <a:srgbClr val="DB2121"/>
                </a:solidFill>
              </a:rPr>
              <a:t>85.08%</a:t>
            </a:r>
            <a:endParaRPr lang="zh-CN" altLang="en-US" sz="1200" dirty="0">
              <a:solidFill>
                <a:srgbClr val="DB2121"/>
              </a:solidFill>
            </a:endParaRPr>
          </a:p>
        </p:txBody>
      </p:sp>
      <p:sp>
        <p:nvSpPr>
          <p:cNvPr id="2" name="TextBox 48">
            <a:extLst>
              <a:ext uri="{FF2B5EF4-FFF2-40B4-BE49-F238E27FC236}">
                <a16:creationId xmlns:a16="http://schemas.microsoft.com/office/drawing/2014/main" id="{984745BD-401D-FFB2-0D9D-E5DF93BBD565}"/>
              </a:ext>
            </a:extLst>
          </p:cNvPr>
          <p:cNvSpPr txBox="1"/>
          <p:nvPr/>
        </p:nvSpPr>
        <p:spPr>
          <a:xfrm>
            <a:off x="971600" y="763098"/>
            <a:ext cx="7014587" cy="276999"/>
          </a:xfrm>
          <a:prstGeom prst="rect">
            <a:avLst/>
          </a:prstGeom>
          <a:noFill/>
        </p:spPr>
        <p:txBody>
          <a:bodyPr wrap="square" lIns="0" tIns="0" rIns="0" bIns="0" rtlCol="0">
            <a:spAutoFit/>
          </a:bodyPr>
          <a:lstStyle/>
          <a:p>
            <a:pPr algn="ctr"/>
            <a:r>
              <a:rPr lang="en-US" altLang="zh-CN" b="1" dirty="0">
                <a:solidFill>
                  <a:srgbClr val="DB2121"/>
                </a:solidFill>
                <a:latin typeface="Times New Roman" panose="02020603050405020304" pitchFamily="18" charset="0"/>
                <a:ea typeface="微软雅黑" panose="020B0503020204020204" pitchFamily="34" charset="-122"/>
                <a:cs typeface="Times New Roman" panose="02020603050405020304" pitchFamily="18" charset="0"/>
                <a:sym typeface="+mn-lt"/>
              </a:rPr>
              <a:t>Stage 2 – Segmentation</a:t>
            </a:r>
          </a:p>
        </p:txBody>
      </p:sp>
      <p:sp>
        <p:nvSpPr>
          <p:cNvPr id="3" name="Slide Number Placeholder 3">
            <a:extLst>
              <a:ext uri="{FF2B5EF4-FFF2-40B4-BE49-F238E27FC236}">
                <a16:creationId xmlns:a16="http://schemas.microsoft.com/office/drawing/2014/main" id="{99E63812-E25C-6633-420E-9C032B4C9046}"/>
              </a:ext>
            </a:extLst>
          </p:cNvPr>
          <p:cNvSpPr txBox="1">
            <a:spLocks/>
          </p:cNvSpPr>
          <p:nvPr/>
        </p:nvSpPr>
        <p:spPr>
          <a:xfrm>
            <a:off x="6553200" y="4767263"/>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C913308-F349-4B6D-A68A-DD1791B4A57B}" type="slidenum">
              <a:rPr lang="zh-CN" altLang="en-US" sz="1200" smtClean="0">
                <a:solidFill>
                  <a:schemeClr val="bg1">
                    <a:lumMod val="50000"/>
                  </a:schemeClr>
                </a:solidFill>
              </a:rPr>
              <a:pPr algn="r"/>
              <a:t>11</a:t>
            </a:fld>
            <a:endParaRPr lang="zh-CN" altLang="en-US" sz="1200" dirty="0">
              <a:solidFill>
                <a:schemeClr val="bg1">
                  <a:lumMod val="50000"/>
                </a:schemeClr>
              </a:solidFill>
            </a:endParaRPr>
          </a:p>
        </p:txBody>
      </p:sp>
    </p:spTree>
    <p:extLst>
      <p:ext uri="{BB962C8B-B14F-4D97-AF65-F5344CB8AC3E}">
        <p14:creationId xmlns:p14="http://schemas.microsoft.com/office/powerpoint/2010/main" val="120459517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lt">
                                    <p:tmPct val="30000"/>
                                  </p:iterate>
                                  <p:childTnLst>
                                    <p:set>
                                      <p:cBhvr>
                                        <p:cTn id="6" dur="1" fill="hold">
                                          <p:stCondLst>
                                            <p:cond delay="0"/>
                                          </p:stCondLst>
                                        </p:cTn>
                                        <p:tgtEl>
                                          <p:spTgt spid="93"/>
                                        </p:tgtEl>
                                        <p:attrNameLst>
                                          <p:attrName>style.visibility</p:attrName>
                                        </p:attrNameLst>
                                      </p:cBhvr>
                                      <p:to>
                                        <p:strVal val="visible"/>
                                      </p:to>
                                    </p:set>
                                    <p:animEffect transition="in" filter="wipe(left)">
                                      <p:cBhvr>
                                        <p:cTn id="7" dur="200"/>
                                        <p:tgtEl>
                                          <p:spTgt spid="93"/>
                                        </p:tgtEl>
                                      </p:cBhvr>
                                    </p:animEffect>
                                  </p:childTnLst>
                                </p:cTn>
                              </p:par>
                            </p:childTnLst>
                          </p:cTn>
                        </p:par>
                      </p:childTnLst>
                    </p:cTn>
                  </p:par>
                  <p:par>
                    <p:cTn id="8" fill="hold">
                      <p:stCondLst>
                        <p:cond delay="indefinite"/>
                      </p:stCondLst>
                      <p:childTnLst>
                        <p:par>
                          <p:cTn id="9" fill="hold">
                            <p:stCondLst>
                              <p:cond delay="0"/>
                            </p:stCondLst>
                            <p:childTnLst>
                              <p:par>
                                <p:cTn id="10" presetID="49" presetClass="entr" presetSubtype="0" decel="100000" fill="hold" nodeType="clickEffect">
                                  <p:stCondLst>
                                    <p:cond delay="0"/>
                                  </p:stCondLst>
                                  <p:childTnLst>
                                    <p:set>
                                      <p:cBhvr>
                                        <p:cTn id="11" dur="1" fill="hold">
                                          <p:stCondLst>
                                            <p:cond delay="0"/>
                                          </p:stCondLst>
                                        </p:cTn>
                                        <p:tgtEl>
                                          <p:spTgt spid="95"/>
                                        </p:tgtEl>
                                        <p:attrNameLst>
                                          <p:attrName>style.visibility</p:attrName>
                                        </p:attrNameLst>
                                      </p:cBhvr>
                                      <p:to>
                                        <p:strVal val="visible"/>
                                      </p:to>
                                    </p:set>
                                    <p:anim calcmode="lin" valueType="num">
                                      <p:cBhvr>
                                        <p:cTn id="12" dur="500" fill="hold"/>
                                        <p:tgtEl>
                                          <p:spTgt spid="95"/>
                                        </p:tgtEl>
                                        <p:attrNameLst>
                                          <p:attrName>ppt_w</p:attrName>
                                        </p:attrNameLst>
                                      </p:cBhvr>
                                      <p:tavLst>
                                        <p:tav tm="0">
                                          <p:val>
                                            <p:fltVal val="0"/>
                                          </p:val>
                                        </p:tav>
                                        <p:tav tm="100000">
                                          <p:val>
                                            <p:strVal val="#ppt_w"/>
                                          </p:val>
                                        </p:tav>
                                      </p:tavLst>
                                    </p:anim>
                                    <p:anim calcmode="lin" valueType="num">
                                      <p:cBhvr>
                                        <p:cTn id="13" dur="500" fill="hold"/>
                                        <p:tgtEl>
                                          <p:spTgt spid="95"/>
                                        </p:tgtEl>
                                        <p:attrNameLst>
                                          <p:attrName>ppt_h</p:attrName>
                                        </p:attrNameLst>
                                      </p:cBhvr>
                                      <p:tavLst>
                                        <p:tav tm="0">
                                          <p:val>
                                            <p:fltVal val="0"/>
                                          </p:val>
                                        </p:tav>
                                        <p:tav tm="100000">
                                          <p:val>
                                            <p:strVal val="#ppt_h"/>
                                          </p:val>
                                        </p:tav>
                                      </p:tavLst>
                                    </p:anim>
                                    <p:anim calcmode="lin" valueType="num">
                                      <p:cBhvr>
                                        <p:cTn id="14" dur="500" fill="hold"/>
                                        <p:tgtEl>
                                          <p:spTgt spid="95"/>
                                        </p:tgtEl>
                                        <p:attrNameLst>
                                          <p:attrName>style.rotation</p:attrName>
                                        </p:attrNameLst>
                                      </p:cBhvr>
                                      <p:tavLst>
                                        <p:tav tm="0">
                                          <p:val>
                                            <p:fltVal val="360"/>
                                          </p:val>
                                        </p:tav>
                                        <p:tav tm="100000">
                                          <p:val>
                                            <p:fltVal val="0"/>
                                          </p:val>
                                        </p:tav>
                                      </p:tavLst>
                                    </p:anim>
                                    <p:animEffect transition="in" filter="fade">
                                      <p:cBhvr>
                                        <p:cTn id="15" dur="500"/>
                                        <p:tgtEl>
                                          <p:spTgt spid="95"/>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08"/>
                                        </p:tgtEl>
                                        <p:attrNameLst>
                                          <p:attrName>style.visibility</p:attrName>
                                        </p:attrNameLst>
                                      </p:cBhvr>
                                      <p:to>
                                        <p:strVal val="visible"/>
                                      </p:to>
                                    </p:set>
                                    <p:animEffect transition="in" filter="fade">
                                      <p:cBhvr>
                                        <p:cTn id="20" dur="1000"/>
                                        <p:tgtEl>
                                          <p:spTgt spid="108"/>
                                        </p:tgtEl>
                                      </p:cBhvr>
                                    </p:animEffect>
                                    <p:anim calcmode="lin" valueType="num">
                                      <p:cBhvr>
                                        <p:cTn id="21" dur="1000" fill="hold"/>
                                        <p:tgtEl>
                                          <p:spTgt spid="108"/>
                                        </p:tgtEl>
                                        <p:attrNameLst>
                                          <p:attrName>ppt_x</p:attrName>
                                        </p:attrNameLst>
                                      </p:cBhvr>
                                      <p:tavLst>
                                        <p:tav tm="0">
                                          <p:val>
                                            <p:strVal val="#ppt_x"/>
                                          </p:val>
                                        </p:tav>
                                        <p:tav tm="100000">
                                          <p:val>
                                            <p:strVal val="#ppt_x"/>
                                          </p:val>
                                        </p:tav>
                                      </p:tavLst>
                                    </p:anim>
                                    <p:anim calcmode="lin" valueType="num">
                                      <p:cBhvr>
                                        <p:cTn id="22" dur="1000" fill="hold"/>
                                        <p:tgtEl>
                                          <p:spTgt spid="108"/>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10"/>
                                        </p:tgtEl>
                                        <p:attrNameLst>
                                          <p:attrName>style.visibility</p:attrName>
                                        </p:attrNameLst>
                                      </p:cBhvr>
                                      <p:to>
                                        <p:strVal val="visible"/>
                                      </p:to>
                                    </p:set>
                                    <p:animEffect transition="in" filter="fade">
                                      <p:cBhvr>
                                        <p:cTn id="25" dur="1000"/>
                                        <p:tgtEl>
                                          <p:spTgt spid="110"/>
                                        </p:tgtEl>
                                      </p:cBhvr>
                                    </p:animEffect>
                                    <p:anim calcmode="lin" valueType="num">
                                      <p:cBhvr>
                                        <p:cTn id="26" dur="1000" fill="hold"/>
                                        <p:tgtEl>
                                          <p:spTgt spid="110"/>
                                        </p:tgtEl>
                                        <p:attrNameLst>
                                          <p:attrName>ppt_x</p:attrName>
                                        </p:attrNameLst>
                                      </p:cBhvr>
                                      <p:tavLst>
                                        <p:tav tm="0">
                                          <p:val>
                                            <p:strVal val="#ppt_x"/>
                                          </p:val>
                                        </p:tav>
                                        <p:tav tm="100000">
                                          <p:val>
                                            <p:strVal val="#ppt_x"/>
                                          </p:val>
                                        </p:tav>
                                      </p:tavLst>
                                    </p:anim>
                                    <p:anim calcmode="lin" valueType="num">
                                      <p:cBhvr>
                                        <p:cTn id="27" dur="1000" fill="hold"/>
                                        <p:tgtEl>
                                          <p:spTgt spid="110"/>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12"/>
                                        </p:tgtEl>
                                        <p:attrNameLst>
                                          <p:attrName>style.visibility</p:attrName>
                                        </p:attrNameLst>
                                      </p:cBhvr>
                                      <p:to>
                                        <p:strVal val="visible"/>
                                      </p:to>
                                    </p:set>
                                    <p:animEffect transition="in" filter="fade">
                                      <p:cBhvr>
                                        <p:cTn id="30" dur="1000"/>
                                        <p:tgtEl>
                                          <p:spTgt spid="112"/>
                                        </p:tgtEl>
                                      </p:cBhvr>
                                    </p:animEffect>
                                    <p:anim calcmode="lin" valueType="num">
                                      <p:cBhvr>
                                        <p:cTn id="31" dur="1000" fill="hold"/>
                                        <p:tgtEl>
                                          <p:spTgt spid="112"/>
                                        </p:tgtEl>
                                        <p:attrNameLst>
                                          <p:attrName>ppt_x</p:attrName>
                                        </p:attrNameLst>
                                      </p:cBhvr>
                                      <p:tavLst>
                                        <p:tav tm="0">
                                          <p:val>
                                            <p:strVal val="#ppt_x"/>
                                          </p:val>
                                        </p:tav>
                                        <p:tav tm="100000">
                                          <p:val>
                                            <p:strVal val="#ppt_x"/>
                                          </p:val>
                                        </p:tav>
                                      </p:tavLst>
                                    </p:anim>
                                    <p:anim calcmode="lin" valueType="num">
                                      <p:cBhvr>
                                        <p:cTn id="32" dur="1000" fill="hold"/>
                                        <p:tgtEl>
                                          <p:spTgt spid="112"/>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14"/>
                                        </p:tgtEl>
                                        <p:attrNameLst>
                                          <p:attrName>style.visibility</p:attrName>
                                        </p:attrNameLst>
                                      </p:cBhvr>
                                      <p:to>
                                        <p:strVal val="visible"/>
                                      </p:to>
                                    </p:set>
                                    <p:animEffect transition="in" filter="fade">
                                      <p:cBhvr>
                                        <p:cTn id="35" dur="1000"/>
                                        <p:tgtEl>
                                          <p:spTgt spid="114"/>
                                        </p:tgtEl>
                                      </p:cBhvr>
                                    </p:animEffect>
                                    <p:anim calcmode="lin" valueType="num">
                                      <p:cBhvr>
                                        <p:cTn id="36" dur="1000" fill="hold"/>
                                        <p:tgtEl>
                                          <p:spTgt spid="114"/>
                                        </p:tgtEl>
                                        <p:attrNameLst>
                                          <p:attrName>ppt_x</p:attrName>
                                        </p:attrNameLst>
                                      </p:cBhvr>
                                      <p:tavLst>
                                        <p:tav tm="0">
                                          <p:val>
                                            <p:strVal val="#ppt_x"/>
                                          </p:val>
                                        </p:tav>
                                        <p:tav tm="100000">
                                          <p:val>
                                            <p:strVal val="#ppt_x"/>
                                          </p:val>
                                        </p:tav>
                                      </p:tavLst>
                                    </p:anim>
                                    <p:anim calcmode="lin" valueType="num">
                                      <p:cBhvr>
                                        <p:cTn id="37" dur="1000" fill="hold"/>
                                        <p:tgtEl>
                                          <p:spTgt spid="114"/>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16"/>
                                        </p:tgtEl>
                                        <p:attrNameLst>
                                          <p:attrName>style.visibility</p:attrName>
                                        </p:attrNameLst>
                                      </p:cBhvr>
                                      <p:to>
                                        <p:strVal val="visible"/>
                                      </p:to>
                                    </p:set>
                                    <p:animEffect transition="in" filter="fade">
                                      <p:cBhvr>
                                        <p:cTn id="40" dur="1000"/>
                                        <p:tgtEl>
                                          <p:spTgt spid="116"/>
                                        </p:tgtEl>
                                      </p:cBhvr>
                                    </p:animEffect>
                                    <p:anim calcmode="lin" valueType="num">
                                      <p:cBhvr>
                                        <p:cTn id="41" dur="1000" fill="hold"/>
                                        <p:tgtEl>
                                          <p:spTgt spid="116"/>
                                        </p:tgtEl>
                                        <p:attrNameLst>
                                          <p:attrName>ppt_x</p:attrName>
                                        </p:attrNameLst>
                                      </p:cBhvr>
                                      <p:tavLst>
                                        <p:tav tm="0">
                                          <p:val>
                                            <p:strVal val="#ppt_x"/>
                                          </p:val>
                                        </p:tav>
                                        <p:tav tm="100000">
                                          <p:val>
                                            <p:strVal val="#ppt_x"/>
                                          </p:val>
                                        </p:tav>
                                      </p:tavLst>
                                    </p:anim>
                                    <p:anim calcmode="lin" valueType="num">
                                      <p:cBhvr>
                                        <p:cTn id="42" dur="1000" fill="hold"/>
                                        <p:tgtEl>
                                          <p:spTgt spid="116"/>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17"/>
                                        </p:tgtEl>
                                        <p:attrNameLst>
                                          <p:attrName>style.visibility</p:attrName>
                                        </p:attrNameLst>
                                      </p:cBhvr>
                                      <p:to>
                                        <p:strVal val="visible"/>
                                      </p:to>
                                    </p:set>
                                    <p:animEffect transition="in" filter="fade">
                                      <p:cBhvr>
                                        <p:cTn id="45" dur="1000"/>
                                        <p:tgtEl>
                                          <p:spTgt spid="117"/>
                                        </p:tgtEl>
                                      </p:cBhvr>
                                    </p:animEffect>
                                    <p:anim calcmode="lin" valueType="num">
                                      <p:cBhvr>
                                        <p:cTn id="46" dur="1000" fill="hold"/>
                                        <p:tgtEl>
                                          <p:spTgt spid="117"/>
                                        </p:tgtEl>
                                        <p:attrNameLst>
                                          <p:attrName>ppt_x</p:attrName>
                                        </p:attrNameLst>
                                      </p:cBhvr>
                                      <p:tavLst>
                                        <p:tav tm="0">
                                          <p:val>
                                            <p:strVal val="#ppt_x"/>
                                          </p:val>
                                        </p:tav>
                                        <p:tav tm="100000">
                                          <p:val>
                                            <p:strVal val="#ppt_x"/>
                                          </p:val>
                                        </p:tav>
                                      </p:tavLst>
                                    </p:anim>
                                    <p:anim calcmode="lin" valueType="num">
                                      <p:cBhvr>
                                        <p:cTn id="47" dur="1000" fill="hold"/>
                                        <p:tgtEl>
                                          <p:spTgt spid="117"/>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18"/>
                                        </p:tgtEl>
                                        <p:attrNameLst>
                                          <p:attrName>style.visibility</p:attrName>
                                        </p:attrNameLst>
                                      </p:cBhvr>
                                      <p:to>
                                        <p:strVal val="visible"/>
                                      </p:to>
                                    </p:set>
                                    <p:animEffect transition="in" filter="fade">
                                      <p:cBhvr>
                                        <p:cTn id="50" dur="1000"/>
                                        <p:tgtEl>
                                          <p:spTgt spid="118"/>
                                        </p:tgtEl>
                                      </p:cBhvr>
                                    </p:animEffect>
                                    <p:anim calcmode="lin" valueType="num">
                                      <p:cBhvr>
                                        <p:cTn id="51" dur="1000" fill="hold"/>
                                        <p:tgtEl>
                                          <p:spTgt spid="118"/>
                                        </p:tgtEl>
                                        <p:attrNameLst>
                                          <p:attrName>ppt_x</p:attrName>
                                        </p:attrNameLst>
                                      </p:cBhvr>
                                      <p:tavLst>
                                        <p:tav tm="0">
                                          <p:val>
                                            <p:strVal val="#ppt_x"/>
                                          </p:val>
                                        </p:tav>
                                        <p:tav tm="100000">
                                          <p:val>
                                            <p:strVal val="#ppt_x"/>
                                          </p:val>
                                        </p:tav>
                                      </p:tavLst>
                                    </p:anim>
                                    <p:anim calcmode="lin" valueType="num">
                                      <p:cBhvr>
                                        <p:cTn id="52" dur="1000" fill="hold"/>
                                        <p:tgtEl>
                                          <p:spTgt spid="118"/>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119"/>
                                        </p:tgtEl>
                                        <p:attrNameLst>
                                          <p:attrName>style.visibility</p:attrName>
                                        </p:attrNameLst>
                                      </p:cBhvr>
                                      <p:to>
                                        <p:strVal val="visible"/>
                                      </p:to>
                                    </p:set>
                                    <p:animEffect transition="in" filter="fade">
                                      <p:cBhvr>
                                        <p:cTn id="55" dur="1000"/>
                                        <p:tgtEl>
                                          <p:spTgt spid="119"/>
                                        </p:tgtEl>
                                      </p:cBhvr>
                                    </p:animEffect>
                                    <p:anim calcmode="lin" valueType="num">
                                      <p:cBhvr>
                                        <p:cTn id="56" dur="1000" fill="hold"/>
                                        <p:tgtEl>
                                          <p:spTgt spid="119"/>
                                        </p:tgtEl>
                                        <p:attrNameLst>
                                          <p:attrName>ppt_x</p:attrName>
                                        </p:attrNameLst>
                                      </p:cBhvr>
                                      <p:tavLst>
                                        <p:tav tm="0">
                                          <p:val>
                                            <p:strVal val="#ppt_x"/>
                                          </p:val>
                                        </p:tav>
                                        <p:tav tm="100000">
                                          <p:val>
                                            <p:strVal val="#ppt_x"/>
                                          </p:val>
                                        </p:tav>
                                      </p:tavLst>
                                    </p:anim>
                                    <p:anim calcmode="lin" valueType="num">
                                      <p:cBhvr>
                                        <p:cTn id="57" dur="1000" fill="hold"/>
                                        <p:tgtEl>
                                          <p:spTgt spid="119"/>
                                        </p:tgtEl>
                                        <p:attrNameLst>
                                          <p:attrName>ppt_y</p:attrName>
                                        </p:attrNameLst>
                                      </p:cBhvr>
                                      <p:tavLst>
                                        <p:tav tm="0">
                                          <p:val>
                                            <p:strVal val="#ppt_y+.1"/>
                                          </p:val>
                                        </p:tav>
                                        <p:tav tm="100000">
                                          <p:val>
                                            <p:strVal val="#ppt_y"/>
                                          </p:val>
                                        </p:tav>
                                      </p:tavLst>
                                    </p:anim>
                                  </p:childTnLst>
                                </p:cTn>
                              </p:par>
                            </p:childTnLst>
                          </p:cTn>
                        </p:par>
                        <p:par>
                          <p:cTn id="58" fill="hold">
                            <p:stCondLst>
                              <p:cond delay="1000"/>
                            </p:stCondLst>
                            <p:childTnLst>
                              <p:par>
                                <p:cTn id="59" presetID="22" presetClass="entr" presetSubtype="8" fill="hold" grpId="0" nodeType="afterEffect">
                                  <p:stCondLst>
                                    <p:cond delay="0"/>
                                  </p:stCondLst>
                                  <p:iterate type="lt">
                                    <p:tmPct val="30000"/>
                                  </p:iterate>
                                  <p:childTnLst>
                                    <p:set>
                                      <p:cBhvr>
                                        <p:cTn id="60" dur="1" fill="hold">
                                          <p:stCondLst>
                                            <p:cond delay="0"/>
                                          </p:stCondLst>
                                        </p:cTn>
                                        <p:tgtEl>
                                          <p:spTgt spid="2"/>
                                        </p:tgtEl>
                                        <p:attrNameLst>
                                          <p:attrName>style.visibility</p:attrName>
                                        </p:attrNameLst>
                                      </p:cBhvr>
                                      <p:to>
                                        <p:strVal val="visible"/>
                                      </p:to>
                                    </p:set>
                                    <p:animEffect transition="in" filter="wipe(left)">
                                      <p:cBhvr>
                                        <p:cTn id="61" dur="2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108" grpId="0"/>
      <p:bldP spid="110" grpId="0"/>
      <p:bldP spid="112" grpId="0"/>
      <p:bldP spid="114" grpId="0"/>
      <p:bldP spid="116" grpId="0"/>
      <p:bldP spid="117" grpId="0"/>
      <p:bldP spid="118" grpId="0"/>
      <p:bldP spid="119"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8">
            <a:extLst>
              <a:ext uri="{FF2B5EF4-FFF2-40B4-BE49-F238E27FC236}">
                <a16:creationId xmlns:a16="http://schemas.microsoft.com/office/drawing/2014/main" id="{5B48B6F6-D8B9-F9C5-29E4-E43E78D3C28B}"/>
              </a:ext>
            </a:extLst>
          </p:cNvPr>
          <p:cNvSpPr txBox="1"/>
          <p:nvPr/>
        </p:nvSpPr>
        <p:spPr>
          <a:xfrm>
            <a:off x="1331640" y="257890"/>
            <a:ext cx="7014587" cy="492443"/>
          </a:xfrm>
          <a:prstGeom prst="rect">
            <a:avLst/>
          </a:prstGeom>
          <a:noFill/>
        </p:spPr>
        <p:txBody>
          <a:bodyPr wrap="square" lIns="0" tIns="0" rIns="0" bIns="0" rtlCol="0">
            <a:spAutoFit/>
          </a:bodyPr>
          <a:lstStyle/>
          <a:p>
            <a:r>
              <a:rPr lang="en-US" altLang="zh-CN" sz="3200" b="1" dirty="0">
                <a:solidFill>
                  <a:srgbClr val="DB2121"/>
                </a:solidFill>
                <a:latin typeface="Times New Roman" panose="02020603050405020304" pitchFamily="18" charset="0"/>
                <a:ea typeface="微软雅黑" panose="020B0503020204020204" pitchFamily="34" charset="-122"/>
                <a:cs typeface="Times New Roman" panose="02020603050405020304" pitchFamily="18" charset="0"/>
                <a:sym typeface="+mn-lt"/>
              </a:rPr>
              <a:t>Limitation of previous work</a:t>
            </a:r>
            <a:endParaRPr lang="en-US" altLang="zh-CN" sz="3200" b="1" dirty="0">
              <a:solidFill>
                <a:srgbClr val="3B4761"/>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3" name="graduation-cap_16905">
            <a:extLst>
              <a:ext uri="{FF2B5EF4-FFF2-40B4-BE49-F238E27FC236}">
                <a16:creationId xmlns:a16="http://schemas.microsoft.com/office/drawing/2014/main" id="{30BC72BE-CA24-ECBD-0EF4-97BE928AA38A}"/>
              </a:ext>
            </a:extLst>
          </p:cNvPr>
          <p:cNvSpPr>
            <a:spLocks noChangeAspect="1"/>
          </p:cNvSpPr>
          <p:nvPr/>
        </p:nvSpPr>
        <p:spPr bwMode="auto">
          <a:xfrm rot="1176017">
            <a:off x="885904" y="383096"/>
            <a:ext cx="417229" cy="242030"/>
          </a:xfrm>
          <a:custGeom>
            <a:avLst/>
            <a:gdLst>
              <a:gd name="connsiteX0" fmla="*/ 82550 w 331788"/>
              <a:gd name="connsiteY0" fmla="*/ 117475 h 198438"/>
              <a:gd name="connsiteX1" fmla="*/ 165100 w 331788"/>
              <a:gd name="connsiteY1" fmla="*/ 157163 h 198438"/>
              <a:gd name="connsiteX2" fmla="*/ 247650 w 331788"/>
              <a:gd name="connsiteY2" fmla="*/ 117475 h 198438"/>
              <a:gd name="connsiteX3" fmla="*/ 247650 w 331788"/>
              <a:gd name="connsiteY3" fmla="*/ 157163 h 198438"/>
              <a:gd name="connsiteX4" fmla="*/ 165100 w 331788"/>
              <a:gd name="connsiteY4" fmla="*/ 198438 h 198438"/>
              <a:gd name="connsiteX5" fmla="*/ 82550 w 331788"/>
              <a:gd name="connsiteY5" fmla="*/ 157163 h 198438"/>
              <a:gd name="connsiteX6" fmla="*/ 20638 w 331788"/>
              <a:gd name="connsiteY6" fmla="*/ 82550 h 198438"/>
              <a:gd name="connsiteX7" fmla="*/ 24606 w 331788"/>
              <a:gd name="connsiteY7" fmla="*/ 86447 h 198438"/>
              <a:gd name="connsiteX8" fmla="*/ 24606 w 331788"/>
              <a:gd name="connsiteY8" fmla="*/ 150091 h 198438"/>
              <a:gd name="connsiteX9" fmla="*/ 28575 w 331788"/>
              <a:gd name="connsiteY9" fmla="*/ 157885 h 198438"/>
              <a:gd name="connsiteX10" fmla="*/ 24606 w 331788"/>
              <a:gd name="connsiteY10" fmla="*/ 164379 h 198438"/>
              <a:gd name="connsiteX11" fmla="*/ 24606 w 331788"/>
              <a:gd name="connsiteY11" fmla="*/ 178667 h 198438"/>
              <a:gd name="connsiteX12" fmla="*/ 20638 w 331788"/>
              <a:gd name="connsiteY12" fmla="*/ 182563 h 198438"/>
              <a:gd name="connsiteX13" fmla="*/ 16669 w 331788"/>
              <a:gd name="connsiteY13" fmla="*/ 178667 h 198438"/>
              <a:gd name="connsiteX14" fmla="*/ 16669 w 331788"/>
              <a:gd name="connsiteY14" fmla="*/ 164379 h 198438"/>
              <a:gd name="connsiteX15" fmla="*/ 12700 w 331788"/>
              <a:gd name="connsiteY15" fmla="*/ 157885 h 198438"/>
              <a:gd name="connsiteX16" fmla="*/ 16669 w 331788"/>
              <a:gd name="connsiteY16" fmla="*/ 150091 h 198438"/>
              <a:gd name="connsiteX17" fmla="*/ 16669 w 331788"/>
              <a:gd name="connsiteY17" fmla="*/ 86447 h 198438"/>
              <a:gd name="connsiteX18" fmla="*/ 20638 w 331788"/>
              <a:gd name="connsiteY18" fmla="*/ 82550 h 198438"/>
              <a:gd name="connsiteX19" fmla="*/ 165100 w 331788"/>
              <a:gd name="connsiteY19" fmla="*/ 58738 h 198438"/>
              <a:gd name="connsiteX20" fmla="*/ 152400 w 331788"/>
              <a:gd name="connsiteY20" fmla="*/ 66676 h 198438"/>
              <a:gd name="connsiteX21" fmla="*/ 165100 w 331788"/>
              <a:gd name="connsiteY21" fmla="*/ 74614 h 198438"/>
              <a:gd name="connsiteX22" fmla="*/ 177800 w 331788"/>
              <a:gd name="connsiteY22" fmla="*/ 66676 h 198438"/>
              <a:gd name="connsiteX23" fmla="*/ 165100 w 331788"/>
              <a:gd name="connsiteY23" fmla="*/ 58738 h 198438"/>
              <a:gd name="connsiteX24" fmla="*/ 165100 w 331788"/>
              <a:gd name="connsiteY24" fmla="*/ 0 h 198438"/>
              <a:gd name="connsiteX25" fmla="*/ 331788 w 331788"/>
              <a:gd name="connsiteY25" fmla="*/ 66675 h 198438"/>
              <a:gd name="connsiteX26" fmla="*/ 165100 w 331788"/>
              <a:gd name="connsiteY26" fmla="*/ 149225 h 198438"/>
              <a:gd name="connsiteX27" fmla="*/ 0 w 331788"/>
              <a:gd name="connsiteY27" fmla="*/ 66675 h 19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1788" h="198438">
                <a:moveTo>
                  <a:pt x="82550" y="117475"/>
                </a:moveTo>
                <a:lnTo>
                  <a:pt x="165100" y="157163"/>
                </a:lnTo>
                <a:lnTo>
                  <a:pt x="247650" y="117475"/>
                </a:lnTo>
                <a:lnTo>
                  <a:pt x="247650" y="157163"/>
                </a:lnTo>
                <a:lnTo>
                  <a:pt x="165100" y="198438"/>
                </a:lnTo>
                <a:lnTo>
                  <a:pt x="82550" y="157163"/>
                </a:lnTo>
                <a:close/>
                <a:moveTo>
                  <a:pt x="20638" y="82550"/>
                </a:moveTo>
                <a:cubicBezTo>
                  <a:pt x="23283" y="82550"/>
                  <a:pt x="24606" y="85148"/>
                  <a:pt x="24606" y="86447"/>
                </a:cubicBezTo>
                <a:cubicBezTo>
                  <a:pt x="24606" y="86447"/>
                  <a:pt x="24606" y="86447"/>
                  <a:pt x="24606" y="150091"/>
                </a:cubicBezTo>
                <a:cubicBezTo>
                  <a:pt x="27252" y="151390"/>
                  <a:pt x="28575" y="153988"/>
                  <a:pt x="28575" y="157885"/>
                </a:cubicBezTo>
                <a:cubicBezTo>
                  <a:pt x="28575" y="160482"/>
                  <a:pt x="27252" y="163080"/>
                  <a:pt x="24606" y="164379"/>
                </a:cubicBezTo>
                <a:cubicBezTo>
                  <a:pt x="24606" y="164379"/>
                  <a:pt x="24606" y="164379"/>
                  <a:pt x="24606" y="178667"/>
                </a:cubicBezTo>
                <a:cubicBezTo>
                  <a:pt x="24606" y="181264"/>
                  <a:pt x="23283" y="182563"/>
                  <a:pt x="20638" y="182563"/>
                </a:cubicBezTo>
                <a:cubicBezTo>
                  <a:pt x="17992" y="182563"/>
                  <a:pt x="16669" y="181264"/>
                  <a:pt x="16669" y="178667"/>
                </a:cubicBezTo>
                <a:cubicBezTo>
                  <a:pt x="16669" y="178667"/>
                  <a:pt x="16669" y="178667"/>
                  <a:pt x="16669" y="164379"/>
                </a:cubicBezTo>
                <a:cubicBezTo>
                  <a:pt x="14023" y="163080"/>
                  <a:pt x="12700" y="160482"/>
                  <a:pt x="12700" y="157885"/>
                </a:cubicBezTo>
                <a:cubicBezTo>
                  <a:pt x="12700" y="153988"/>
                  <a:pt x="14023" y="151390"/>
                  <a:pt x="16669" y="150091"/>
                </a:cubicBezTo>
                <a:cubicBezTo>
                  <a:pt x="16669" y="150091"/>
                  <a:pt x="16669" y="150091"/>
                  <a:pt x="16669" y="86447"/>
                </a:cubicBezTo>
                <a:cubicBezTo>
                  <a:pt x="16669" y="85148"/>
                  <a:pt x="17992" y="82550"/>
                  <a:pt x="20638" y="82550"/>
                </a:cubicBezTo>
                <a:close/>
                <a:moveTo>
                  <a:pt x="165100" y="58738"/>
                </a:moveTo>
                <a:cubicBezTo>
                  <a:pt x="158086" y="58738"/>
                  <a:pt x="152400" y="62292"/>
                  <a:pt x="152400" y="66676"/>
                </a:cubicBezTo>
                <a:cubicBezTo>
                  <a:pt x="152400" y="71060"/>
                  <a:pt x="158086" y="74614"/>
                  <a:pt x="165100" y="74614"/>
                </a:cubicBezTo>
                <a:cubicBezTo>
                  <a:pt x="172114" y="74614"/>
                  <a:pt x="177800" y="71060"/>
                  <a:pt x="177800" y="66676"/>
                </a:cubicBezTo>
                <a:cubicBezTo>
                  <a:pt x="177800" y="62292"/>
                  <a:pt x="172114" y="58738"/>
                  <a:pt x="165100" y="58738"/>
                </a:cubicBezTo>
                <a:close/>
                <a:moveTo>
                  <a:pt x="165100" y="0"/>
                </a:moveTo>
                <a:lnTo>
                  <a:pt x="331788" y="66675"/>
                </a:lnTo>
                <a:lnTo>
                  <a:pt x="165100" y="149225"/>
                </a:lnTo>
                <a:lnTo>
                  <a:pt x="0" y="66675"/>
                </a:lnTo>
                <a:close/>
              </a:path>
            </a:pathLst>
          </a:custGeom>
          <a:solidFill>
            <a:schemeClr val="accent1"/>
          </a:solidFill>
          <a:ln>
            <a:noFill/>
          </a:ln>
        </p:spPr>
        <p:txBody>
          <a:bodyPr/>
          <a:lstStyle/>
          <a:p>
            <a:endParaRPr lang="en-US"/>
          </a:p>
        </p:txBody>
      </p:sp>
      <p:grpSp>
        <p:nvGrpSpPr>
          <p:cNvPr id="5" name="组合 38">
            <a:extLst>
              <a:ext uri="{FF2B5EF4-FFF2-40B4-BE49-F238E27FC236}">
                <a16:creationId xmlns:a16="http://schemas.microsoft.com/office/drawing/2014/main" id="{D266FCC7-6674-F829-CDCF-F9F98F19EDA3}"/>
              </a:ext>
            </a:extLst>
          </p:cNvPr>
          <p:cNvGrpSpPr/>
          <p:nvPr/>
        </p:nvGrpSpPr>
        <p:grpSpPr>
          <a:xfrm>
            <a:off x="755576" y="980980"/>
            <a:ext cx="2080022" cy="2963466"/>
            <a:chOff x="656565" y="1060382"/>
            <a:chExt cx="2080022" cy="2963466"/>
          </a:xfrm>
        </p:grpSpPr>
        <p:grpSp>
          <p:nvGrpSpPr>
            <p:cNvPr id="7" name="Group 19">
              <a:extLst>
                <a:ext uri="{FF2B5EF4-FFF2-40B4-BE49-F238E27FC236}">
                  <a16:creationId xmlns:a16="http://schemas.microsoft.com/office/drawing/2014/main" id="{F2DDBEBC-2008-6829-FA94-3398A01B604C}"/>
                </a:ext>
              </a:extLst>
            </p:cNvPr>
            <p:cNvGrpSpPr/>
            <p:nvPr/>
          </p:nvGrpSpPr>
          <p:grpSpPr>
            <a:xfrm>
              <a:off x="656565" y="1060382"/>
              <a:ext cx="2080022" cy="2963466"/>
              <a:chOff x="719138" y="1123950"/>
              <a:chExt cx="2773363" cy="3951288"/>
            </a:xfrm>
            <a:solidFill>
              <a:srgbClr val="13436C"/>
            </a:solidFill>
          </p:grpSpPr>
          <p:sp>
            <p:nvSpPr>
              <p:cNvPr id="40" name="Freeform: Shape 2">
                <a:extLst>
                  <a:ext uri="{FF2B5EF4-FFF2-40B4-BE49-F238E27FC236}">
                    <a16:creationId xmlns:a16="http://schemas.microsoft.com/office/drawing/2014/main" id="{198EAE69-369A-02AA-D2F0-9947EFD3E317}"/>
                  </a:ext>
                </a:extLst>
              </p:cNvPr>
              <p:cNvSpPr/>
              <p:nvPr/>
            </p:nvSpPr>
            <p:spPr bwMode="auto">
              <a:xfrm flipH="1">
                <a:off x="1901826" y="2757488"/>
                <a:ext cx="725488" cy="468313"/>
              </a:xfrm>
              <a:custGeom>
                <a:avLst/>
                <a:gdLst/>
                <a:ahLst/>
                <a:cxnLst>
                  <a:cxn ang="0">
                    <a:pos x="474" y="335"/>
                  </a:cxn>
                  <a:cxn ang="0">
                    <a:pos x="525" y="323"/>
                  </a:cxn>
                  <a:cxn ang="0">
                    <a:pos x="512" y="270"/>
                  </a:cxn>
                  <a:cxn ang="0">
                    <a:pos x="61" y="10"/>
                  </a:cxn>
                  <a:cxn ang="0">
                    <a:pos x="11" y="22"/>
                  </a:cxn>
                  <a:cxn ang="0">
                    <a:pos x="23" y="75"/>
                  </a:cxn>
                  <a:cxn ang="0">
                    <a:pos x="474" y="335"/>
                  </a:cxn>
                </a:cxnLst>
                <a:rect l="0" t="0" r="r" b="b"/>
                <a:pathLst>
                  <a:path w="535" h="345">
                    <a:moveTo>
                      <a:pt x="474" y="335"/>
                    </a:moveTo>
                    <a:cubicBezTo>
                      <a:pt x="492" y="345"/>
                      <a:pt x="514" y="341"/>
                      <a:pt x="525" y="323"/>
                    </a:cubicBezTo>
                    <a:cubicBezTo>
                      <a:pt x="535" y="305"/>
                      <a:pt x="530" y="281"/>
                      <a:pt x="512" y="270"/>
                    </a:cubicBezTo>
                    <a:cubicBezTo>
                      <a:pt x="61" y="10"/>
                      <a:pt x="61" y="10"/>
                      <a:pt x="61" y="10"/>
                    </a:cubicBezTo>
                    <a:cubicBezTo>
                      <a:pt x="43" y="0"/>
                      <a:pt x="21" y="5"/>
                      <a:pt x="11" y="22"/>
                    </a:cubicBezTo>
                    <a:cubicBezTo>
                      <a:pt x="0" y="40"/>
                      <a:pt x="5" y="64"/>
                      <a:pt x="23" y="75"/>
                    </a:cubicBezTo>
                    <a:lnTo>
                      <a:pt x="474" y="335"/>
                    </a:lnTo>
                    <a:close/>
                  </a:path>
                </a:pathLst>
              </a:custGeom>
              <a:grpFill/>
              <a:ln w="9525">
                <a:noFill/>
                <a:round/>
              </a:ln>
            </p:spPr>
            <p:txBody>
              <a:bodyPr anchor="ctr"/>
              <a:lstStyle/>
              <a:p>
                <a:pPr algn="ctr"/>
                <a:endParaRPr>
                  <a:latin typeface="+mn-lt"/>
                  <a:ea typeface="+mn-ea"/>
                  <a:cs typeface="+mn-ea"/>
                  <a:sym typeface="+mn-lt"/>
                </a:endParaRPr>
              </a:p>
            </p:txBody>
          </p:sp>
          <p:sp>
            <p:nvSpPr>
              <p:cNvPr id="41" name="Freeform: Shape 3">
                <a:extLst>
                  <a:ext uri="{FF2B5EF4-FFF2-40B4-BE49-F238E27FC236}">
                    <a16:creationId xmlns:a16="http://schemas.microsoft.com/office/drawing/2014/main" id="{632A0B64-F0CD-6FBA-D083-6E8AE610015A}"/>
                  </a:ext>
                </a:extLst>
              </p:cNvPr>
              <p:cNvSpPr/>
              <p:nvPr/>
            </p:nvSpPr>
            <p:spPr bwMode="auto">
              <a:xfrm flipH="1">
                <a:off x="1978026" y="2887663"/>
                <a:ext cx="725488" cy="468313"/>
              </a:xfrm>
              <a:custGeom>
                <a:avLst/>
                <a:gdLst/>
                <a:ahLst/>
                <a:cxnLst>
                  <a:cxn ang="0">
                    <a:pos x="24" y="76"/>
                  </a:cxn>
                  <a:cxn ang="0">
                    <a:pos x="474" y="336"/>
                  </a:cxn>
                  <a:cxn ang="0">
                    <a:pos x="525" y="323"/>
                  </a:cxn>
                  <a:cxn ang="0">
                    <a:pos x="512" y="271"/>
                  </a:cxn>
                  <a:cxn ang="0">
                    <a:pos x="61" y="11"/>
                  </a:cxn>
                  <a:cxn ang="0">
                    <a:pos x="11" y="23"/>
                  </a:cxn>
                  <a:cxn ang="0">
                    <a:pos x="24" y="76"/>
                  </a:cxn>
                </a:cxnLst>
                <a:rect l="0" t="0" r="r" b="b"/>
                <a:pathLst>
                  <a:path w="535" h="346">
                    <a:moveTo>
                      <a:pt x="24" y="76"/>
                    </a:moveTo>
                    <a:cubicBezTo>
                      <a:pt x="474" y="336"/>
                      <a:pt x="474" y="336"/>
                      <a:pt x="474" y="336"/>
                    </a:cubicBezTo>
                    <a:cubicBezTo>
                      <a:pt x="492" y="346"/>
                      <a:pt x="514" y="341"/>
                      <a:pt x="525" y="323"/>
                    </a:cubicBezTo>
                    <a:cubicBezTo>
                      <a:pt x="535" y="306"/>
                      <a:pt x="530" y="281"/>
                      <a:pt x="512" y="271"/>
                    </a:cubicBezTo>
                    <a:cubicBezTo>
                      <a:pt x="61" y="11"/>
                      <a:pt x="61" y="11"/>
                      <a:pt x="61" y="11"/>
                    </a:cubicBezTo>
                    <a:cubicBezTo>
                      <a:pt x="43" y="0"/>
                      <a:pt x="21" y="5"/>
                      <a:pt x="11" y="23"/>
                    </a:cubicBezTo>
                    <a:cubicBezTo>
                      <a:pt x="0" y="41"/>
                      <a:pt x="6" y="65"/>
                      <a:pt x="24" y="76"/>
                    </a:cubicBezTo>
                    <a:close/>
                  </a:path>
                </a:pathLst>
              </a:custGeom>
              <a:solidFill>
                <a:srgbClr val="C00000"/>
              </a:solidFill>
              <a:ln w="9525">
                <a:noFill/>
                <a:round/>
              </a:ln>
            </p:spPr>
            <p:txBody>
              <a:bodyPr anchor="ctr"/>
              <a:lstStyle/>
              <a:p>
                <a:pPr algn="ctr"/>
                <a:endParaRPr>
                  <a:latin typeface="+mn-lt"/>
                  <a:ea typeface="+mn-ea"/>
                  <a:cs typeface="+mn-ea"/>
                  <a:sym typeface="+mn-lt"/>
                </a:endParaRPr>
              </a:p>
            </p:txBody>
          </p:sp>
          <p:sp>
            <p:nvSpPr>
              <p:cNvPr id="42" name="Freeform: Shape 4">
                <a:extLst>
                  <a:ext uri="{FF2B5EF4-FFF2-40B4-BE49-F238E27FC236}">
                    <a16:creationId xmlns:a16="http://schemas.microsoft.com/office/drawing/2014/main" id="{997A0559-25C2-1271-448D-096D382523B8}"/>
                  </a:ext>
                </a:extLst>
              </p:cNvPr>
              <p:cNvSpPr/>
              <p:nvPr/>
            </p:nvSpPr>
            <p:spPr bwMode="auto">
              <a:xfrm flipH="1">
                <a:off x="2041526" y="3019425"/>
                <a:ext cx="1450975" cy="2055813"/>
              </a:xfrm>
              <a:custGeom>
                <a:avLst/>
                <a:gdLst/>
                <a:ahLst/>
                <a:cxnLst>
                  <a:cxn ang="0">
                    <a:pos x="1068" y="298"/>
                  </a:cxn>
                  <a:cxn ang="0">
                    <a:pos x="1058" y="284"/>
                  </a:cxn>
                  <a:cxn ang="0">
                    <a:pos x="1038" y="271"/>
                  </a:cxn>
                  <a:cxn ang="0">
                    <a:pos x="587" y="11"/>
                  </a:cxn>
                  <a:cxn ang="0">
                    <a:pos x="567" y="3"/>
                  </a:cxn>
                  <a:cxn ang="0">
                    <a:pos x="536" y="17"/>
                  </a:cxn>
                  <a:cxn ang="0">
                    <a:pos x="24" y="903"/>
                  </a:cxn>
                  <a:cxn ang="0">
                    <a:pos x="24" y="903"/>
                  </a:cxn>
                  <a:cxn ang="0">
                    <a:pos x="1" y="1456"/>
                  </a:cxn>
                  <a:cxn ang="0">
                    <a:pos x="29" y="1507"/>
                  </a:cxn>
                  <a:cxn ang="0">
                    <a:pos x="87" y="1506"/>
                  </a:cxn>
                  <a:cxn ang="0">
                    <a:pos x="554" y="1209"/>
                  </a:cxn>
                  <a:cxn ang="0">
                    <a:pos x="554" y="1209"/>
                  </a:cxn>
                  <a:cxn ang="0">
                    <a:pos x="1066" y="323"/>
                  </a:cxn>
                  <a:cxn ang="0">
                    <a:pos x="1069" y="304"/>
                  </a:cxn>
                  <a:cxn ang="0">
                    <a:pos x="1068" y="298"/>
                  </a:cxn>
                  <a:cxn ang="0">
                    <a:pos x="509" y="1167"/>
                  </a:cxn>
                  <a:cxn ang="0">
                    <a:pos x="509" y="1167"/>
                  </a:cxn>
                  <a:cxn ang="0">
                    <a:pos x="195" y="1367"/>
                  </a:cxn>
                  <a:cxn ang="0">
                    <a:pos x="194" y="1366"/>
                  </a:cxn>
                  <a:cxn ang="0">
                    <a:pos x="142" y="1310"/>
                  </a:cxn>
                  <a:cxn ang="0">
                    <a:pos x="68" y="1289"/>
                  </a:cxn>
                  <a:cxn ang="0">
                    <a:pos x="68" y="1289"/>
                  </a:cxn>
                  <a:cxn ang="0">
                    <a:pos x="83" y="921"/>
                  </a:cxn>
                  <a:cxn ang="0">
                    <a:pos x="83" y="921"/>
                  </a:cxn>
                  <a:cxn ang="0">
                    <a:pos x="87" y="914"/>
                  </a:cxn>
                  <a:cxn ang="0">
                    <a:pos x="87" y="914"/>
                  </a:cxn>
                  <a:cxn ang="0">
                    <a:pos x="229" y="896"/>
                  </a:cxn>
                  <a:cxn ang="0">
                    <a:pos x="237" y="898"/>
                  </a:cxn>
                  <a:cxn ang="0">
                    <a:pos x="241" y="905"/>
                  </a:cxn>
                  <a:cxn ang="0">
                    <a:pos x="255" y="1023"/>
                  </a:cxn>
                  <a:cxn ang="0">
                    <a:pos x="281" y="1063"/>
                  </a:cxn>
                  <a:cxn ang="0">
                    <a:pos x="281" y="1063"/>
                  </a:cxn>
                  <a:cxn ang="0">
                    <a:pos x="328" y="1067"/>
                  </a:cxn>
                  <a:cxn ang="0">
                    <a:pos x="446" y="1021"/>
                  </a:cxn>
                  <a:cxn ang="0">
                    <a:pos x="457" y="1025"/>
                  </a:cxn>
                  <a:cxn ang="0">
                    <a:pos x="513" y="1161"/>
                  </a:cxn>
                  <a:cxn ang="0">
                    <a:pos x="513" y="1161"/>
                  </a:cxn>
                  <a:cxn ang="0">
                    <a:pos x="509" y="1167"/>
                  </a:cxn>
                  <a:cxn ang="0">
                    <a:pos x="538" y="1117"/>
                  </a:cxn>
                  <a:cxn ang="0">
                    <a:pos x="538" y="1117"/>
                  </a:cxn>
                  <a:cxn ang="0">
                    <a:pos x="494" y="1010"/>
                  </a:cxn>
                  <a:cxn ang="0">
                    <a:pos x="432" y="984"/>
                  </a:cxn>
                  <a:cxn ang="0">
                    <a:pos x="314" y="1030"/>
                  </a:cxn>
                  <a:cxn ang="0">
                    <a:pos x="301" y="1029"/>
                  </a:cxn>
                  <a:cxn ang="0">
                    <a:pos x="294" y="1018"/>
                  </a:cxn>
                  <a:cxn ang="0">
                    <a:pos x="280" y="901"/>
                  </a:cxn>
                  <a:cxn ang="0">
                    <a:pos x="267" y="872"/>
                  </a:cxn>
                  <a:cxn ang="0">
                    <a:pos x="224" y="856"/>
                  </a:cxn>
                  <a:cxn ang="0">
                    <a:pos x="113" y="871"/>
                  </a:cxn>
                  <a:cxn ang="0">
                    <a:pos x="112" y="870"/>
                  </a:cxn>
                  <a:cxn ang="0">
                    <a:pos x="566" y="85"/>
                  </a:cxn>
                  <a:cxn ang="0">
                    <a:pos x="566" y="85"/>
                  </a:cxn>
                  <a:cxn ang="0">
                    <a:pos x="992" y="331"/>
                  </a:cxn>
                  <a:cxn ang="0">
                    <a:pos x="992" y="331"/>
                  </a:cxn>
                  <a:cxn ang="0">
                    <a:pos x="538" y="1117"/>
                  </a:cxn>
                </a:cxnLst>
                <a:rect l="0" t="0" r="r" b="b"/>
                <a:pathLst>
                  <a:path w="1070" h="1517">
                    <a:moveTo>
                      <a:pt x="1068" y="298"/>
                    </a:moveTo>
                    <a:cubicBezTo>
                      <a:pt x="1066" y="293"/>
                      <a:pt x="1063" y="288"/>
                      <a:pt x="1058" y="284"/>
                    </a:cubicBezTo>
                    <a:cubicBezTo>
                      <a:pt x="1053" y="280"/>
                      <a:pt x="1046" y="275"/>
                      <a:pt x="1038" y="271"/>
                    </a:cubicBezTo>
                    <a:cubicBezTo>
                      <a:pt x="587" y="11"/>
                      <a:pt x="587" y="11"/>
                      <a:pt x="587" y="11"/>
                    </a:cubicBezTo>
                    <a:cubicBezTo>
                      <a:pt x="580" y="6"/>
                      <a:pt x="573" y="4"/>
                      <a:pt x="567" y="3"/>
                    </a:cubicBezTo>
                    <a:cubicBezTo>
                      <a:pt x="555" y="0"/>
                      <a:pt x="542" y="6"/>
                      <a:pt x="536" y="17"/>
                    </a:cubicBezTo>
                    <a:cubicBezTo>
                      <a:pt x="24" y="903"/>
                      <a:pt x="24" y="903"/>
                      <a:pt x="24" y="903"/>
                    </a:cubicBezTo>
                    <a:cubicBezTo>
                      <a:pt x="24" y="903"/>
                      <a:pt x="24" y="903"/>
                      <a:pt x="24" y="903"/>
                    </a:cubicBezTo>
                    <a:cubicBezTo>
                      <a:pt x="1" y="1456"/>
                      <a:pt x="1" y="1456"/>
                      <a:pt x="1" y="1456"/>
                    </a:cubicBezTo>
                    <a:cubicBezTo>
                      <a:pt x="0" y="1477"/>
                      <a:pt x="11" y="1496"/>
                      <a:pt x="29" y="1507"/>
                    </a:cubicBezTo>
                    <a:cubicBezTo>
                      <a:pt x="47" y="1517"/>
                      <a:pt x="70" y="1517"/>
                      <a:pt x="87" y="1506"/>
                    </a:cubicBezTo>
                    <a:cubicBezTo>
                      <a:pt x="554" y="1209"/>
                      <a:pt x="554" y="1209"/>
                      <a:pt x="554" y="1209"/>
                    </a:cubicBezTo>
                    <a:cubicBezTo>
                      <a:pt x="554" y="1209"/>
                      <a:pt x="554" y="1209"/>
                      <a:pt x="554" y="1209"/>
                    </a:cubicBezTo>
                    <a:cubicBezTo>
                      <a:pt x="1066" y="323"/>
                      <a:pt x="1066" y="323"/>
                      <a:pt x="1066" y="323"/>
                    </a:cubicBezTo>
                    <a:cubicBezTo>
                      <a:pt x="1069" y="317"/>
                      <a:pt x="1070" y="311"/>
                      <a:pt x="1069" y="304"/>
                    </a:cubicBezTo>
                    <a:cubicBezTo>
                      <a:pt x="1069" y="302"/>
                      <a:pt x="1069" y="300"/>
                      <a:pt x="1068" y="298"/>
                    </a:cubicBezTo>
                    <a:close/>
                    <a:moveTo>
                      <a:pt x="509" y="1167"/>
                    </a:moveTo>
                    <a:cubicBezTo>
                      <a:pt x="509" y="1167"/>
                      <a:pt x="509" y="1167"/>
                      <a:pt x="509" y="1167"/>
                    </a:cubicBezTo>
                    <a:cubicBezTo>
                      <a:pt x="195" y="1367"/>
                      <a:pt x="195" y="1367"/>
                      <a:pt x="195" y="1367"/>
                    </a:cubicBezTo>
                    <a:cubicBezTo>
                      <a:pt x="194" y="1366"/>
                      <a:pt x="194" y="1366"/>
                      <a:pt x="194" y="1366"/>
                    </a:cubicBezTo>
                    <a:cubicBezTo>
                      <a:pt x="179" y="1342"/>
                      <a:pt x="158" y="1320"/>
                      <a:pt x="142" y="1310"/>
                    </a:cubicBezTo>
                    <a:cubicBezTo>
                      <a:pt x="124" y="1300"/>
                      <a:pt x="95" y="1292"/>
                      <a:pt x="68" y="1289"/>
                    </a:cubicBezTo>
                    <a:cubicBezTo>
                      <a:pt x="68" y="1289"/>
                      <a:pt x="68" y="1289"/>
                      <a:pt x="68" y="1289"/>
                    </a:cubicBezTo>
                    <a:cubicBezTo>
                      <a:pt x="83" y="921"/>
                      <a:pt x="83" y="921"/>
                      <a:pt x="83" y="921"/>
                    </a:cubicBezTo>
                    <a:cubicBezTo>
                      <a:pt x="83" y="921"/>
                      <a:pt x="83" y="921"/>
                      <a:pt x="83" y="921"/>
                    </a:cubicBezTo>
                    <a:cubicBezTo>
                      <a:pt x="87" y="914"/>
                      <a:pt x="87" y="914"/>
                      <a:pt x="87" y="914"/>
                    </a:cubicBezTo>
                    <a:cubicBezTo>
                      <a:pt x="87" y="914"/>
                      <a:pt x="87" y="914"/>
                      <a:pt x="87" y="914"/>
                    </a:cubicBezTo>
                    <a:cubicBezTo>
                      <a:pt x="229" y="896"/>
                      <a:pt x="229" y="896"/>
                      <a:pt x="229" y="896"/>
                    </a:cubicBezTo>
                    <a:cubicBezTo>
                      <a:pt x="233" y="896"/>
                      <a:pt x="235" y="897"/>
                      <a:pt x="237" y="898"/>
                    </a:cubicBezTo>
                    <a:cubicBezTo>
                      <a:pt x="238" y="899"/>
                      <a:pt x="240" y="901"/>
                      <a:pt x="241" y="905"/>
                    </a:cubicBezTo>
                    <a:cubicBezTo>
                      <a:pt x="255" y="1023"/>
                      <a:pt x="255" y="1023"/>
                      <a:pt x="255" y="1023"/>
                    </a:cubicBezTo>
                    <a:cubicBezTo>
                      <a:pt x="257" y="1040"/>
                      <a:pt x="266" y="1054"/>
                      <a:pt x="281" y="1063"/>
                    </a:cubicBezTo>
                    <a:cubicBezTo>
                      <a:pt x="281" y="1063"/>
                      <a:pt x="281" y="1063"/>
                      <a:pt x="281" y="1063"/>
                    </a:cubicBezTo>
                    <a:cubicBezTo>
                      <a:pt x="296" y="1072"/>
                      <a:pt x="313" y="1073"/>
                      <a:pt x="328" y="1067"/>
                    </a:cubicBezTo>
                    <a:cubicBezTo>
                      <a:pt x="446" y="1021"/>
                      <a:pt x="446" y="1021"/>
                      <a:pt x="446" y="1021"/>
                    </a:cubicBezTo>
                    <a:cubicBezTo>
                      <a:pt x="450" y="1019"/>
                      <a:pt x="455" y="1021"/>
                      <a:pt x="457" y="1025"/>
                    </a:cubicBezTo>
                    <a:cubicBezTo>
                      <a:pt x="513" y="1161"/>
                      <a:pt x="513" y="1161"/>
                      <a:pt x="513" y="1161"/>
                    </a:cubicBezTo>
                    <a:cubicBezTo>
                      <a:pt x="513" y="1161"/>
                      <a:pt x="513" y="1161"/>
                      <a:pt x="513" y="1161"/>
                    </a:cubicBezTo>
                    <a:lnTo>
                      <a:pt x="509" y="1167"/>
                    </a:lnTo>
                    <a:close/>
                    <a:moveTo>
                      <a:pt x="538" y="1117"/>
                    </a:moveTo>
                    <a:cubicBezTo>
                      <a:pt x="538" y="1117"/>
                      <a:pt x="538" y="1117"/>
                      <a:pt x="538" y="1117"/>
                    </a:cubicBezTo>
                    <a:cubicBezTo>
                      <a:pt x="494" y="1010"/>
                      <a:pt x="494" y="1010"/>
                      <a:pt x="494" y="1010"/>
                    </a:cubicBezTo>
                    <a:cubicBezTo>
                      <a:pt x="484" y="986"/>
                      <a:pt x="456" y="974"/>
                      <a:pt x="432" y="984"/>
                    </a:cubicBezTo>
                    <a:cubicBezTo>
                      <a:pt x="314" y="1030"/>
                      <a:pt x="314" y="1030"/>
                      <a:pt x="314" y="1030"/>
                    </a:cubicBezTo>
                    <a:cubicBezTo>
                      <a:pt x="308" y="1032"/>
                      <a:pt x="303" y="1030"/>
                      <a:pt x="301" y="1029"/>
                    </a:cubicBezTo>
                    <a:cubicBezTo>
                      <a:pt x="299" y="1027"/>
                      <a:pt x="295" y="1024"/>
                      <a:pt x="294" y="1018"/>
                    </a:cubicBezTo>
                    <a:cubicBezTo>
                      <a:pt x="280" y="901"/>
                      <a:pt x="280" y="901"/>
                      <a:pt x="280" y="901"/>
                    </a:cubicBezTo>
                    <a:cubicBezTo>
                      <a:pt x="279" y="891"/>
                      <a:pt x="275" y="880"/>
                      <a:pt x="267" y="872"/>
                    </a:cubicBezTo>
                    <a:cubicBezTo>
                      <a:pt x="256" y="860"/>
                      <a:pt x="240" y="854"/>
                      <a:pt x="224" y="856"/>
                    </a:cubicBezTo>
                    <a:cubicBezTo>
                      <a:pt x="113" y="871"/>
                      <a:pt x="113" y="871"/>
                      <a:pt x="113" y="871"/>
                    </a:cubicBezTo>
                    <a:cubicBezTo>
                      <a:pt x="112" y="871"/>
                      <a:pt x="112" y="871"/>
                      <a:pt x="112" y="870"/>
                    </a:cubicBezTo>
                    <a:cubicBezTo>
                      <a:pt x="566" y="85"/>
                      <a:pt x="566" y="85"/>
                      <a:pt x="566" y="85"/>
                    </a:cubicBezTo>
                    <a:cubicBezTo>
                      <a:pt x="566" y="85"/>
                      <a:pt x="566" y="85"/>
                      <a:pt x="566" y="85"/>
                    </a:cubicBezTo>
                    <a:cubicBezTo>
                      <a:pt x="992" y="331"/>
                      <a:pt x="992" y="331"/>
                      <a:pt x="992" y="331"/>
                    </a:cubicBezTo>
                    <a:cubicBezTo>
                      <a:pt x="992" y="331"/>
                      <a:pt x="992" y="331"/>
                      <a:pt x="992" y="331"/>
                    </a:cubicBezTo>
                    <a:lnTo>
                      <a:pt x="538" y="1117"/>
                    </a:lnTo>
                    <a:close/>
                  </a:path>
                </a:pathLst>
              </a:custGeom>
              <a:grpFill/>
              <a:ln w="9525">
                <a:noFill/>
                <a:round/>
              </a:ln>
            </p:spPr>
            <p:txBody>
              <a:bodyPr anchor="ctr"/>
              <a:lstStyle/>
              <a:p>
                <a:pPr algn="ctr"/>
                <a:endParaRPr>
                  <a:latin typeface="+mn-lt"/>
                  <a:ea typeface="+mn-ea"/>
                  <a:cs typeface="+mn-ea"/>
                  <a:sym typeface="+mn-lt"/>
                </a:endParaRPr>
              </a:p>
            </p:txBody>
          </p:sp>
          <p:sp>
            <p:nvSpPr>
              <p:cNvPr id="43" name="Freeform: Shape 5">
                <a:extLst>
                  <a:ext uri="{FF2B5EF4-FFF2-40B4-BE49-F238E27FC236}">
                    <a16:creationId xmlns:a16="http://schemas.microsoft.com/office/drawing/2014/main" id="{106E739D-D5BA-F01D-C61F-A99DA3C86378}"/>
                  </a:ext>
                </a:extLst>
              </p:cNvPr>
              <p:cNvSpPr/>
              <p:nvPr/>
            </p:nvSpPr>
            <p:spPr bwMode="auto">
              <a:xfrm flipH="1">
                <a:off x="719138" y="1873250"/>
                <a:ext cx="257175" cy="139700"/>
              </a:xfrm>
              <a:custGeom>
                <a:avLst/>
                <a:gdLst/>
                <a:ahLst/>
                <a:cxnLst>
                  <a:cxn ang="0">
                    <a:pos x="33" y="33"/>
                  </a:cxn>
                  <a:cxn ang="0">
                    <a:pos x="5" y="76"/>
                  </a:cxn>
                  <a:cxn ang="0">
                    <a:pos x="51" y="99"/>
                  </a:cxn>
                  <a:cxn ang="0">
                    <a:pos x="155" y="71"/>
                  </a:cxn>
                  <a:cxn ang="0">
                    <a:pos x="184" y="28"/>
                  </a:cxn>
                  <a:cxn ang="0">
                    <a:pos x="138" y="5"/>
                  </a:cxn>
                  <a:cxn ang="0">
                    <a:pos x="33" y="33"/>
                  </a:cxn>
                </a:cxnLst>
                <a:rect l="0" t="0" r="r" b="b"/>
                <a:pathLst>
                  <a:path w="189" h="104">
                    <a:moveTo>
                      <a:pt x="33" y="33"/>
                    </a:moveTo>
                    <a:cubicBezTo>
                      <a:pt x="13" y="39"/>
                      <a:pt x="0" y="58"/>
                      <a:pt x="5" y="76"/>
                    </a:cubicBezTo>
                    <a:cubicBezTo>
                      <a:pt x="10" y="94"/>
                      <a:pt x="31" y="104"/>
                      <a:pt x="51" y="99"/>
                    </a:cubicBezTo>
                    <a:cubicBezTo>
                      <a:pt x="155" y="71"/>
                      <a:pt x="155" y="71"/>
                      <a:pt x="155" y="71"/>
                    </a:cubicBezTo>
                    <a:cubicBezTo>
                      <a:pt x="176" y="65"/>
                      <a:pt x="189" y="46"/>
                      <a:pt x="184" y="28"/>
                    </a:cubicBezTo>
                    <a:cubicBezTo>
                      <a:pt x="179" y="10"/>
                      <a:pt x="158" y="0"/>
                      <a:pt x="138" y="5"/>
                    </a:cubicBezTo>
                    <a:lnTo>
                      <a:pt x="33" y="33"/>
                    </a:lnTo>
                    <a:close/>
                  </a:path>
                </a:pathLst>
              </a:custGeom>
              <a:grpFill/>
              <a:ln w="9525">
                <a:noFill/>
                <a:round/>
              </a:ln>
            </p:spPr>
            <p:txBody>
              <a:bodyPr anchor="ctr"/>
              <a:lstStyle/>
              <a:p>
                <a:pPr algn="ctr"/>
                <a:endParaRPr>
                  <a:latin typeface="+mn-lt"/>
                  <a:ea typeface="+mn-ea"/>
                  <a:cs typeface="+mn-ea"/>
                  <a:sym typeface="+mn-lt"/>
                </a:endParaRPr>
              </a:p>
            </p:txBody>
          </p:sp>
          <p:sp>
            <p:nvSpPr>
              <p:cNvPr id="44" name="Freeform: Shape 6">
                <a:extLst>
                  <a:ext uri="{FF2B5EF4-FFF2-40B4-BE49-F238E27FC236}">
                    <a16:creationId xmlns:a16="http://schemas.microsoft.com/office/drawing/2014/main" id="{44EEC262-4BFB-C28D-0D09-ADE89F4B2184}"/>
                  </a:ext>
                </a:extLst>
              </p:cNvPr>
              <p:cNvSpPr/>
              <p:nvPr/>
            </p:nvSpPr>
            <p:spPr bwMode="auto">
              <a:xfrm flipH="1">
                <a:off x="1976438" y="1123950"/>
                <a:ext cx="141288" cy="255588"/>
              </a:xfrm>
              <a:custGeom>
                <a:avLst/>
                <a:gdLst/>
                <a:ahLst/>
                <a:cxnLst>
                  <a:cxn ang="0">
                    <a:pos x="99" y="138"/>
                  </a:cxn>
                  <a:cxn ang="0">
                    <a:pos x="76" y="184"/>
                  </a:cxn>
                  <a:cxn ang="0">
                    <a:pos x="33" y="155"/>
                  </a:cxn>
                  <a:cxn ang="0">
                    <a:pos x="5" y="51"/>
                  </a:cxn>
                  <a:cxn ang="0">
                    <a:pos x="28" y="5"/>
                  </a:cxn>
                  <a:cxn ang="0">
                    <a:pos x="71" y="33"/>
                  </a:cxn>
                  <a:cxn ang="0">
                    <a:pos x="99" y="138"/>
                  </a:cxn>
                </a:cxnLst>
                <a:rect l="0" t="0" r="r" b="b"/>
                <a:pathLst>
                  <a:path w="104" h="189">
                    <a:moveTo>
                      <a:pt x="99" y="138"/>
                    </a:moveTo>
                    <a:cubicBezTo>
                      <a:pt x="104" y="158"/>
                      <a:pt x="94" y="179"/>
                      <a:pt x="76" y="184"/>
                    </a:cubicBezTo>
                    <a:cubicBezTo>
                      <a:pt x="58" y="189"/>
                      <a:pt x="39" y="176"/>
                      <a:pt x="33" y="155"/>
                    </a:cubicBezTo>
                    <a:cubicBezTo>
                      <a:pt x="5" y="51"/>
                      <a:pt x="5" y="51"/>
                      <a:pt x="5" y="51"/>
                    </a:cubicBezTo>
                    <a:cubicBezTo>
                      <a:pt x="0" y="31"/>
                      <a:pt x="10" y="10"/>
                      <a:pt x="28" y="5"/>
                    </a:cubicBezTo>
                    <a:cubicBezTo>
                      <a:pt x="46" y="0"/>
                      <a:pt x="65" y="13"/>
                      <a:pt x="71" y="33"/>
                    </a:cubicBezTo>
                    <a:lnTo>
                      <a:pt x="99" y="138"/>
                    </a:lnTo>
                    <a:close/>
                  </a:path>
                </a:pathLst>
              </a:custGeom>
              <a:grpFill/>
              <a:ln w="9525">
                <a:noFill/>
                <a:round/>
              </a:ln>
            </p:spPr>
            <p:txBody>
              <a:bodyPr anchor="ctr"/>
              <a:lstStyle/>
              <a:p>
                <a:pPr algn="ctr"/>
                <a:endParaRPr>
                  <a:latin typeface="+mn-lt"/>
                  <a:ea typeface="+mn-ea"/>
                  <a:cs typeface="+mn-ea"/>
                  <a:sym typeface="+mn-lt"/>
                </a:endParaRPr>
              </a:p>
            </p:txBody>
          </p:sp>
          <p:sp>
            <p:nvSpPr>
              <p:cNvPr id="45" name="Freeform: Shape 7">
                <a:extLst>
                  <a:ext uri="{FF2B5EF4-FFF2-40B4-BE49-F238E27FC236}">
                    <a16:creationId xmlns:a16="http://schemas.microsoft.com/office/drawing/2014/main" id="{8B644579-8675-C092-1CA2-A63DB22F9AAB}"/>
                  </a:ext>
                </a:extLst>
              </p:cNvPr>
              <p:cNvSpPr/>
              <p:nvPr/>
            </p:nvSpPr>
            <p:spPr bwMode="auto">
              <a:xfrm flipH="1">
                <a:off x="1493838" y="2994025"/>
                <a:ext cx="141288" cy="255588"/>
              </a:xfrm>
              <a:custGeom>
                <a:avLst/>
                <a:gdLst/>
                <a:ahLst/>
                <a:cxnLst>
                  <a:cxn ang="0">
                    <a:pos x="5" y="51"/>
                  </a:cxn>
                  <a:cxn ang="0">
                    <a:pos x="28" y="5"/>
                  </a:cxn>
                  <a:cxn ang="0">
                    <a:pos x="71" y="33"/>
                  </a:cxn>
                  <a:cxn ang="0">
                    <a:pos x="99" y="137"/>
                  </a:cxn>
                  <a:cxn ang="0">
                    <a:pos x="76" y="183"/>
                  </a:cxn>
                  <a:cxn ang="0">
                    <a:pos x="33" y="155"/>
                  </a:cxn>
                  <a:cxn ang="0">
                    <a:pos x="5" y="51"/>
                  </a:cxn>
                </a:cxnLst>
                <a:rect l="0" t="0" r="r" b="b"/>
                <a:pathLst>
                  <a:path w="104" h="188">
                    <a:moveTo>
                      <a:pt x="5" y="51"/>
                    </a:moveTo>
                    <a:cubicBezTo>
                      <a:pt x="0" y="30"/>
                      <a:pt x="10" y="10"/>
                      <a:pt x="28" y="5"/>
                    </a:cubicBezTo>
                    <a:cubicBezTo>
                      <a:pt x="46" y="0"/>
                      <a:pt x="65" y="13"/>
                      <a:pt x="71" y="33"/>
                    </a:cubicBezTo>
                    <a:cubicBezTo>
                      <a:pt x="99" y="137"/>
                      <a:pt x="99" y="137"/>
                      <a:pt x="99" y="137"/>
                    </a:cubicBezTo>
                    <a:cubicBezTo>
                      <a:pt x="104" y="158"/>
                      <a:pt x="94" y="179"/>
                      <a:pt x="76" y="183"/>
                    </a:cubicBezTo>
                    <a:cubicBezTo>
                      <a:pt x="58" y="188"/>
                      <a:pt x="39" y="175"/>
                      <a:pt x="33" y="155"/>
                    </a:cubicBezTo>
                    <a:lnTo>
                      <a:pt x="5" y="51"/>
                    </a:lnTo>
                    <a:close/>
                  </a:path>
                </a:pathLst>
              </a:custGeom>
              <a:grpFill/>
              <a:ln w="9525">
                <a:noFill/>
                <a:round/>
              </a:ln>
            </p:spPr>
            <p:txBody>
              <a:bodyPr anchor="ctr"/>
              <a:lstStyle/>
              <a:p>
                <a:pPr algn="ctr"/>
                <a:endParaRPr>
                  <a:latin typeface="+mn-lt"/>
                  <a:ea typeface="+mn-ea"/>
                  <a:cs typeface="+mn-ea"/>
                  <a:sym typeface="+mn-lt"/>
                </a:endParaRPr>
              </a:p>
            </p:txBody>
          </p:sp>
          <p:sp>
            <p:nvSpPr>
              <p:cNvPr id="46" name="Freeform: Shape 8">
                <a:extLst>
                  <a:ext uri="{FF2B5EF4-FFF2-40B4-BE49-F238E27FC236}">
                    <a16:creationId xmlns:a16="http://schemas.microsoft.com/office/drawing/2014/main" id="{EE816D27-10D0-2511-5337-D2A9CC9E5557}"/>
                  </a:ext>
                </a:extLst>
              </p:cNvPr>
              <p:cNvSpPr/>
              <p:nvPr/>
            </p:nvSpPr>
            <p:spPr bwMode="auto">
              <a:xfrm flipH="1">
                <a:off x="2587626" y="2386013"/>
                <a:ext cx="257175" cy="142875"/>
              </a:xfrm>
              <a:custGeom>
                <a:avLst/>
                <a:gdLst/>
                <a:ahLst/>
                <a:cxnLst>
                  <a:cxn ang="0">
                    <a:pos x="155" y="72"/>
                  </a:cxn>
                  <a:cxn ang="0">
                    <a:pos x="184" y="29"/>
                  </a:cxn>
                  <a:cxn ang="0">
                    <a:pos x="138" y="6"/>
                  </a:cxn>
                  <a:cxn ang="0">
                    <a:pos x="34" y="34"/>
                  </a:cxn>
                  <a:cxn ang="0">
                    <a:pos x="5" y="77"/>
                  </a:cxn>
                  <a:cxn ang="0">
                    <a:pos x="51" y="99"/>
                  </a:cxn>
                  <a:cxn ang="0">
                    <a:pos x="155" y="72"/>
                  </a:cxn>
                </a:cxnLst>
                <a:rect l="0" t="0" r="r" b="b"/>
                <a:pathLst>
                  <a:path w="189" h="105">
                    <a:moveTo>
                      <a:pt x="155" y="72"/>
                    </a:moveTo>
                    <a:cubicBezTo>
                      <a:pt x="176" y="66"/>
                      <a:pt x="189" y="47"/>
                      <a:pt x="184" y="29"/>
                    </a:cubicBezTo>
                    <a:cubicBezTo>
                      <a:pt x="179" y="11"/>
                      <a:pt x="158" y="0"/>
                      <a:pt x="138" y="6"/>
                    </a:cubicBezTo>
                    <a:cubicBezTo>
                      <a:pt x="34" y="34"/>
                      <a:pt x="34" y="34"/>
                      <a:pt x="34" y="34"/>
                    </a:cubicBezTo>
                    <a:cubicBezTo>
                      <a:pt x="13" y="39"/>
                      <a:pt x="0" y="59"/>
                      <a:pt x="5" y="77"/>
                    </a:cubicBezTo>
                    <a:cubicBezTo>
                      <a:pt x="10" y="95"/>
                      <a:pt x="31" y="105"/>
                      <a:pt x="51" y="99"/>
                    </a:cubicBezTo>
                    <a:lnTo>
                      <a:pt x="155" y="72"/>
                    </a:lnTo>
                    <a:close/>
                  </a:path>
                </a:pathLst>
              </a:custGeom>
              <a:grpFill/>
              <a:ln w="9525">
                <a:noFill/>
                <a:round/>
              </a:ln>
            </p:spPr>
            <p:txBody>
              <a:bodyPr anchor="ctr"/>
              <a:lstStyle/>
              <a:p>
                <a:pPr algn="ctr"/>
                <a:endParaRPr>
                  <a:latin typeface="+mn-lt"/>
                  <a:ea typeface="+mn-ea"/>
                  <a:cs typeface="+mn-ea"/>
                  <a:sym typeface="+mn-lt"/>
                </a:endParaRPr>
              </a:p>
            </p:txBody>
          </p:sp>
          <p:sp>
            <p:nvSpPr>
              <p:cNvPr id="47" name="Freeform: Shape 9">
                <a:extLst>
                  <a:ext uri="{FF2B5EF4-FFF2-40B4-BE49-F238E27FC236}">
                    <a16:creationId xmlns:a16="http://schemas.microsoft.com/office/drawing/2014/main" id="{5C9EC8BB-6A4B-2FB3-332F-105AED3BE1ED}"/>
                  </a:ext>
                </a:extLst>
              </p:cNvPr>
              <p:cNvSpPr/>
              <p:nvPr/>
            </p:nvSpPr>
            <p:spPr bwMode="auto">
              <a:xfrm flipH="1">
                <a:off x="1192213" y="1204913"/>
                <a:ext cx="182563" cy="242888"/>
              </a:xfrm>
              <a:custGeom>
                <a:avLst/>
                <a:gdLst/>
                <a:ahLst/>
                <a:cxnLst>
                  <a:cxn ang="0">
                    <a:pos x="10" y="119"/>
                  </a:cxn>
                  <a:cxn ang="0">
                    <a:pos x="21" y="170"/>
                  </a:cxn>
                  <a:cxn ang="0">
                    <a:pos x="69" y="153"/>
                  </a:cxn>
                  <a:cxn ang="0">
                    <a:pos x="123" y="60"/>
                  </a:cxn>
                  <a:cxn ang="0">
                    <a:pos x="113" y="9"/>
                  </a:cxn>
                  <a:cxn ang="0">
                    <a:pos x="64" y="26"/>
                  </a:cxn>
                  <a:cxn ang="0">
                    <a:pos x="10" y="119"/>
                  </a:cxn>
                </a:cxnLst>
                <a:rect l="0" t="0" r="r" b="b"/>
                <a:pathLst>
                  <a:path w="134" h="179">
                    <a:moveTo>
                      <a:pt x="10" y="119"/>
                    </a:moveTo>
                    <a:cubicBezTo>
                      <a:pt x="0" y="138"/>
                      <a:pt x="4" y="160"/>
                      <a:pt x="21" y="170"/>
                    </a:cubicBezTo>
                    <a:cubicBezTo>
                      <a:pt x="37" y="179"/>
                      <a:pt x="59" y="171"/>
                      <a:pt x="69" y="153"/>
                    </a:cubicBezTo>
                    <a:cubicBezTo>
                      <a:pt x="123" y="60"/>
                      <a:pt x="123" y="60"/>
                      <a:pt x="123" y="60"/>
                    </a:cubicBezTo>
                    <a:cubicBezTo>
                      <a:pt x="134" y="41"/>
                      <a:pt x="129" y="19"/>
                      <a:pt x="113" y="9"/>
                    </a:cubicBezTo>
                    <a:cubicBezTo>
                      <a:pt x="97" y="0"/>
                      <a:pt x="75" y="7"/>
                      <a:pt x="64" y="26"/>
                    </a:cubicBezTo>
                    <a:lnTo>
                      <a:pt x="10" y="119"/>
                    </a:lnTo>
                    <a:close/>
                  </a:path>
                </a:pathLst>
              </a:custGeom>
              <a:grpFill/>
              <a:ln w="9525">
                <a:noFill/>
                <a:round/>
              </a:ln>
            </p:spPr>
            <p:txBody>
              <a:bodyPr anchor="ctr"/>
              <a:lstStyle/>
              <a:p>
                <a:pPr algn="ctr"/>
                <a:endParaRPr dirty="0">
                  <a:latin typeface="+mn-lt"/>
                  <a:ea typeface="+mn-ea"/>
                  <a:cs typeface="+mn-ea"/>
                  <a:sym typeface="+mn-lt"/>
                </a:endParaRPr>
              </a:p>
            </p:txBody>
          </p:sp>
          <p:sp>
            <p:nvSpPr>
              <p:cNvPr id="48" name="Freeform: Shape 10">
                <a:extLst>
                  <a:ext uri="{FF2B5EF4-FFF2-40B4-BE49-F238E27FC236}">
                    <a16:creationId xmlns:a16="http://schemas.microsoft.com/office/drawing/2014/main" id="{3AE39D55-F967-D049-3624-97D7B0363D59}"/>
                  </a:ext>
                </a:extLst>
              </p:cNvPr>
              <p:cNvSpPr/>
              <p:nvPr/>
            </p:nvSpPr>
            <p:spPr bwMode="auto">
              <a:xfrm flipH="1">
                <a:off x="2516188" y="1684338"/>
                <a:ext cx="242888" cy="180975"/>
              </a:xfrm>
              <a:custGeom>
                <a:avLst/>
                <a:gdLst/>
                <a:ahLst/>
                <a:cxnLst>
                  <a:cxn ang="0">
                    <a:pos x="59" y="11"/>
                  </a:cxn>
                  <a:cxn ang="0">
                    <a:pos x="9" y="21"/>
                  </a:cxn>
                  <a:cxn ang="0">
                    <a:pos x="25" y="69"/>
                  </a:cxn>
                  <a:cxn ang="0">
                    <a:pos x="119" y="123"/>
                  </a:cxn>
                  <a:cxn ang="0">
                    <a:pos x="169" y="113"/>
                  </a:cxn>
                  <a:cxn ang="0">
                    <a:pos x="153" y="65"/>
                  </a:cxn>
                  <a:cxn ang="0">
                    <a:pos x="59" y="11"/>
                  </a:cxn>
                </a:cxnLst>
                <a:rect l="0" t="0" r="r" b="b"/>
                <a:pathLst>
                  <a:path w="179" h="134">
                    <a:moveTo>
                      <a:pt x="59" y="11"/>
                    </a:moveTo>
                    <a:cubicBezTo>
                      <a:pt x="41" y="0"/>
                      <a:pt x="18" y="5"/>
                      <a:pt x="9" y="21"/>
                    </a:cubicBezTo>
                    <a:cubicBezTo>
                      <a:pt x="0" y="37"/>
                      <a:pt x="7" y="59"/>
                      <a:pt x="25" y="69"/>
                    </a:cubicBezTo>
                    <a:cubicBezTo>
                      <a:pt x="119" y="123"/>
                      <a:pt x="119" y="123"/>
                      <a:pt x="119" y="123"/>
                    </a:cubicBezTo>
                    <a:cubicBezTo>
                      <a:pt x="137" y="134"/>
                      <a:pt x="160" y="129"/>
                      <a:pt x="169" y="113"/>
                    </a:cubicBezTo>
                    <a:cubicBezTo>
                      <a:pt x="179" y="97"/>
                      <a:pt x="171" y="75"/>
                      <a:pt x="153" y="65"/>
                    </a:cubicBezTo>
                    <a:lnTo>
                      <a:pt x="59" y="11"/>
                    </a:lnTo>
                    <a:close/>
                  </a:path>
                </a:pathLst>
              </a:custGeom>
              <a:grpFill/>
              <a:ln w="9525">
                <a:noFill/>
                <a:round/>
              </a:ln>
            </p:spPr>
            <p:txBody>
              <a:bodyPr anchor="ctr"/>
              <a:lstStyle/>
              <a:p>
                <a:pPr algn="ctr"/>
                <a:endParaRPr>
                  <a:latin typeface="+mn-lt"/>
                  <a:ea typeface="+mn-ea"/>
                  <a:cs typeface="+mn-ea"/>
                  <a:sym typeface="+mn-lt"/>
                </a:endParaRPr>
              </a:p>
            </p:txBody>
          </p:sp>
          <p:sp>
            <p:nvSpPr>
              <p:cNvPr id="49" name="Freeform: Shape 11">
                <a:extLst>
                  <a:ext uri="{FF2B5EF4-FFF2-40B4-BE49-F238E27FC236}">
                    <a16:creationId xmlns:a16="http://schemas.microsoft.com/office/drawing/2014/main" id="{0086C8B5-1987-F7A9-A7E7-02B7C9DCC4BE}"/>
                  </a:ext>
                </a:extLst>
              </p:cNvPr>
              <p:cNvSpPr/>
              <p:nvPr/>
            </p:nvSpPr>
            <p:spPr bwMode="auto">
              <a:xfrm flipH="1">
                <a:off x="892176" y="2622550"/>
                <a:ext cx="242888" cy="180975"/>
              </a:xfrm>
              <a:custGeom>
                <a:avLst/>
                <a:gdLst/>
                <a:ahLst/>
                <a:cxnLst>
                  <a:cxn ang="0">
                    <a:pos x="60" y="10"/>
                  </a:cxn>
                  <a:cxn ang="0">
                    <a:pos x="9" y="21"/>
                  </a:cxn>
                  <a:cxn ang="0">
                    <a:pos x="26" y="69"/>
                  </a:cxn>
                  <a:cxn ang="0">
                    <a:pos x="119" y="123"/>
                  </a:cxn>
                  <a:cxn ang="0">
                    <a:pos x="169" y="113"/>
                  </a:cxn>
                  <a:cxn ang="0">
                    <a:pos x="153" y="64"/>
                  </a:cxn>
                  <a:cxn ang="0">
                    <a:pos x="60" y="10"/>
                  </a:cxn>
                </a:cxnLst>
                <a:rect l="0" t="0" r="r" b="b"/>
                <a:pathLst>
                  <a:path w="179" h="134">
                    <a:moveTo>
                      <a:pt x="60" y="10"/>
                    </a:moveTo>
                    <a:cubicBezTo>
                      <a:pt x="41" y="0"/>
                      <a:pt x="19" y="4"/>
                      <a:pt x="9" y="21"/>
                    </a:cubicBezTo>
                    <a:cubicBezTo>
                      <a:pt x="0" y="37"/>
                      <a:pt x="7" y="59"/>
                      <a:pt x="26" y="69"/>
                    </a:cubicBezTo>
                    <a:cubicBezTo>
                      <a:pt x="119" y="123"/>
                      <a:pt x="119" y="123"/>
                      <a:pt x="119" y="123"/>
                    </a:cubicBezTo>
                    <a:cubicBezTo>
                      <a:pt x="137" y="134"/>
                      <a:pt x="160" y="129"/>
                      <a:pt x="169" y="113"/>
                    </a:cubicBezTo>
                    <a:cubicBezTo>
                      <a:pt x="179" y="97"/>
                      <a:pt x="171" y="75"/>
                      <a:pt x="153" y="64"/>
                    </a:cubicBezTo>
                    <a:lnTo>
                      <a:pt x="60" y="10"/>
                    </a:lnTo>
                    <a:close/>
                  </a:path>
                </a:pathLst>
              </a:custGeom>
              <a:grpFill/>
              <a:ln w="9525">
                <a:noFill/>
                <a:round/>
              </a:ln>
            </p:spPr>
            <p:txBody>
              <a:bodyPr anchor="ctr"/>
              <a:lstStyle/>
              <a:p>
                <a:pPr algn="ctr"/>
                <a:endParaRPr>
                  <a:latin typeface="+mn-lt"/>
                  <a:ea typeface="+mn-ea"/>
                  <a:cs typeface="+mn-ea"/>
                  <a:sym typeface="+mn-lt"/>
                </a:endParaRPr>
              </a:p>
            </p:txBody>
          </p:sp>
          <p:sp>
            <p:nvSpPr>
              <p:cNvPr id="50" name="Freeform: Shape 12">
                <a:extLst>
                  <a:ext uri="{FF2B5EF4-FFF2-40B4-BE49-F238E27FC236}">
                    <a16:creationId xmlns:a16="http://schemas.microsoft.com/office/drawing/2014/main" id="{C71C3EF9-2BD7-153D-8A7D-759DCD0E65E6}"/>
                  </a:ext>
                </a:extLst>
              </p:cNvPr>
              <p:cNvSpPr/>
              <p:nvPr/>
            </p:nvSpPr>
            <p:spPr bwMode="auto">
              <a:xfrm flipH="1">
                <a:off x="996951" y="1411288"/>
                <a:ext cx="1560513" cy="1701800"/>
              </a:xfrm>
              <a:custGeom>
                <a:avLst/>
                <a:gdLst/>
                <a:ahLst/>
                <a:cxnLst>
                  <a:cxn ang="0">
                    <a:pos x="510" y="1256"/>
                  </a:cxn>
                  <a:cxn ang="0">
                    <a:pos x="0" y="961"/>
                  </a:cxn>
                  <a:cxn ang="0">
                    <a:pos x="13" y="937"/>
                  </a:cxn>
                  <a:cxn ang="0">
                    <a:pos x="32" y="713"/>
                  </a:cxn>
                  <a:cxn ang="0">
                    <a:pos x="73" y="317"/>
                  </a:cxn>
                  <a:cxn ang="0">
                    <a:pos x="373" y="37"/>
                  </a:cxn>
                  <a:cxn ang="0">
                    <a:pos x="616" y="7"/>
                  </a:cxn>
                  <a:cxn ang="0">
                    <a:pos x="848" y="77"/>
                  </a:cxn>
                  <a:cxn ang="0">
                    <a:pos x="852" y="80"/>
                  </a:cxn>
                  <a:cxn ang="0">
                    <a:pos x="853" y="80"/>
                  </a:cxn>
                  <a:cxn ang="0">
                    <a:pos x="1029" y="245"/>
                  </a:cxn>
                  <a:cxn ang="0">
                    <a:pos x="1125" y="470"/>
                  </a:cxn>
                  <a:cxn ang="0">
                    <a:pos x="1032" y="870"/>
                  </a:cxn>
                  <a:cxn ang="0">
                    <a:pos x="710" y="1104"/>
                  </a:cxn>
                  <a:cxn ang="0">
                    <a:pos x="524" y="1232"/>
                  </a:cxn>
                  <a:cxn ang="0">
                    <a:pos x="510" y="1256"/>
                  </a:cxn>
                  <a:cxn ang="0">
                    <a:pos x="75" y="939"/>
                  </a:cxn>
                  <a:cxn ang="0">
                    <a:pos x="492" y="1180"/>
                  </a:cxn>
                  <a:cxn ang="0">
                    <a:pos x="686" y="1053"/>
                  </a:cxn>
                  <a:cxn ang="0">
                    <a:pos x="987" y="836"/>
                  </a:cxn>
                  <a:cxn ang="0">
                    <a:pos x="1069" y="481"/>
                  </a:cxn>
                  <a:cxn ang="0">
                    <a:pos x="824" y="128"/>
                  </a:cxn>
                  <a:cxn ang="0">
                    <a:pos x="820" y="126"/>
                  </a:cxn>
                  <a:cxn ang="0">
                    <a:pos x="392" y="90"/>
                  </a:cxn>
                  <a:cxn ang="0">
                    <a:pos x="125" y="339"/>
                  </a:cxn>
                  <a:cxn ang="0">
                    <a:pos x="88" y="708"/>
                  </a:cxn>
                  <a:cxn ang="0">
                    <a:pos x="75" y="939"/>
                  </a:cxn>
                </a:cxnLst>
                <a:rect l="0" t="0" r="r" b="b"/>
                <a:pathLst>
                  <a:path w="1152" h="1256">
                    <a:moveTo>
                      <a:pt x="510" y="1256"/>
                    </a:moveTo>
                    <a:cubicBezTo>
                      <a:pt x="0" y="961"/>
                      <a:pt x="0" y="961"/>
                      <a:pt x="0" y="961"/>
                    </a:cubicBezTo>
                    <a:cubicBezTo>
                      <a:pt x="13" y="937"/>
                      <a:pt x="13" y="937"/>
                      <a:pt x="13" y="937"/>
                    </a:cubicBezTo>
                    <a:cubicBezTo>
                      <a:pt x="46" y="877"/>
                      <a:pt x="40" y="801"/>
                      <a:pt x="32" y="713"/>
                    </a:cubicBezTo>
                    <a:cubicBezTo>
                      <a:pt x="23" y="604"/>
                      <a:pt x="11" y="468"/>
                      <a:pt x="73" y="317"/>
                    </a:cubicBezTo>
                    <a:cubicBezTo>
                      <a:pt x="128" y="184"/>
                      <a:pt x="234" y="85"/>
                      <a:pt x="373" y="37"/>
                    </a:cubicBezTo>
                    <a:cubicBezTo>
                      <a:pt x="449" y="10"/>
                      <a:pt x="533" y="0"/>
                      <a:pt x="616" y="7"/>
                    </a:cubicBezTo>
                    <a:cubicBezTo>
                      <a:pt x="699" y="14"/>
                      <a:pt x="779" y="38"/>
                      <a:pt x="848" y="77"/>
                    </a:cubicBezTo>
                    <a:cubicBezTo>
                      <a:pt x="852" y="80"/>
                      <a:pt x="852" y="80"/>
                      <a:pt x="852" y="80"/>
                    </a:cubicBezTo>
                    <a:cubicBezTo>
                      <a:pt x="853" y="80"/>
                      <a:pt x="853" y="80"/>
                      <a:pt x="853" y="80"/>
                    </a:cubicBezTo>
                    <a:cubicBezTo>
                      <a:pt x="920" y="120"/>
                      <a:pt x="981" y="177"/>
                      <a:pt x="1029" y="245"/>
                    </a:cubicBezTo>
                    <a:cubicBezTo>
                      <a:pt x="1076" y="313"/>
                      <a:pt x="1109" y="391"/>
                      <a:pt x="1125" y="470"/>
                    </a:cubicBezTo>
                    <a:cubicBezTo>
                      <a:pt x="1152" y="615"/>
                      <a:pt x="1119" y="757"/>
                      <a:pt x="1032" y="870"/>
                    </a:cubicBezTo>
                    <a:cubicBezTo>
                      <a:pt x="932" y="1000"/>
                      <a:pt x="809" y="1057"/>
                      <a:pt x="710" y="1104"/>
                    </a:cubicBezTo>
                    <a:cubicBezTo>
                      <a:pt x="629" y="1141"/>
                      <a:pt x="560" y="1174"/>
                      <a:pt x="524" y="1232"/>
                    </a:cubicBezTo>
                    <a:lnTo>
                      <a:pt x="510" y="1256"/>
                    </a:lnTo>
                    <a:close/>
                    <a:moveTo>
                      <a:pt x="75" y="939"/>
                    </a:moveTo>
                    <a:cubicBezTo>
                      <a:pt x="492" y="1180"/>
                      <a:pt x="492" y="1180"/>
                      <a:pt x="492" y="1180"/>
                    </a:cubicBezTo>
                    <a:cubicBezTo>
                      <a:pt x="538" y="1122"/>
                      <a:pt x="607" y="1090"/>
                      <a:pt x="686" y="1053"/>
                    </a:cubicBezTo>
                    <a:cubicBezTo>
                      <a:pt x="784" y="1007"/>
                      <a:pt x="896" y="955"/>
                      <a:pt x="987" y="836"/>
                    </a:cubicBezTo>
                    <a:cubicBezTo>
                      <a:pt x="1087" y="707"/>
                      <a:pt x="1087" y="572"/>
                      <a:pt x="1069" y="481"/>
                    </a:cubicBezTo>
                    <a:cubicBezTo>
                      <a:pt x="1042" y="337"/>
                      <a:pt x="948" y="201"/>
                      <a:pt x="824" y="128"/>
                    </a:cubicBezTo>
                    <a:cubicBezTo>
                      <a:pt x="820" y="126"/>
                      <a:pt x="820" y="126"/>
                      <a:pt x="820" y="126"/>
                    </a:cubicBezTo>
                    <a:cubicBezTo>
                      <a:pt x="695" y="55"/>
                      <a:pt x="530" y="41"/>
                      <a:pt x="392" y="90"/>
                    </a:cubicBezTo>
                    <a:cubicBezTo>
                      <a:pt x="304" y="120"/>
                      <a:pt x="187" y="188"/>
                      <a:pt x="125" y="339"/>
                    </a:cubicBezTo>
                    <a:cubicBezTo>
                      <a:pt x="68" y="477"/>
                      <a:pt x="79" y="600"/>
                      <a:pt x="88" y="708"/>
                    </a:cubicBezTo>
                    <a:cubicBezTo>
                      <a:pt x="96" y="795"/>
                      <a:pt x="102" y="871"/>
                      <a:pt x="75" y="939"/>
                    </a:cubicBezTo>
                    <a:close/>
                  </a:path>
                </a:pathLst>
              </a:custGeom>
              <a:grpFill/>
              <a:ln w="9525">
                <a:noFill/>
                <a:round/>
              </a:ln>
            </p:spPr>
            <p:txBody>
              <a:bodyPr anchor="ctr"/>
              <a:lstStyle/>
              <a:p>
                <a:pPr algn="ctr"/>
                <a:endParaRPr>
                  <a:latin typeface="+mn-lt"/>
                  <a:ea typeface="+mn-ea"/>
                  <a:cs typeface="+mn-ea"/>
                  <a:sym typeface="+mn-lt"/>
                </a:endParaRPr>
              </a:p>
            </p:txBody>
          </p:sp>
        </p:grpSp>
        <p:grpSp>
          <p:nvGrpSpPr>
            <p:cNvPr id="8" name="Group 61">
              <a:extLst>
                <a:ext uri="{FF2B5EF4-FFF2-40B4-BE49-F238E27FC236}">
                  <a16:creationId xmlns:a16="http://schemas.microsoft.com/office/drawing/2014/main" id="{D4FEEC6E-8EDE-3B6B-5C58-B9C9A60CF9DC}"/>
                </a:ext>
              </a:extLst>
            </p:cNvPr>
            <p:cNvGrpSpPr/>
            <p:nvPr/>
          </p:nvGrpSpPr>
          <p:grpSpPr>
            <a:xfrm>
              <a:off x="978034" y="1408044"/>
              <a:ext cx="904875" cy="983457"/>
              <a:chOff x="1147763" y="1587500"/>
              <a:chExt cx="1206500" cy="1311276"/>
            </a:xfrm>
          </p:grpSpPr>
          <p:sp>
            <p:nvSpPr>
              <p:cNvPr id="23" name="Freeform: Shape 13">
                <a:extLst>
                  <a:ext uri="{FF2B5EF4-FFF2-40B4-BE49-F238E27FC236}">
                    <a16:creationId xmlns:a16="http://schemas.microsoft.com/office/drawing/2014/main" id="{FA416DE4-4AA8-E060-31F2-1B4BBF6923A6}"/>
                  </a:ext>
                </a:extLst>
              </p:cNvPr>
              <p:cNvSpPr/>
              <p:nvPr/>
            </p:nvSpPr>
            <p:spPr bwMode="auto">
              <a:xfrm flipH="1">
                <a:off x="1147763" y="1708150"/>
                <a:ext cx="504825" cy="579438"/>
              </a:xfrm>
              <a:custGeom>
                <a:avLst/>
                <a:gdLst/>
                <a:ahLst/>
                <a:cxnLst>
                  <a:cxn ang="0">
                    <a:pos x="90" y="42"/>
                  </a:cxn>
                  <a:cxn ang="0">
                    <a:pos x="16" y="171"/>
                  </a:cxn>
                  <a:cxn ang="0">
                    <a:pos x="15" y="174"/>
                  </a:cxn>
                  <a:cxn ang="0">
                    <a:pos x="4" y="267"/>
                  </a:cxn>
                  <a:cxn ang="0">
                    <a:pos x="40" y="375"/>
                  </a:cxn>
                  <a:cxn ang="0">
                    <a:pos x="44" y="375"/>
                  </a:cxn>
                  <a:cxn ang="0">
                    <a:pos x="112" y="379"/>
                  </a:cxn>
                  <a:cxn ang="0">
                    <a:pos x="149" y="332"/>
                  </a:cxn>
                  <a:cxn ang="0">
                    <a:pos x="149" y="331"/>
                  </a:cxn>
                  <a:cxn ang="0">
                    <a:pos x="148" y="330"/>
                  </a:cxn>
                  <a:cxn ang="0">
                    <a:pos x="131" y="312"/>
                  </a:cxn>
                  <a:cxn ang="0">
                    <a:pos x="134" y="301"/>
                  </a:cxn>
                  <a:cxn ang="0">
                    <a:pos x="145" y="304"/>
                  </a:cxn>
                  <a:cxn ang="0">
                    <a:pos x="192" y="323"/>
                  </a:cxn>
                  <a:cxn ang="0">
                    <a:pos x="202" y="327"/>
                  </a:cxn>
                  <a:cxn ang="0">
                    <a:pos x="197" y="337"/>
                  </a:cxn>
                  <a:cxn ang="0">
                    <a:pos x="171" y="340"/>
                  </a:cxn>
                  <a:cxn ang="0">
                    <a:pos x="137" y="391"/>
                  </a:cxn>
                  <a:cxn ang="0">
                    <a:pos x="254" y="416"/>
                  </a:cxn>
                  <a:cxn ang="0">
                    <a:pos x="319" y="366"/>
                  </a:cxn>
                  <a:cxn ang="0">
                    <a:pos x="320" y="365"/>
                  </a:cxn>
                  <a:cxn ang="0">
                    <a:pos x="312" y="237"/>
                  </a:cxn>
                  <a:cxn ang="0">
                    <a:pos x="306" y="232"/>
                  </a:cxn>
                  <a:cxn ang="0">
                    <a:pos x="307" y="226"/>
                  </a:cxn>
                  <a:cxn ang="0">
                    <a:pos x="247" y="115"/>
                  </a:cxn>
                  <a:cxn ang="0">
                    <a:pos x="227" y="149"/>
                  </a:cxn>
                  <a:cxn ang="0">
                    <a:pos x="180" y="179"/>
                  </a:cxn>
                  <a:cxn ang="0">
                    <a:pos x="108" y="171"/>
                  </a:cxn>
                  <a:cxn ang="0">
                    <a:pos x="106" y="171"/>
                  </a:cxn>
                  <a:cxn ang="0">
                    <a:pos x="104" y="169"/>
                  </a:cxn>
                  <a:cxn ang="0">
                    <a:pos x="85" y="182"/>
                  </a:cxn>
                  <a:cxn ang="0">
                    <a:pos x="78" y="181"/>
                  </a:cxn>
                  <a:cxn ang="0">
                    <a:pos x="75" y="178"/>
                  </a:cxn>
                  <a:cxn ang="0">
                    <a:pos x="79" y="168"/>
                  </a:cxn>
                  <a:cxn ang="0">
                    <a:pos x="106" y="126"/>
                  </a:cxn>
                  <a:cxn ang="0">
                    <a:pos x="114" y="118"/>
                  </a:cxn>
                  <a:cxn ang="0">
                    <a:pos x="122" y="125"/>
                  </a:cxn>
                  <a:cxn ang="0">
                    <a:pos x="118" y="150"/>
                  </a:cxn>
                  <a:cxn ang="0">
                    <a:pos x="210" y="134"/>
                  </a:cxn>
                  <a:cxn ang="0">
                    <a:pos x="229" y="96"/>
                  </a:cxn>
                  <a:cxn ang="0">
                    <a:pos x="192" y="14"/>
                  </a:cxn>
                  <a:cxn ang="0">
                    <a:pos x="164" y="4"/>
                  </a:cxn>
                  <a:cxn ang="0">
                    <a:pos x="110" y="18"/>
                  </a:cxn>
                  <a:cxn ang="0">
                    <a:pos x="90" y="42"/>
                  </a:cxn>
                </a:cxnLst>
                <a:rect l="0" t="0" r="r" b="b"/>
                <a:pathLst>
                  <a:path w="372" h="428">
                    <a:moveTo>
                      <a:pt x="90" y="42"/>
                    </a:moveTo>
                    <a:cubicBezTo>
                      <a:pt x="16" y="171"/>
                      <a:pt x="16" y="171"/>
                      <a:pt x="16" y="171"/>
                    </a:cubicBezTo>
                    <a:cubicBezTo>
                      <a:pt x="16" y="172"/>
                      <a:pt x="16" y="173"/>
                      <a:pt x="15" y="174"/>
                    </a:cubicBezTo>
                    <a:cubicBezTo>
                      <a:pt x="15" y="175"/>
                      <a:pt x="0" y="215"/>
                      <a:pt x="4" y="267"/>
                    </a:cubicBezTo>
                    <a:cubicBezTo>
                      <a:pt x="6" y="307"/>
                      <a:pt x="19" y="343"/>
                      <a:pt x="40" y="375"/>
                    </a:cubicBezTo>
                    <a:cubicBezTo>
                      <a:pt x="42" y="375"/>
                      <a:pt x="43" y="375"/>
                      <a:pt x="44" y="375"/>
                    </a:cubicBezTo>
                    <a:cubicBezTo>
                      <a:pt x="71" y="387"/>
                      <a:pt x="93" y="388"/>
                      <a:pt x="112" y="379"/>
                    </a:cubicBezTo>
                    <a:cubicBezTo>
                      <a:pt x="139" y="366"/>
                      <a:pt x="149" y="333"/>
                      <a:pt x="149" y="332"/>
                    </a:cubicBezTo>
                    <a:cubicBezTo>
                      <a:pt x="149" y="332"/>
                      <a:pt x="149" y="332"/>
                      <a:pt x="149" y="331"/>
                    </a:cubicBezTo>
                    <a:cubicBezTo>
                      <a:pt x="149" y="331"/>
                      <a:pt x="148" y="331"/>
                      <a:pt x="148" y="330"/>
                    </a:cubicBezTo>
                    <a:cubicBezTo>
                      <a:pt x="137" y="322"/>
                      <a:pt x="131" y="312"/>
                      <a:pt x="131" y="312"/>
                    </a:cubicBezTo>
                    <a:cubicBezTo>
                      <a:pt x="129" y="308"/>
                      <a:pt x="130" y="303"/>
                      <a:pt x="134" y="301"/>
                    </a:cubicBezTo>
                    <a:cubicBezTo>
                      <a:pt x="138" y="299"/>
                      <a:pt x="142" y="300"/>
                      <a:pt x="145" y="304"/>
                    </a:cubicBezTo>
                    <a:cubicBezTo>
                      <a:pt x="145" y="305"/>
                      <a:pt x="162" y="334"/>
                      <a:pt x="192" y="323"/>
                    </a:cubicBezTo>
                    <a:cubicBezTo>
                      <a:pt x="196" y="321"/>
                      <a:pt x="200" y="323"/>
                      <a:pt x="202" y="327"/>
                    </a:cubicBezTo>
                    <a:cubicBezTo>
                      <a:pt x="203" y="331"/>
                      <a:pt x="201" y="336"/>
                      <a:pt x="197" y="337"/>
                    </a:cubicBezTo>
                    <a:cubicBezTo>
                      <a:pt x="188" y="341"/>
                      <a:pt x="179" y="342"/>
                      <a:pt x="171" y="340"/>
                    </a:cubicBezTo>
                    <a:cubicBezTo>
                      <a:pt x="168" y="348"/>
                      <a:pt x="159" y="373"/>
                      <a:pt x="137" y="391"/>
                    </a:cubicBezTo>
                    <a:cubicBezTo>
                      <a:pt x="171" y="421"/>
                      <a:pt x="223" y="428"/>
                      <a:pt x="254" y="416"/>
                    </a:cubicBezTo>
                    <a:cubicBezTo>
                      <a:pt x="298" y="400"/>
                      <a:pt x="319" y="366"/>
                      <a:pt x="319" y="366"/>
                    </a:cubicBezTo>
                    <a:cubicBezTo>
                      <a:pt x="320" y="365"/>
                      <a:pt x="320" y="365"/>
                      <a:pt x="320" y="365"/>
                    </a:cubicBezTo>
                    <a:cubicBezTo>
                      <a:pt x="372" y="283"/>
                      <a:pt x="314" y="238"/>
                      <a:pt x="312" y="237"/>
                    </a:cubicBezTo>
                    <a:cubicBezTo>
                      <a:pt x="306" y="232"/>
                      <a:pt x="306" y="232"/>
                      <a:pt x="306" y="232"/>
                    </a:cubicBezTo>
                    <a:cubicBezTo>
                      <a:pt x="307" y="226"/>
                      <a:pt x="307" y="226"/>
                      <a:pt x="307" y="226"/>
                    </a:cubicBezTo>
                    <a:cubicBezTo>
                      <a:pt x="316" y="167"/>
                      <a:pt x="272" y="131"/>
                      <a:pt x="247" y="115"/>
                    </a:cubicBezTo>
                    <a:cubicBezTo>
                      <a:pt x="244" y="125"/>
                      <a:pt x="237" y="137"/>
                      <a:pt x="227" y="149"/>
                    </a:cubicBezTo>
                    <a:cubicBezTo>
                      <a:pt x="214" y="164"/>
                      <a:pt x="198" y="174"/>
                      <a:pt x="180" y="179"/>
                    </a:cubicBezTo>
                    <a:cubicBezTo>
                      <a:pt x="158" y="185"/>
                      <a:pt x="133" y="182"/>
                      <a:pt x="108" y="171"/>
                    </a:cubicBezTo>
                    <a:cubicBezTo>
                      <a:pt x="107" y="171"/>
                      <a:pt x="107" y="171"/>
                      <a:pt x="106" y="171"/>
                    </a:cubicBezTo>
                    <a:cubicBezTo>
                      <a:pt x="106" y="170"/>
                      <a:pt x="105" y="170"/>
                      <a:pt x="104" y="169"/>
                    </a:cubicBezTo>
                    <a:cubicBezTo>
                      <a:pt x="95" y="178"/>
                      <a:pt x="86" y="182"/>
                      <a:pt x="85" y="182"/>
                    </a:cubicBezTo>
                    <a:cubicBezTo>
                      <a:pt x="83" y="183"/>
                      <a:pt x="81" y="183"/>
                      <a:pt x="78" y="181"/>
                    </a:cubicBezTo>
                    <a:cubicBezTo>
                      <a:pt x="77" y="181"/>
                      <a:pt x="76" y="179"/>
                      <a:pt x="75" y="178"/>
                    </a:cubicBezTo>
                    <a:cubicBezTo>
                      <a:pt x="74" y="174"/>
                      <a:pt x="75" y="169"/>
                      <a:pt x="79" y="168"/>
                    </a:cubicBezTo>
                    <a:cubicBezTo>
                      <a:pt x="81" y="167"/>
                      <a:pt x="108" y="155"/>
                      <a:pt x="106" y="126"/>
                    </a:cubicBezTo>
                    <a:cubicBezTo>
                      <a:pt x="106" y="122"/>
                      <a:pt x="109" y="118"/>
                      <a:pt x="114" y="118"/>
                    </a:cubicBezTo>
                    <a:cubicBezTo>
                      <a:pt x="118" y="118"/>
                      <a:pt x="122" y="121"/>
                      <a:pt x="122" y="125"/>
                    </a:cubicBezTo>
                    <a:cubicBezTo>
                      <a:pt x="123" y="135"/>
                      <a:pt x="121" y="143"/>
                      <a:pt x="118" y="150"/>
                    </a:cubicBezTo>
                    <a:cubicBezTo>
                      <a:pt x="167" y="171"/>
                      <a:pt x="196" y="149"/>
                      <a:pt x="210" y="134"/>
                    </a:cubicBezTo>
                    <a:cubicBezTo>
                      <a:pt x="224" y="117"/>
                      <a:pt x="229" y="97"/>
                      <a:pt x="229" y="96"/>
                    </a:cubicBezTo>
                    <a:cubicBezTo>
                      <a:pt x="236" y="63"/>
                      <a:pt x="221" y="31"/>
                      <a:pt x="192" y="14"/>
                    </a:cubicBezTo>
                    <a:cubicBezTo>
                      <a:pt x="183" y="10"/>
                      <a:pt x="174" y="6"/>
                      <a:pt x="164" y="4"/>
                    </a:cubicBezTo>
                    <a:cubicBezTo>
                      <a:pt x="145" y="0"/>
                      <a:pt x="127" y="5"/>
                      <a:pt x="110" y="18"/>
                    </a:cubicBezTo>
                    <a:cubicBezTo>
                      <a:pt x="97" y="29"/>
                      <a:pt x="90" y="42"/>
                      <a:pt x="90" y="42"/>
                    </a:cubicBezTo>
                    <a:close/>
                  </a:path>
                </a:pathLst>
              </a:custGeom>
              <a:solidFill>
                <a:schemeClr val="accent2"/>
              </a:solidFill>
              <a:ln w="9525">
                <a:noFill/>
                <a:round/>
              </a:ln>
            </p:spPr>
            <p:txBody>
              <a:bodyPr anchor="ctr"/>
              <a:lstStyle/>
              <a:p>
                <a:pPr algn="ctr"/>
                <a:endParaRPr>
                  <a:latin typeface="+mn-lt"/>
                  <a:ea typeface="+mn-ea"/>
                  <a:cs typeface="+mn-ea"/>
                  <a:sym typeface="+mn-lt"/>
                </a:endParaRPr>
              </a:p>
            </p:txBody>
          </p:sp>
          <p:sp>
            <p:nvSpPr>
              <p:cNvPr id="24" name="Freeform: Shape 14">
                <a:extLst>
                  <a:ext uri="{FF2B5EF4-FFF2-40B4-BE49-F238E27FC236}">
                    <a16:creationId xmlns:a16="http://schemas.microsoft.com/office/drawing/2014/main" id="{C35E0BBC-5123-B438-7A1D-5C04C75C4AD5}"/>
                  </a:ext>
                </a:extLst>
              </p:cNvPr>
              <p:cNvSpPr/>
              <p:nvPr/>
            </p:nvSpPr>
            <p:spPr bwMode="auto">
              <a:xfrm flipH="1">
                <a:off x="1201738" y="2022475"/>
                <a:ext cx="757238" cy="698500"/>
              </a:xfrm>
              <a:custGeom>
                <a:avLst/>
                <a:gdLst/>
                <a:ahLst/>
                <a:cxnLst>
                  <a:cxn ang="0">
                    <a:pos x="362" y="381"/>
                  </a:cxn>
                  <a:cxn ang="0">
                    <a:pos x="272" y="324"/>
                  </a:cxn>
                  <a:cxn ang="0">
                    <a:pos x="187" y="270"/>
                  </a:cxn>
                  <a:cxn ang="0">
                    <a:pos x="206" y="257"/>
                  </a:cxn>
                  <a:cxn ang="0">
                    <a:pos x="310" y="296"/>
                  </a:cxn>
                  <a:cxn ang="0">
                    <a:pos x="325" y="302"/>
                  </a:cxn>
                  <a:cxn ang="0">
                    <a:pos x="409" y="373"/>
                  </a:cxn>
                  <a:cxn ang="0">
                    <a:pos x="464" y="367"/>
                  </a:cxn>
                  <a:cxn ang="0">
                    <a:pos x="513" y="267"/>
                  </a:cxn>
                  <a:cxn ang="0">
                    <a:pos x="518" y="254"/>
                  </a:cxn>
                  <a:cxn ang="0">
                    <a:pos x="488" y="206"/>
                  </a:cxn>
                  <a:cxn ang="0">
                    <a:pos x="370" y="192"/>
                  </a:cxn>
                  <a:cxn ang="0">
                    <a:pos x="294" y="175"/>
                  </a:cxn>
                  <a:cxn ang="0">
                    <a:pos x="330" y="218"/>
                  </a:cxn>
                  <a:cxn ang="0">
                    <a:pos x="313" y="221"/>
                  </a:cxn>
                  <a:cxn ang="0">
                    <a:pos x="206" y="36"/>
                  </a:cxn>
                  <a:cxn ang="0">
                    <a:pos x="34" y="300"/>
                  </a:cxn>
                  <a:cxn ang="0">
                    <a:pos x="24" y="452"/>
                  </a:cxn>
                  <a:cxn ang="0">
                    <a:pos x="67" y="488"/>
                  </a:cxn>
                  <a:cxn ang="0">
                    <a:pos x="182" y="495"/>
                  </a:cxn>
                  <a:cxn ang="0">
                    <a:pos x="188" y="492"/>
                  </a:cxn>
                  <a:cxn ang="0">
                    <a:pos x="251" y="369"/>
                  </a:cxn>
                  <a:cxn ang="0">
                    <a:pos x="208" y="383"/>
                  </a:cxn>
                  <a:cxn ang="0">
                    <a:pos x="202" y="374"/>
                  </a:cxn>
                  <a:cxn ang="0">
                    <a:pos x="227" y="366"/>
                  </a:cxn>
                  <a:cxn ang="0">
                    <a:pos x="258" y="336"/>
                  </a:cxn>
                  <a:cxn ang="0">
                    <a:pos x="270" y="346"/>
                  </a:cxn>
                  <a:cxn ang="0">
                    <a:pos x="215" y="502"/>
                  </a:cxn>
                  <a:cxn ang="0">
                    <a:pos x="345" y="463"/>
                  </a:cxn>
                  <a:cxn ang="0">
                    <a:pos x="365" y="414"/>
                  </a:cxn>
                  <a:cxn ang="0">
                    <a:pos x="388" y="414"/>
                  </a:cxn>
                  <a:cxn ang="0">
                    <a:pos x="426" y="416"/>
                  </a:cxn>
                  <a:cxn ang="0">
                    <a:pos x="406" y="396"/>
                  </a:cxn>
                </a:cxnLst>
                <a:rect l="0" t="0" r="r" b="b"/>
                <a:pathLst>
                  <a:path w="559" h="516">
                    <a:moveTo>
                      <a:pt x="406" y="396"/>
                    </a:moveTo>
                    <a:cubicBezTo>
                      <a:pt x="393" y="394"/>
                      <a:pt x="377" y="390"/>
                      <a:pt x="362" y="381"/>
                    </a:cubicBezTo>
                    <a:cubicBezTo>
                      <a:pt x="342" y="370"/>
                      <a:pt x="323" y="351"/>
                      <a:pt x="308" y="321"/>
                    </a:cubicBezTo>
                    <a:cubicBezTo>
                      <a:pt x="300" y="323"/>
                      <a:pt x="287" y="325"/>
                      <a:pt x="272" y="324"/>
                    </a:cubicBezTo>
                    <a:cubicBezTo>
                      <a:pt x="260" y="323"/>
                      <a:pt x="244" y="320"/>
                      <a:pt x="228" y="311"/>
                    </a:cubicBezTo>
                    <a:cubicBezTo>
                      <a:pt x="214" y="303"/>
                      <a:pt x="199" y="290"/>
                      <a:pt x="187" y="270"/>
                    </a:cubicBezTo>
                    <a:cubicBezTo>
                      <a:pt x="183" y="264"/>
                      <a:pt x="185" y="257"/>
                      <a:pt x="190" y="254"/>
                    </a:cubicBezTo>
                    <a:cubicBezTo>
                      <a:pt x="196" y="250"/>
                      <a:pt x="203" y="252"/>
                      <a:pt x="206" y="257"/>
                    </a:cubicBezTo>
                    <a:cubicBezTo>
                      <a:pt x="243" y="315"/>
                      <a:pt x="295" y="301"/>
                      <a:pt x="308" y="297"/>
                    </a:cubicBezTo>
                    <a:cubicBezTo>
                      <a:pt x="308" y="296"/>
                      <a:pt x="309" y="296"/>
                      <a:pt x="310" y="296"/>
                    </a:cubicBezTo>
                    <a:cubicBezTo>
                      <a:pt x="313" y="294"/>
                      <a:pt x="316" y="294"/>
                      <a:pt x="319" y="296"/>
                    </a:cubicBezTo>
                    <a:cubicBezTo>
                      <a:pt x="322" y="297"/>
                      <a:pt x="324" y="299"/>
                      <a:pt x="325" y="302"/>
                    </a:cubicBezTo>
                    <a:cubicBezTo>
                      <a:pt x="326" y="303"/>
                      <a:pt x="326" y="303"/>
                      <a:pt x="326" y="304"/>
                    </a:cubicBezTo>
                    <a:cubicBezTo>
                      <a:pt x="344" y="345"/>
                      <a:pt x="372" y="368"/>
                      <a:pt x="409" y="373"/>
                    </a:cubicBezTo>
                    <a:cubicBezTo>
                      <a:pt x="438" y="376"/>
                      <a:pt x="461" y="368"/>
                      <a:pt x="462" y="368"/>
                    </a:cubicBezTo>
                    <a:cubicBezTo>
                      <a:pt x="462" y="367"/>
                      <a:pt x="463" y="367"/>
                      <a:pt x="464" y="367"/>
                    </a:cubicBezTo>
                    <a:cubicBezTo>
                      <a:pt x="490" y="353"/>
                      <a:pt x="506" y="333"/>
                      <a:pt x="512" y="308"/>
                    </a:cubicBezTo>
                    <a:cubicBezTo>
                      <a:pt x="517" y="285"/>
                      <a:pt x="513" y="267"/>
                      <a:pt x="513" y="267"/>
                    </a:cubicBezTo>
                    <a:cubicBezTo>
                      <a:pt x="511" y="259"/>
                      <a:pt x="511" y="259"/>
                      <a:pt x="511" y="259"/>
                    </a:cubicBezTo>
                    <a:cubicBezTo>
                      <a:pt x="518" y="254"/>
                      <a:pt x="518" y="254"/>
                      <a:pt x="518" y="254"/>
                    </a:cubicBezTo>
                    <a:cubicBezTo>
                      <a:pt x="559" y="224"/>
                      <a:pt x="557" y="186"/>
                      <a:pt x="551" y="163"/>
                    </a:cubicBezTo>
                    <a:cubicBezTo>
                      <a:pt x="539" y="177"/>
                      <a:pt x="518" y="195"/>
                      <a:pt x="488" y="206"/>
                    </a:cubicBezTo>
                    <a:cubicBezTo>
                      <a:pt x="465" y="214"/>
                      <a:pt x="438" y="215"/>
                      <a:pt x="410" y="208"/>
                    </a:cubicBezTo>
                    <a:cubicBezTo>
                      <a:pt x="396" y="205"/>
                      <a:pt x="382" y="199"/>
                      <a:pt x="370" y="192"/>
                    </a:cubicBezTo>
                    <a:cubicBezTo>
                      <a:pt x="359" y="186"/>
                      <a:pt x="350" y="179"/>
                      <a:pt x="342" y="171"/>
                    </a:cubicBezTo>
                    <a:cubicBezTo>
                      <a:pt x="327" y="176"/>
                      <a:pt x="311" y="178"/>
                      <a:pt x="294" y="175"/>
                    </a:cubicBezTo>
                    <a:cubicBezTo>
                      <a:pt x="304" y="184"/>
                      <a:pt x="315" y="193"/>
                      <a:pt x="327" y="202"/>
                    </a:cubicBezTo>
                    <a:cubicBezTo>
                      <a:pt x="332" y="205"/>
                      <a:pt x="333" y="213"/>
                      <a:pt x="330" y="218"/>
                    </a:cubicBezTo>
                    <a:cubicBezTo>
                      <a:pt x="326" y="223"/>
                      <a:pt x="319" y="224"/>
                      <a:pt x="314" y="221"/>
                    </a:cubicBezTo>
                    <a:cubicBezTo>
                      <a:pt x="314" y="221"/>
                      <a:pt x="314" y="221"/>
                      <a:pt x="313" y="221"/>
                    </a:cubicBezTo>
                    <a:cubicBezTo>
                      <a:pt x="277" y="195"/>
                      <a:pt x="249" y="165"/>
                      <a:pt x="231" y="129"/>
                    </a:cubicBezTo>
                    <a:cubicBezTo>
                      <a:pt x="217" y="101"/>
                      <a:pt x="209" y="69"/>
                      <a:pt x="206" y="36"/>
                    </a:cubicBezTo>
                    <a:cubicBezTo>
                      <a:pt x="206" y="23"/>
                      <a:pt x="206" y="11"/>
                      <a:pt x="207" y="0"/>
                    </a:cubicBezTo>
                    <a:cubicBezTo>
                      <a:pt x="34" y="300"/>
                      <a:pt x="34" y="300"/>
                      <a:pt x="34" y="300"/>
                    </a:cubicBezTo>
                    <a:cubicBezTo>
                      <a:pt x="17" y="329"/>
                      <a:pt x="2" y="357"/>
                      <a:pt x="1" y="389"/>
                    </a:cubicBezTo>
                    <a:cubicBezTo>
                      <a:pt x="0" y="427"/>
                      <a:pt x="24" y="452"/>
                      <a:pt x="24" y="452"/>
                    </a:cubicBezTo>
                    <a:cubicBezTo>
                      <a:pt x="24" y="453"/>
                      <a:pt x="24" y="453"/>
                      <a:pt x="24" y="453"/>
                    </a:cubicBezTo>
                    <a:cubicBezTo>
                      <a:pt x="38" y="467"/>
                      <a:pt x="52" y="479"/>
                      <a:pt x="67" y="488"/>
                    </a:cubicBezTo>
                    <a:cubicBezTo>
                      <a:pt x="93" y="502"/>
                      <a:pt x="120" y="508"/>
                      <a:pt x="148" y="505"/>
                    </a:cubicBezTo>
                    <a:cubicBezTo>
                      <a:pt x="169" y="502"/>
                      <a:pt x="182" y="495"/>
                      <a:pt x="182" y="495"/>
                    </a:cubicBezTo>
                    <a:cubicBezTo>
                      <a:pt x="187" y="492"/>
                      <a:pt x="187" y="492"/>
                      <a:pt x="187" y="492"/>
                    </a:cubicBezTo>
                    <a:cubicBezTo>
                      <a:pt x="188" y="492"/>
                      <a:pt x="188" y="492"/>
                      <a:pt x="188" y="492"/>
                    </a:cubicBezTo>
                    <a:cubicBezTo>
                      <a:pt x="193" y="489"/>
                      <a:pt x="202" y="484"/>
                      <a:pt x="210" y="476"/>
                    </a:cubicBezTo>
                    <a:cubicBezTo>
                      <a:pt x="225" y="462"/>
                      <a:pt x="257" y="424"/>
                      <a:pt x="251" y="369"/>
                    </a:cubicBezTo>
                    <a:cubicBezTo>
                      <a:pt x="244" y="375"/>
                      <a:pt x="237" y="379"/>
                      <a:pt x="231" y="381"/>
                    </a:cubicBezTo>
                    <a:cubicBezTo>
                      <a:pt x="219" y="384"/>
                      <a:pt x="209" y="383"/>
                      <a:pt x="208" y="383"/>
                    </a:cubicBezTo>
                    <a:cubicBezTo>
                      <a:pt x="207" y="382"/>
                      <a:pt x="206" y="382"/>
                      <a:pt x="205" y="382"/>
                    </a:cubicBezTo>
                    <a:cubicBezTo>
                      <a:pt x="203" y="380"/>
                      <a:pt x="201" y="377"/>
                      <a:pt x="202" y="374"/>
                    </a:cubicBezTo>
                    <a:cubicBezTo>
                      <a:pt x="202" y="369"/>
                      <a:pt x="206" y="367"/>
                      <a:pt x="211" y="367"/>
                    </a:cubicBezTo>
                    <a:cubicBezTo>
                      <a:pt x="211" y="367"/>
                      <a:pt x="218" y="368"/>
                      <a:pt x="227" y="366"/>
                    </a:cubicBezTo>
                    <a:cubicBezTo>
                      <a:pt x="237" y="362"/>
                      <a:pt x="245" y="354"/>
                      <a:pt x="248" y="341"/>
                    </a:cubicBezTo>
                    <a:cubicBezTo>
                      <a:pt x="249" y="337"/>
                      <a:pt x="254" y="335"/>
                      <a:pt x="258" y="336"/>
                    </a:cubicBezTo>
                    <a:cubicBezTo>
                      <a:pt x="259" y="336"/>
                      <a:pt x="259" y="337"/>
                      <a:pt x="260" y="337"/>
                    </a:cubicBezTo>
                    <a:cubicBezTo>
                      <a:pt x="265" y="338"/>
                      <a:pt x="269" y="341"/>
                      <a:pt x="270" y="346"/>
                    </a:cubicBezTo>
                    <a:cubicBezTo>
                      <a:pt x="289" y="422"/>
                      <a:pt x="246" y="474"/>
                      <a:pt x="226" y="493"/>
                    </a:cubicBezTo>
                    <a:cubicBezTo>
                      <a:pt x="222" y="497"/>
                      <a:pt x="218" y="500"/>
                      <a:pt x="215" y="502"/>
                    </a:cubicBezTo>
                    <a:cubicBezTo>
                      <a:pt x="262" y="516"/>
                      <a:pt x="306" y="503"/>
                      <a:pt x="343" y="465"/>
                    </a:cubicBezTo>
                    <a:cubicBezTo>
                      <a:pt x="343" y="464"/>
                      <a:pt x="344" y="463"/>
                      <a:pt x="345" y="463"/>
                    </a:cubicBezTo>
                    <a:cubicBezTo>
                      <a:pt x="345" y="462"/>
                      <a:pt x="346" y="461"/>
                      <a:pt x="346" y="461"/>
                    </a:cubicBezTo>
                    <a:cubicBezTo>
                      <a:pt x="351" y="456"/>
                      <a:pt x="365" y="436"/>
                      <a:pt x="365" y="414"/>
                    </a:cubicBezTo>
                    <a:cubicBezTo>
                      <a:pt x="365" y="408"/>
                      <a:pt x="370" y="403"/>
                      <a:pt x="377" y="403"/>
                    </a:cubicBezTo>
                    <a:cubicBezTo>
                      <a:pt x="383" y="402"/>
                      <a:pt x="388" y="408"/>
                      <a:pt x="388" y="414"/>
                    </a:cubicBezTo>
                    <a:cubicBezTo>
                      <a:pt x="389" y="428"/>
                      <a:pt x="385" y="441"/>
                      <a:pt x="380" y="451"/>
                    </a:cubicBezTo>
                    <a:cubicBezTo>
                      <a:pt x="398" y="444"/>
                      <a:pt x="413" y="433"/>
                      <a:pt x="426" y="416"/>
                    </a:cubicBezTo>
                    <a:cubicBezTo>
                      <a:pt x="432" y="409"/>
                      <a:pt x="436" y="402"/>
                      <a:pt x="439" y="396"/>
                    </a:cubicBezTo>
                    <a:cubicBezTo>
                      <a:pt x="430" y="397"/>
                      <a:pt x="418" y="397"/>
                      <a:pt x="406" y="396"/>
                    </a:cubicBezTo>
                    <a:close/>
                  </a:path>
                </a:pathLst>
              </a:custGeom>
              <a:solidFill>
                <a:schemeClr val="accent2"/>
              </a:solidFill>
              <a:ln w="9525">
                <a:noFill/>
                <a:round/>
              </a:ln>
            </p:spPr>
            <p:txBody>
              <a:bodyPr anchor="ctr"/>
              <a:lstStyle/>
              <a:p>
                <a:pPr algn="ctr"/>
                <a:endParaRPr>
                  <a:latin typeface="+mn-lt"/>
                  <a:ea typeface="+mn-ea"/>
                  <a:cs typeface="+mn-ea"/>
                  <a:sym typeface="+mn-lt"/>
                </a:endParaRPr>
              </a:p>
            </p:txBody>
          </p:sp>
          <p:sp>
            <p:nvSpPr>
              <p:cNvPr id="37" name="Freeform: Shape 15">
                <a:extLst>
                  <a:ext uri="{FF2B5EF4-FFF2-40B4-BE49-F238E27FC236}">
                    <a16:creationId xmlns:a16="http://schemas.microsoft.com/office/drawing/2014/main" id="{502D7DAD-3424-46DC-0716-F3E37928F6CF}"/>
                  </a:ext>
                </a:extLst>
              </p:cNvPr>
              <p:cNvSpPr/>
              <p:nvPr/>
            </p:nvSpPr>
            <p:spPr bwMode="auto">
              <a:xfrm flipH="1">
                <a:off x="1541463" y="1587500"/>
                <a:ext cx="812800" cy="939800"/>
              </a:xfrm>
              <a:custGeom>
                <a:avLst/>
                <a:gdLst/>
                <a:ahLst/>
                <a:cxnLst>
                  <a:cxn ang="0">
                    <a:pos x="234" y="325"/>
                  </a:cxn>
                  <a:cxn ang="0">
                    <a:pos x="132" y="258"/>
                  </a:cxn>
                  <a:cxn ang="0">
                    <a:pos x="171" y="259"/>
                  </a:cxn>
                  <a:cxn ang="0">
                    <a:pos x="457" y="297"/>
                  </a:cxn>
                  <a:cxn ang="0">
                    <a:pos x="511" y="248"/>
                  </a:cxn>
                  <a:cxn ang="0">
                    <a:pos x="588" y="117"/>
                  </a:cxn>
                  <a:cxn ang="0">
                    <a:pos x="593" y="106"/>
                  </a:cxn>
                  <a:cxn ang="0">
                    <a:pos x="562" y="16"/>
                  </a:cxn>
                  <a:cxn ang="0">
                    <a:pos x="471" y="25"/>
                  </a:cxn>
                  <a:cxn ang="0">
                    <a:pos x="449" y="107"/>
                  </a:cxn>
                  <a:cxn ang="0">
                    <a:pos x="509" y="138"/>
                  </a:cxn>
                  <a:cxn ang="0">
                    <a:pos x="485" y="180"/>
                  </a:cxn>
                  <a:cxn ang="0">
                    <a:pos x="470" y="191"/>
                  </a:cxn>
                  <a:cxn ang="0">
                    <a:pos x="423" y="100"/>
                  </a:cxn>
                  <a:cxn ang="0">
                    <a:pos x="431" y="10"/>
                  </a:cxn>
                  <a:cxn ang="0">
                    <a:pos x="316" y="25"/>
                  </a:cxn>
                  <a:cxn ang="0">
                    <a:pos x="310" y="23"/>
                  </a:cxn>
                  <a:cxn ang="0">
                    <a:pos x="260" y="21"/>
                  </a:cxn>
                  <a:cxn ang="0">
                    <a:pos x="196" y="83"/>
                  </a:cxn>
                  <a:cxn ang="0">
                    <a:pos x="224" y="164"/>
                  </a:cxn>
                  <a:cxn ang="0">
                    <a:pos x="301" y="139"/>
                  </a:cxn>
                  <a:cxn ang="0">
                    <a:pos x="308" y="109"/>
                  </a:cxn>
                  <a:cxn ang="0">
                    <a:pos x="350" y="139"/>
                  </a:cxn>
                  <a:cxn ang="0">
                    <a:pos x="324" y="149"/>
                  </a:cxn>
                  <a:cxn ang="0">
                    <a:pos x="322" y="151"/>
                  </a:cxn>
                  <a:cxn ang="0">
                    <a:pos x="302" y="213"/>
                  </a:cxn>
                  <a:cxn ang="0">
                    <a:pos x="294" y="251"/>
                  </a:cxn>
                  <a:cxn ang="0">
                    <a:pos x="175" y="131"/>
                  </a:cxn>
                  <a:cxn ang="0">
                    <a:pos x="113" y="134"/>
                  </a:cxn>
                  <a:cxn ang="0">
                    <a:pos x="95" y="175"/>
                  </a:cxn>
                  <a:cxn ang="0">
                    <a:pos x="92" y="176"/>
                  </a:cxn>
                  <a:cxn ang="0">
                    <a:pos x="32" y="268"/>
                  </a:cxn>
                  <a:cxn ang="0">
                    <a:pos x="33" y="274"/>
                  </a:cxn>
                  <a:cxn ang="0">
                    <a:pos x="108" y="350"/>
                  </a:cxn>
                  <a:cxn ang="0">
                    <a:pos x="185" y="332"/>
                  </a:cxn>
                  <a:cxn ang="0">
                    <a:pos x="181" y="386"/>
                  </a:cxn>
                  <a:cxn ang="0">
                    <a:pos x="180" y="400"/>
                  </a:cxn>
                  <a:cxn ang="0">
                    <a:pos x="103" y="373"/>
                  </a:cxn>
                  <a:cxn ang="0">
                    <a:pos x="1" y="357"/>
                  </a:cxn>
                  <a:cxn ang="0">
                    <a:pos x="45" y="361"/>
                  </a:cxn>
                  <a:cxn ang="0">
                    <a:pos x="10" y="417"/>
                  </a:cxn>
                  <a:cxn ang="0">
                    <a:pos x="8" y="421"/>
                  </a:cxn>
                  <a:cxn ang="0">
                    <a:pos x="39" y="551"/>
                  </a:cxn>
                  <a:cxn ang="0">
                    <a:pos x="147" y="425"/>
                  </a:cxn>
                  <a:cxn ang="0">
                    <a:pos x="220" y="424"/>
                  </a:cxn>
                  <a:cxn ang="0">
                    <a:pos x="289" y="498"/>
                  </a:cxn>
                  <a:cxn ang="0">
                    <a:pos x="154" y="448"/>
                  </a:cxn>
                  <a:cxn ang="0">
                    <a:pos x="79" y="505"/>
                  </a:cxn>
                  <a:cxn ang="0">
                    <a:pos x="62" y="576"/>
                  </a:cxn>
                  <a:cxn ang="0">
                    <a:pos x="62" y="576"/>
                  </a:cxn>
                  <a:cxn ang="0">
                    <a:pos x="63" y="578"/>
                  </a:cxn>
                  <a:cxn ang="0">
                    <a:pos x="177" y="692"/>
                  </a:cxn>
                  <a:cxn ang="0">
                    <a:pos x="241" y="681"/>
                  </a:cxn>
                  <a:cxn ang="0">
                    <a:pos x="306" y="607"/>
                  </a:cxn>
                </a:cxnLst>
                <a:rect l="0" t="0" r="r" b="b"/>
                <a:pathLst>
                  <a:path w="600" h="693">
                    <a:moveTo>
                      <a:pt x="475" y="312"/>
                    </a:moveTo>
                    <a:cubicBezTo>
                      <a:pt x="469" y="317"/>
                      <a:pt x="462" y="321"/>
                      <a:pt x="455" y="325"/>
                    </a:cubicBezTo>
                    <a:cubicBezTo>
                      <a:pt x="439" y="334"/>
                      <a:pt x="420" y="341"/>
                      <a:pt x="398" y="346"/>
                    </a:cubicBezTo>
                    <a:cubicBezTo>
                      <a:pt x="370" y="353"/>
                      <a:pt x="337" y="354"/>
                      <a:pt x="300" y="347"/>
                    </a:cubicBezTo>
                    <a:cubicBezTo>
                      <a:pt x="279" y="343"/>
                      <a:pt x="257" y="336"/>
                      <a:pt x="234" y="325"/>
                    </a:cubicBezTo>
                    <a:cubicBezTo>
                      <a:pt x="234" y="325"/>
                      <a:pt x="234" y="325"/>
                      <a:pt x="234" y="325"/>
                    </a:cubicBezTo>
                    <a:cubicBezTo>
                      <a:pt x="234" y="325"/>
                      <a:pt x="234" y="325"/>
                      <a:pt x="234" y="325"/>
                    </a:cubicBezTo>
                    <a:cubicBezTo>
                      <a:pt x="234" y="325"/>
                      <a:pt x="222" y="319"/>
                      <a:pt x="206" y="310"/>
                    </a:cubicBezTo>
                    <a:cubicBezTo>
                      <a:pt x="195" y="304"/>
                      <a:pt x="183" y="296"/>
                      <a:pt x="170" y="287"/>
                    </a:cubicBezTo>
                    <a:cubicBezTo>
                      <a:pt x="157" y="279"/>
                      <a:pt x="144" y="269"/>
                      <a:pt x="132" y="258"/>
                    </a:cubicBezTo>
                    <a:cubicBezTo>
                      <a:pt x="124" y="251"/>
                      <a:pt x="116" y="244"/>
                      <a:pt x="110" y="237"/>
                    </a:cubicBezTo>
                    <a:cubicBezTo>
                      <a:pt x="106" y="232"/>
                      <a:pt x="107" y="224"/>
                      <a:pt x="111" y="220"/>
                    </a:cubicBezTo>
                    <a:cubicBezTo>
                      <a:pt x="116" y="216"/>
                      <a:pt x="124" y="217"/>
                      <a:pt x="128" y="222"/>
                    </a:cubicBezTo>
                    <a:cubicBezTo>
                      <a:pt x="133" y="228"/>
                      <a:pt x="140" y="235"/>
                      <a:pt x="147" y="241"/>
                    </a:cubicBezTo>
                    <a:cubicBezTo>
                      <a:pt x="154" y="247"/>
                      <a:pt x="162" y="254"/>
                      <a:pt x="171" y="259"/>
                    </a:cubicBezTo>
                    <a:cubicBezTo>
                      <a:pt x="187" y="271"/>
                      <a:pt x="204" y="282"/>
                      <a:pt x="217" y="290"/>
                    </a:cubicBezTo>
                    <a:cubicBezTo>
                      <a:pt x="232" y="298"/>
                      <a:pt x="243" y="303"/>
                      <a:pt x="244" y="304"/>
                    </a:cubicBezTo>
                    <a:cubicBezTo>
                      <a:pt x="280" y="321"/>
                      <a:pt x="313" y="328"/>
                      <a:pt x="342" y="328"/>
                    </a:cubicBezTo>
                    <a:cubicBezTo>
                      <a:pt x="371" y="329"/>
                      <a:pt x="396" y="324"/>
                      <a:pt x="418" y="316"/>
                    </a:cubicBezTo>
                    <a:cubicBezTo>
                      <a:pt x="432" y="311"/>
                      <a:pt x="445" y="304"/>
                      <a:pt x="457" y="297"/>
                    </a:cubicBezTo>
                    <a:cubicBezTo>
                      <a:pt x="472" y="287"/>
                      <a:pt x="484" y="277"/>
                      <a:pt x="493" y="269"/>
                    </a:cubicBezTo>
                    <a:cubicBezTo>
                      <a:pt x="505" y="257"/>
                      <a:pt x="511" y="249"/>
                      <a:pt x="511" y="248"/>
                    </a:cubicBezTo>
                    <a:cubicBezTo>
                      <a:pt x="511" y="248"/>
                      <a:pt x="511" y="248"/>
                      <a:pt x="511" y="248"/>
                    </a:cubicBezTo>
                    <a:cubicBezTo>
                      <a:pt x="511" y="248"/>
                      <a:pt x="511" y="248"/>
                      <a:pt x="511" y="248"/>
                    </a:cubicBezTo>
                    <a:cubicBezTo>
                      <a:pt x="511" y="248"/>
                      <a:pt x="511" y="248"/>
                      <a:pt x="511" y="248"/>
                    </a:cubicBezTo>
                    <a:cubicBezTo>
                      <a:pt x="511" y="248"/>
                      <a:pt x="511" y="248"/>
                      <a:pt x="511" y="248"/>
                    </a:cubicBezTo>
                    <a:cubicBezTo>
                      <a:pt x="511" y="248"/>
                      <a:pt x="511" y="248"/>
                      <a:pt x="511" y="248"/>
                    </a:cubicBezTo>
                    <a:cubicBezTo>
                      <a:pt x="512" y="247"/>
                      <a:pt x="513" y="247"/>
                      <a:pt x="514" y="246"/>
                    </a:cubicBezTo>
                    <a:cubicBezTo>
                      <a:pt x="588" y="117"/>
                      <a:pt x="588" y="117"/>
                      <a:pt x="588" y="117"/>
                    </a:cubicBezTo>
                    <a:cubicBezTo>
                      <a:pt x="588" y="117"/>
                      <a:pt x="588" y="117"/>
                      <a:pt x="588" y="117"/>
                    </a:cubicBezTo>
                    <a:cubicBezTo>
                      <a:pt x="588" y="117"/>
                      <a:pt x="588" y="117"/>
                      <a:pt x="588" y="117"/>
                    </a:cubicBezTo>
                    <a:cubicBezTo>
                      <a:pt x="588" y="117"/>
                      <a:pt x="588" y="117"/>
                      <a:pt x="588" y="117"/>
                    </a:cubicBezTo>
                    <a:cubicBezTo>
                      <a:pt x="588" y="117"/>
                      <a:pt x="588" y="117"/>
                      <a:pt x="588" y="117"/>
                    </a:cubicBezTo>
                    <a:cubicBezTo>
                      <a:pt x="588" y="117"/>
                      <a:pt x="588" y="117"/>
                      <a:pt x="588" y="117"/>
                    </a:cubicBezTo>
                    <a:cubicBezTo>
                      <a:pt x="589" y="115"/>
                      <a:pt x="591" y="112"/>
                      <a:pt x="593" y="106"/>
                    </a:cubicBezTo>
                    <a:cubicBezTo>
                      <a:pt x="596" y="101"/>
                      <a:pt x="598" y="94"/>
                      <a:pt x="599" y="86"/>
                    </a:cubicBezTo>
                    <a:cubicBezTo>
                      <a:pt x="600" y="81"/>
                      <a:pt x="600" y="75"/>
                      <a:pt x="600" y="70"/>
                    </a:cubicBezTo>
                    <a:cubicBezTo>
                      <a:pt x="599" y="62"/>
                      <a:pt x="597" y="55"/>
                      <a:pt x="593" y="47"/>
                    </a:cubicBezTo>
                    <a:cubicBezTo>
                      <a:pt x="591" y="43"/>
                      <a:pt x="588" y="38"/>
                      <a:pt x="584" y="34"/>
                    </a:cubicBezTo>
                    <a:cubicBezTo>
                      <a:pt x="577" y="26"/>
                      <a:pt x="570" y="20"/>
                      <a:pt x="562" y="16"/>
                    </a:cubicBezTo>
                    <a:cubicBezTo>
                      <a:pt x="551" y="9"/>
                      <a:pt x="539" y="6"/>
                      <a:pt x="527" y="5"/>
                    </a:cubicBezTo>
                    <a:cubicBezTo>
                      <a:pt x="515" y="4"/>
                      <a:pt x="504" y="6"/>
                      <a:pt x="493" y="11"/>
                    </a:cubicBezTo>
                    <a:cubicBezTo>
                      <a:pt x="486" y="14"/>
                      <a:pt x="479" y="18"/>
                      <a:pt x="472" y="24"/>
                    </a:cubicBezTo>
                    <a:cubicBezTo>
                      <a:pt x="472" y="24"/>
                      <a:pt x="472" y="24"/>
                      <a:pt x="472" y="24"/>
                    </a:cubicBezTo>
                    <a:cubicBezTo>
                      <a:pt x="472" y="24"/>
                      <a:pt x="472" y="24"/>
                      <a:pt x="471" y="25"/>
                    </a:cubicBezTo>
                    <a:cubicBezTo>
                      <a:pt x="470" y="26"/>
                      <a:pt x="469" y="27"/>
                      <a:pt x="467" y="29"/>
                    </a:cubicBezTo>
                    <a:cubicBezTo>
                      <a:pt x="464" y="32"/>
                      <a:pt x="460" y="37"/>
                      <a:pt x="456" y="44"/>
                    </a:cubicBezTo>
                    <a:cubicBezTo>
                      <a:pt x="454" y="49"/>
                      <a:pt x="451" y="54"/>
                      <a:pt x="449" y="60"/>
                    </a:cubicBezTo>
                    <a:cubicBezTo>
                      <a:pt x="447" y="67"/>
                      <a:pt x="445" y="74"/>
                      <a:pt x="445" y="82"/>
                    </a:cubicBezTo>
                    <a:cubicBezTo>
                      <a:pt x="445" y="90"/>
                      <a:pt x="446" y="99"/>
                      <a:pt x="449" y="107"/>
                    </a:cubicBezTo>
                    <a:cubicBezTo>
                      <a:pt x="452" y="113"/>
                      <a:pt x="454" y="119"/>
                      <a:pt x="459" y="125"/>
                    </a:cubicBezTo>
                    <a:cubicBezTo>
                      <a:pt x="464" y="132"/>
                      <a:pt x="471" y="140"/>
                      <a:pt x="481" y="148"/>
                    </a:cubicBezTo>
                    <a:cubicBezTo>
                      <a:pt x="482" y="146"/>
                      <a:pt x="484" y="144"/>
                      <a:pt x="486" y="143"/>
                    </a:cubicBezTo>
                    <a:cubicBezTo>
                      <a:pt x="489" y="139"/>
                      <a:pt x="494" y="136"/>
                      <a:pt x="499" y="134"/>
                    </a:cubicBezTo>
                    <a:cubicBezTo>
                      <a:pt x="503" y="132"/>
                      <a:pt x="508" y="134"/>
                      <a:pt x="509" y="138"/>
                    </a:cubicBezTo>
                    <a:cubicBezTo>
                      <a:pt x="511" y="142"/>
                      <a:pt x="509" y="146"/>
                      <a:pt x="505" y="148"/>
                    </a:cubicBezTo>
                    <a:cubicBezTo>
                      <a:pt x="502" y="150"/>
                      <a:pt x="499" y="152"/>
                      <a:pt x="496" y="154"/>
                    </a:cubicBezTo>
                    <a:cubicBezTo>
                      <a:pt x="494" y="156"/>
                      <a:pt x="492" y="159"/>
                      <a:pt x="490" y="161"/>
                    </a:cubicBezTo>
                    <a:cubicBezTo>
                      <a:pt x="489" y="164"/>
                      <a:pt x="487" y="168"/>
                      <a:pt x="486" y="171"/>
                    </a:cubicBezTo>
                    <a:cubicBezTo>
                      <a:pt x="486" y="174"/>
                      <a:pt x="485" y="177"/>
                      <a:pt x="485" y="180"/>
                    </a:cubicBezTo>
                    <a:cubicBezTo>
                      <a:pt x="484" y="185"/>
                      <a:pt x="485" y="189"/>
                      <a:pt x="485" y="189"/>
                    </a:cubicBezTo>
                    <a:cubicBezTo>
                      <a:pt x="485" y="189"/>
                      <a:pt x="485" y="189"/>
                      <a:pt x="485" y="189"/>
                    </a:cubicBezTo>
                    <a:cubicBezTo>
                      <a:pt x="485" y="189"/>
                      <a:pt x="485" y="189"/>
                      <a:pt x="485" y="189"/>
                    </a:cubicBezTo>
                    <a:cubicBezTo>
                      <a:pt x="486" y="194"/>
                      <a:pt x="483" y="197"/>
                      <a:pt x="478" y="198"/>
                    </a:cubicBezTo>
                    <a:cubicBezTo>
                      <a:pt x="474" y="199"/>
                      <a:pt x="470" y="196"/>
                      <a:pt x="470" y="191"/>
                    </a:cubicBezTo>
                    <a:cubicBezTo>
                      <a:pt x="470" y="191"/>
                      <a:pt x="469" y="188"/>
                      <a:pt x="469" y="184"/>
                    </a:cubicBezTo>
                    <a:cubicBezTo>
                      <a:pt x="469" y="180"/>
                      <a:pt x="470" y="174"/>
                      <a:pt x="471" y="169"/>
                    </a:cubicBezTo>
                    <a:cubicBezTo>
                      <a:pt x="470" y="168"/>
                      <a:pt x="469" y="168"/>
                      <a:pt x="468" y="167"/>
                    </a:cubicBezTo>
                    <a:cubicBezTo>
                      <a:pt x="454" y="157"/>
                      <a:pt x="444" y="146"/>
                      <a:pt x="437" y="135"/>
                    </a:cubicBezTo>
                    <a:cubicBezTo>
                      <a:pt x="430" y="123"/>
                      <a:pt x="425" y="112"/>
                      <a:pt x="423" y="100"/>
                    </a:cubicBezTo>
                    <a:cubicBezTo>
                      <a:pt x="422" y="93"/>
                      <a:pt x="422" y="85"/>
                      <a:pt x="422" y="78"/>
                    </a:cubicBezTo>
                    <a:cubicBezTo>
                      <a:pt x="423" y="69"/>
                      <a:pt x="425" y="60"/>
                      <a:pt x="427" y="52"/>
                    </a:cubicBezTo>
                    <a:cubicBezTo>
                      <a:pt x="430" y="45"/>
                      <a:pt x="433" y="38"/>
                      <a:pt x="436" y="32"/>
                    </a:cubicBezTo>
                    <a:cubicBezTo>
                      <a:pt x="440" y="27"/>
                      <a:pt x="443" y="22"/>
                      <a:pt x="446" y="18"/>
                    </a:cubicBezTo>
                    <a:cubicBezTo>
                      <a:pt x="442" y="15"/>
                      <a:pt x="437" y="13"/>
                      <a:pt x="431" y="10"/>
                    </a:cubicBezTo>
                    <a:cubicBezTo>
                      <a:pt x="421" y="7"/>
                      <a:pt x="410" y="3"/>
                      <a:pt x="399" y="2"/>
                    </a:cubicBezTo>
                    <a:cubicBezTo>
                      <a:pt x="391" y="0"/>
                      <a:pt x="383" y="0"/>
                      <a:pt x="374" y="1"/>
                    </a:cubicBezTo>
                    <a:cubicBezTo>
                      <a:pt x="363" y="1"/>
                      <a:pt x="352" y="4"/>
                      <a:pt x="340" y="9"/>
                    </a:cubicBezTo>
                    <a:cubicBezTo>
                      <a:pt x="334" y="12"/>
                      <a:pt x="327" y="16"/>
                      <a:pt x="321" y="21"/>
                    </a:cubicBezTo>
                    <a:cubicBezTo>
                      <a:pt x="316" y="25"/>
                      <a:pt x="316" y="25"/>
                      <a:pt x="316" y="25"/>
                    </a:cubicBezTo>
                    <a:cubicBezTo>
                      <a:pt x="310" y="23"/>
                      <a:pt x="310" y="23"/>
                      <a:pt x="310" y="23"/>
                    </a:cubicBezTo>
                    <a:cubicBezTo>
                      <a:pt x="310" y="23"/>
                      <a:pt x="310" y="23"/>
                      <a:pt x="310" y="23"/>
                    </a:cubicBezTo>
                    <a:cubicBezTo>
                      <a:pt x="310" y="23"/>
                      <a:pt x="310" y="23"/>
                      <a:pt x="310" y="23"/>
                    </a:cubicBezTo>
                    <a:cubicBezTo>
                      <a:pt x="310" y="23"/>
                      <a:pt x="310" y="23"/>
                      <a:pt x="310" y="23"/>
                    </a:cubicBezTo>
                    <a:cubicBezTo>
                      <a:pt x="310" y="23"/>
                      <a:pt x="310" y="23"/>
                      <a:pt x="310" y="23"/>
                    </a:cubicBezTo>
                    <a:cubicBezTo>
                      <a:pt x="310" y="23"/>
                      <a:pt x="310" y="23"/>
                      <a:pt x="310" y="23"/>
                    </a:cubicBezTo>
                    <a:cubicBezTo>
                      <a:pt x="310" y="23"/>
                      <a:pt x="309" y="23"/>
                      <a:pt x="308" y="23"/>
                    </a:cubicBezTo>
                    <a:cubicBezTo>
                      <a:pt x="307" y="22"/>
                      <a:pt x="305" y="22"/>
                      <a:pt x="302" y="21"/>
                    </a:cubicBezTo>
                    <a:cubicBezTo>
                      <a:pt x="296" y="20"/>
                      <a:pt x="288" y="19"/>
                      <a:pt x="279" y="19"/>
                    </a:cubicBezTo>
                    <a:cubicBezTo>
                      <a:pt x="273" y="19"/>
                      <a:pt x="267" y="20"/>
                      <a:pt x="260" y="21"/>
                    </a:cubicBezTo>
                    <a:cubicBezTo>
                      <a:pt x="252" y="22"/>
                      <a:pt x="243" y="25"/>
                      <a:pt x="235" y="30"/>
                    </a:cubicBezTo>
                    <a:cubicBezTo>
                      <a:pt x="230" y="33"/>
                      <a:pt x="225" y="36"/>
                      <a:pt x="221" y="41"/>
                    </a:cubicBezTo>
                    <a:cubicBezTo>
                      <a:pt x="216" y="45"/>
                      <a:pt x="211" y="51"/>
                      <a:pt x="207" y="59"/>
                    </a:cubicBezTo>
                    <a:cubicBezTo>
                      <a:pt x="203" y="65"/>
                      <a:pt x="200" y="72"/>
                      <a:pt x="197" y="81"/>
                    </a:cubicBezTo>
                    <a:cubicBezTo>
                      <a:pt x="196" y="83"/>
                      <a:pt x="196" y="83"/>
                      <a:pt x="196" y="83"/>
                    </a:cubicBezTo>
                    <a:cubicBezTo>
                      <a:pt x="196" y="83"/>
                      <a:pt x="196" y="83"/>
                      <a:pt x="196" y="83"/>
                    </a:cubicBezTo>
                    <a:cubicBezTo>
                      <a:pt x="196" y="85"/>
                      <a:pt x="195" y="87"/>
                      <a:pt x="195" y="90"/>
                    </a:cubicBezTo>
                    <a:cubicBezTo>
                      <a:pt x="194" y="96"/>
                      <a:pt x="193" y="104"/>
                      <a:pt x="195" y="114"/>
                    </a:cubicBezTo>
                    <a:cubicBezTo>
                      <a:pt x="196" y="120"/>
                      <a:pt x="198" y="127"/>
                      <a:pt x="201" y="134"/>
                    </a:cubicBezTo>
                    <a:cubicBezTo>
                      <a:pt x="206" y="144"/>
                      <a:pt x="213" y="154"/>
                      <a:pt x="224" y="164"/>
                    </a:cubicBezTo>
                    <a:cubicBezTo>
                      <a:pt x="231" y="169"/>
                      <a:pt x="238" y="175"/>
                      <a:pt x="248" y="181"/>
                    </a:cubicBezTo>
                    <a:cubicBezTo>
                      <a:pt x="256" y="185"/>
                      <a:pt x="266" y="190"/>
                      <a:pt x="278" y="195"/>
                    </a:cubicBezTo>
                    <a:cubicBezTo>
                      <a:pt x="278" y="189"/>
                      <a:pt x="279" y="183"/>
                      <a:pt x="280" y="178"/>
                    </a:cubicBezTo>
                    <a:cubicBezTo>
                      <a:pt x="283" y="169"/>
                      <a:pt x="287" y="161"/>
                      <a:pt x="291" y="154"/>
                    </a:cubicBezTo>
                    <a:cubicBezTo>
                      <a:pt x="294" y="148"/>
                      <a:pt x="298" y="143"/>
                      <a:pt x="301" y="139"/>
                    </a:cubicBezTo>
                    <a:cubicBezTo>
                      <a:pt x="302" y="137"/>
                      <a:pt x="304" y="136"/>
                      <a:pt x="304" y="135"/>
                    </a:cubicBezTo>
                    <a:cubicBezTo>
                      <a:pt x="304" y="134"/>
                      <a:pt x="303" y="134"/>
                      <a:pt x="303" y="133"/>
                    </a:cubicBezTo>
                    <a:cubicBezTo>
                      <a:pt x="298" y="128"/>
                      <a:pt x="295" y="121"/>
                      <a:pt x="293" y="113"/>
                    </a:cubicBezTo>
                    <a:cubicBezTo>
                      <a:pt x="292" y="109"/>
                      <a:pt x="295" y="104"/>
                      <a:pt x="299" y="103"/>
                    </a:cubicBezTo>
                    <a:cubicBezTo>
                      <a:pt x="303" y="103"/>
                      <a:pt x="307" y="105"/>
                      <a:pt x="308" y="109"/>
                    </a:cubicBezTo>
                    <a:cubicBezTo>
                      <a:pt x="310" y="115"/>
                      <a:pt x="312" y="120"/>
                      <a:pt x="315" y="123"/>
                    </a:cubicBezTo>
                    <a:cubicBezTo>
                      <a:pt x="318" y="127"/>
                      <a:pt x="321" y="130"/>
                      <a:pt x="325" y="132"/>
                    </a:cubicBezTo>
                    <a:cubicBezTo>
                      <a:pt x="331" y="135"/>
                      <a:pt x="337" y="137"/>
                      <a:pt x="342" y="138"/>
                    </a:cubicBezTo>
                    <a:cubicBezTo>
                      <a:pt x="346" y="139"/>
                      <a:pt x="350" y="139"/>
                      <a:pt x="350" y="139"/>
                    </a:cubicBezTo>
                    <a:cubicBezTo>
                      <a:pt x="350" y="139"/>
                      <a:pt x="350" y="139"/>
                      <a:pt x="350" y="139"/>
                    </a:cubicBezTo>
                    <a:cubicBezTo>
                      <a:pt x="350" y="139"/>
                      <a:pt x="350" y="139"/>
                      <a:pt x="350" y="139"/>
                    </a:cubicBezTo>
                    <a:cubicBezTo>
                      <a:pt x="354" y="139"/>
                      <a:pt x="357" y="143"/>
                      <a:pt x="357" y="147"/>
                    </a:cubicBezTo>
                    <a:cubicBezTo>
                      <a:pt x="357" y="151"/>
                      <a:pt x="354" y="155"/>
                      <a:pt x="349" y="155"/>
                    </a:cubicBezTo>
                    <a:cubicBezTo>
                      <a:pt x="349" y="155"/>
                      <a:pt x="345" y="154"/>
                      <a:pt x="339" y="153"/>
                    </a:cubicBezTo>
                    <a:cubicBezTo>
                      <a:pt x="335" y="152"/>
                      <a:pt x="329" y="151"/>
                      <a:pt x="324" y="149"/>
                    </a:cubicBezTo>
                    <a:cubicBezTo>
                      <a:pt x="323" y="149"/>
                      <a:pt x="323" y="149"/>
                      <a:pt x="323" y="150"/>
                    </a:cubicBezTo>
                    <a:cubicBezTo>
                      <a:pt x="323" y="150"/>
                      <a:pt x="323" y="150"/>
                      <a:pt x="323" y="150"/>
                    </a:cubicBezTo>
                    <a:cubicBezTo>
                      <a:pt x="323" y="150"/>
                      <a:pt x="323" y="150"/>
                      <a:pt x="323" y="150"/>
                    </a:cubicBezTo>
                    <a:cubicBezTo>
                      <a:pt x="323" y="150"/>
                      <a:pt x="323" y="150"/>
                      <a:pt x="322" y="150"/>
                    </a:cubicBezTo>
                    <a:cubicBezTo>
                      <a:pt x="322" y="150"/>
                      <a:pt x="322" y="150"/>
                      <a:pt x="322" y="151"/>
                    </a:cubicBezTo>
                    <a:cubicBezTo>
                      <a:pt x="321" y="151"/>
                      <a:pt x="320" y="152"/>
                      <a:pt x="319" y="154"/>
                    </a:cubicBezTo>
                    <a:cubicBezTo>
                      <a:pt x="317" y="156"/>
                      <a:pt x="314" y="161"/>
                      <a:pt x="311" y="166"/>
                    </a:cubicBezTo>
                    <a:cubicBezTo>
                      <a:pt x="308" y="170"/>
                      <a:pt x="306" y="175"/>
                      <a:pt x="304" y="181"/>
                    </a:cubicBezTo>
                    <a:cubicBezTo>
                      <a:pt x="302" y="187"/>
                      <a:pt x="301" y="193"/>
                      <a:pt x="301" y="200"/>
                    </a:cubicBezTo>
                    <a:cubicBezTo>
                      <a:pt x="301" y="204"/>
                      <a:pt x="301" y="209"/>
                      <a:pt x="302" y="213"/>
                    </a:cubicBezTo>
                    <a:cubicBezTo>
                      <a:pt x="303" y="220"/>
                      <a:pt x="306" y="226"/>
                      <a:pt x="310" y="233"/>
                    </a:cubicBezTo>
                    <a:cubicBezTo>
                      <a:pt x="316" y="242"/>
                      <a:pt x="325" y="252"/>
                      <a:pt x="338" y="262"/>
                    </a:cubicBezTo>
                    <a:cubicBezTo>
                      <a:pt x="343" y="266"/>
                      <a:pt x="344" y="273"/>
                      <a:pt x="340" y="278"/>
                    </a:cubicBezTo>
                    <a:cubicBezTo>
                      <a:pt x="336" y="283"/>
                      <a:pt x="329" y="284"/>
                      <a:pt x="324" y="280"/>
                    </a:cubicBezTo>
                    <a:cubicBezTo>
                      <a:pt x="311" y="271"/>
                      <a:pt x="301" y="261"/>
                      <a:pt x="294" y="251"/>
                    </a:cubicBezTo>
                    <a:cubicBezTo>
                      <a:pt x="287" y="241"/>
                      <a:pt x="282" y="231"/>
                      <a:pt x="280" y="221"/>
                    </a:cubicBezTo>
                    <a:cubicBezTo>
                      <a:pt x="280" y="221"/>
                      <a:pt x="280" y="220"/>
                      <a:pt x="280" y="220"/>
                    </a:cubicBezTo>
                    <a:cubicBezTo>
                      <a:pt x="263" y="214"/>
                      <a:pt x="248" y="208"/>
                      <a:pt x="236" y="201"/>
                    </a:cubicBezTo>
                    <a:cubicBezTo>
                      <a:pt x="218" y="190"/>
                      <a:pt x="205" y="179"/>
                      <a:pt x="195" y="167"/>
                    </a:cubicBezTo>
                    <a:cubicBezTo>
                      <a:pt x="185" y="155"/>
                      <a:pt x="179" y="142"/>
                      <a:pt x="175" y="131"/>
                    </a:cubicBezTo>
                    <a:cubicBezTo>
                      <a:pt x="173" y="123"/>
                      <a:pt x="172" y="116"/>
                      <a:pt x="171" y="109"/>
                    </a:cubicBezTo>
                    <a:cubicBezTo>
                      <a:pt x="171" y="103"/>
                      <a:pt x="171" y="97"/>
                      <a:pt x="171" y="92"/>
                    </a:cubicBezTo>
                    <a:cubicBezTo>
                      <a:pt x="166" y="94"/>
                      <a:pt x="159" y="96"/>
                      <a:pt x="153" y="99"/>
                    </a:cubicBezTo>
                    <a:cubicBezTo>
                      <a:pt x="146" y="102"/>
                      <a:pt x="140" y="106"/>
                      <a:pt x="134" y="110"/>
                    </a:cubicBezTo>
                    <a:cubicBezTo>
                      <a:pt x="126" y="117"/>
                      <a:pt x="119" y="124"/>
                      <a:pt x="113" y="134"/>
                    </a:cubicBezTo>
                    <a:cubicBezTo>
                      <a:pt x="108" y="143"/>
                      <a:pt x="104" y="153"/>
                      <a:pt x="103" y="165"/>
                    </a:cubicBezTo>
                    <a:cubicBezTo>
                      <a:pt x="102" y="173"/>
                      <a:pt x="102" y="173"/>
                      <a:pt x="102" y="173"/>
                    </a:cubicBezTo>
                    <a:cubicBezTo>
                      <a:pt x="95" y="175"/>
                      <a:pt x="95" y="175"/>
                      <a:pt x="95" y="175"/>
                    </a:cubicBezTo>
                    <a:cubicBezTo>
                      <a:pt x="95" y="175"/>
                      <a:pt x="95" y="175"/>
                      <a:pt x="95" y="175"/>
                    </a:cubicBezTo>
                    <a:cubicBezTo>
                      <a:pt x="95" y="175"/>
                      <a:pt x="95" y="175"/>
                      <a:pt x="95" y="175"/>
                    </a:cubicBezTo>
                    <a:cubicBezTo>
                      <a:pt x="95" y="175"/>
                      <a:pt x="95" y="175"/>
                      <a:pt x="95" y="175"/>
                    </a:cubicBezTo>
                    <a:cubicBezTo>
                      <a:pt x="95" y="175"/>
                      <a:pt x="95" y="175"/>
                      <a:pt x="95" y="175"/>
                    </a:cubicBezTo>
                    <a:cubicBezTo>
                      <a:pt x="94" y="175"/>
                      <a:pt x="94" y="175"/>
                      <a:pt x="94" y="175"/>
                    </a:cubicBezTo>
                    <a:cubicBezTo>
                      <a:pt x="94" y="175"/>
                      <a:pt x="94" y="175"/>
                      <a:pt x="94" y="175"/>
                    </a:cubicBezTo>
                    <a:cubicBezTo>
                      <a:pt x="94" y="175"/>
                      <a:pt x="93" y="176"/>
                      <a:pt x="92" y="176"/>
                    </a:cubicBezTo>
                    <a:cubicBezTo>
                      <a:pt x="90" y="177"/>
                      <a:pt x="87" y="178"/>
                      <a:pt x="84" y="180"/>
                    </a:cubicBezTo>
                    <a:cubicBezTo>
                      <a:pt x="77" y="183"/>
                      <a:pt x="68" y="188"/>
                      <a:pt x="59" y="196"/>
                    </a:cubicBezTo>
                    <a:cubicBezTo>
                      <a:pt x="54" y="202"/>
                      <a:pt x="48" y="208"/>
                      <a:pt x="44" y="216"/>
                    </a:cubicBezTo>
                    <a:cubicBezTo>
                      <a:pt x="39" y="224"/>
                      <a:pt x="36" y="232"/>
                      <a:pt x="34" y="243"/>
                    </a:cubicBezTo>
                    <a:cubicBezTo>
                      <a:pt x="32" y="250"/>
                      <a:pt x="32" y="258"/>
                      <a:pt x="32" y="268"/>
                    </a:cubicBezTo>
                    <a:cubicBezTo>
                      <a:pt x="33" y="269"/>
                      <a:pt x="33" y="271"/>
                      <a:pt x="33" y="272"/>
                    </a:cubicBezTo>
                    <a:cubicBezTo>
                      <a:pt x="33" y="272"/>
                      <a:pt x="33" y="272"/>
                      <a:pt x="33" y="272"/>
                    </a:cubicBezTo>
                    <a:cubicBezTo>
                      <a:pt x="33" y="272"/>
                      <a:pt x="33" y="272"/>
                      <a:pt x="33" y="272"/>
                    </a:cubicBezTo>
                    <a:cubicBezTo>
                      <a:pt x="33" y="272"/>
                      <a:pt x="33" y="273"/>
                      <a:pt x="33" y="273"/>
                    </a:cubicBezTo>
                    <a:cubicBezTo>
                      <a:pt x="33" y="273"/>
                      <a:pt x="33" y="273"/>
                      <a:pt x="33" y="274"/>
                    </a:cubicBezTo>
                    <a:cubicBezTo>
                      <a:pt x="33" y="275"/>
                      <a:pt x="33" y="277"/>
                      <a:pt x="33" y="280"/>
                    </a:cubicBezTo>
                    <a:cubicBezTo>
                      <a:pt x="34" y="285"/>
                      <a:pt x="36" y="292"/>
                      <a:pt x="39" y="300"/>
                    </a:cubicBezTo>
                    <a:cubicBezTo>
                      <a:pt x="42" y="305"/>
                      <a:pt x="45" y="311"/>
                      <a:pt x="49" y="316"/>
                    </a:cubicBezTo>
                    <a:cubicBezTo>
                      <a:pt x="55" y="323"/>
                      <a:pt x="62" y="330"/>
                      <a:pt x="73" y="337"/>
                    </a:cubicBezTo>
                    <a:cubicBezTo>
                      <a:pt x="82" y="342"/>
                      <a:pt x="94" y="347"/>
                      <a:pt x="108" y="350"/>
                    </a:cubicBezTo>
                    <a:cubicBezTo>
                      <a:pt x="122" y="353"/>
                      <a:pt x="139" y="355"/>
                      <a:pt x="160" y="355"/>
                    </a:cubicBezTo>
                    <a:cubicBezTo>
                      <a:pt x="161" y="355"/>
                      <a:pt x="162" y="356"/>
                      <a:pt x="163" y="356"/>
                    </a:cubicBezTo>
                    <a:cubicBezTo>
                      <a:pt x="164" y="351"/>
                      <a:pt x="166" y="346"/>
                      <a:pt x="168" y="341"/>
                    </a:cubicBezTo>
                    <a:cubicBezTo>
                      <a:pt x="170" y="338"/>
                      <a:pt x="172" y="336"/>
                      <a:pt x="174" y="333"/>
                    </a:cubicBezTo>
                    <a:cubicBezTo>
                      <a:pt x="177" y="330"/>
                      <a:pt x="182" y="329"/>
                      <a:pt x="185" y="332"/>
                    </a:cubicBezTo>
                    <a:cubicBezTo>
                      <a:pt x="188" y="335"/>
                      <a:pt x="189" y="340"/>
                      <a:pt x="186" y="343"/>
                    </a:cubicBezTo>
                    <a:cubicBezTo>
                      <a:pt x="184" y="345"/>
                      <a:pt x="183" y="347"/>
                      <a:pt x="182" y="349"/>
                    </a:cubicBezTo>
                    <a:cubicBezTo>
                      <a:pt x="180" y="353"/>
                      <a:pt x="178" y="356"/>
                      <a:pt x="178" y="360"/>
                    </a:cubicBezTo>
                    <a:cubicBezTo>
                      <a:pt x="177" y="363"/>
                      <a:pt x="177" y="367"/>
                      <a:pt x="177" y="370"/>
                    </a:cubicBezTo>
                    <a:cubicBezTo>
                      <a:pt x="177" y="377"/>
                      <a:pt x="179" y="382"/>
                      <a:pt x="181" y="386"/>
                    </a:cubicBezTo>
                    <a:cubicBezTo>
                      <a:pt x="182" y="388"/>
                      <a:pt x="183" y="390"/>
                      <a:pt x="183" y="390"/>
                    </a:cubicBezTo>
                    <a:cubicBezTo>
                      <a:pt x="183" y="390"/>
                      <a:pt x="183" y="390"/>
                      <a:pt x="183" y="390"/>
                    </a:cubicBezTo>
                    <a:cubicBezTo>
                      <a:pt x="183" y="390"/>
                      <a:pt x="183" y="390"/>
                      <a:pt x="183" y="390"/>
                    </a:cubicBezTo>
                    <a:cubicBezTo>
                      <a:pt x="183" y="390"/>
                      <a:pt x="183" y="390"/>
                      <a:pt x="183" y="390"/>
                    </a:cubicBezTo>
                    <a:cubicBezTo>
                      <a:pt x="185" y="393"/>
                      <a:pt x="184" y="398"/>
                      <a:pt x="180" y="400"/>
                    </a:cubicBezTo>
                    <a:cubicBezTo>
                      <a:pt x="177" y="403"/>
                      <a:pt x="172" y="402"/>
                      <a:pt x="170" y="398"/>
                    </a:cubicBezTo>
                    <a:cubicBezTo>
                      <a:pt x="169" y="398"/>
                      <a:pt x="168" y="395"/>
                      <a:pt x="166" y="392"/>
                    </a:cubicBezTo>
                    <a:cubicBezTo>
                      <a:pt x="165" y="388"/>
                      <a:pt x="163" y="384"/>
                      <a:pt x="162" y="378"/>
                    </a:cubicBezTo>
                    <a:cubicBezTo>
                      <a:pt x="162" y="379"/>
                      <a:pt x="161" y="379"/>
                      <a:pt x="160" y="379"/>
                    </a:cubicBezTo>
                    <a:cubicBezTo>
                      <a:pt x="138" y="379"/>
                      <a:pt x="119" y="376"/>
                      <a:pt x="103" y="373"/>
                    </a:cubicBezTo>
                    <a:cubicBezTo>
                      <a:pt x="86" y="369"/>
                      <a:pt x="73" y="363"/>
                      <a:pt x="62" y="357"/>
                    </a:cubicBezTo>
                    <a:cubicBezTo>
                      <a:pt x="47" y="348"/>
                      <a:pt x="36" y="338"/>
                      <a:pt x="28" y="327"/>
                    </a:cubicBezTo>
                    <a:cubicBezTo>
                      <a:pt x="23" y="320"/>
                      <a:pt x="20" y="314"/>
                      <a:pt x="17" y="307"/>
                    </a:cubicBezTo>
                    <a:cubicBezTo>
                      <a:pt x="14" y="313"/>
                      <a:pt x="10" y="321"/>
                      <a:pt x="7" y="329"/>
                    </a:cubicBezTo>
                    <a:cubicBezTo>
                      <a:pt x="4" y="337"/>
                      <a:pt x="2" y="347"/>
                      <a:pt x="1" y="357"/>
                    </a:cubicBezTo>
                    <a:cubicBezTo>
                      <a:pt x="0" y="363"/>
                      <a:pt x="0" y="370"/>
                      <a:pt x="1" y="377"/>
                    </a:cubicBezTo>
                    <a:cubicBezTo>
                      <a:pt x="1" y="379"/>
                      <a:pt x="1" y="380"/>
                      <a:pt x="1" y="382"/>
                    </a:cubicBezTo>
                    <a:cubicBezTo>
                      <a:pt x="4" y="379"/>
                      <a:pt x="6" y="376"/>
                      <a:pt x="9" y="373"/>
                    </a:cubicBezTo>
                    <a:cubicBezTo>
                      <a:pt x="14" y="367"/>
                      <a:pt x="21" y="361"/>
                      <a:pt x="29" y="357"/>
                    </a:cubicBezTo>
                    <a:cubicBezTo>
                      <a:pt x="35" y="354"/>
                      <a:pt x="42" y="356"/>
                      <a:pt x="45" y="361"/>
                    </a:cubicBezTo>
                    <a:cubicBezTo>
                      <a:pt x="48" y="367"/>
                      <a:pt x="46" y="374"/>
                      <a:pt x="41" y="377"/>
                    </a:cubicBezTo>
                    <a:cubicBezTo>
                      <a:pt x="35" y="380"/>
                      <a:pt x="30" y="384"/>
                      <a:pt x="26" y="389"/>
                    </a:cubicBezTo>
                    <a:cubicBezTo>
                      <a:pt x="22" y="393"/>
                      <a:pt x="19" y="398"/>
                      <a:pt x="16" y="402"/>
                    </a:cubicBezTo>
                    <a:cubicBezTo>
                      <a:pt x="13" y="407"/>
                      <a:pt x="11" y="412"/>
                      <a:pt x="10" y="415"/>
                    </a:cubicBezTo>
                    <a:cubicBezTo>
                      <a:pt x="10" y="416"/>
                      <a:pt x="10" y="416"/>
                      <a:pt x="10" y="417"/>
                    </a:cubicBezTo>
                    <a:cubicBezTo>
                      <a:pt x="9" y="418"/>
                      <a:pt x="9" y="418"/>
                      <a:pt x="9" y="419"/>
                    </a:cubicBezTo>
                    <a:cubicBezTo>
                      <a:pt x="9" y="419"/>
                      <a:pt x="9" y="419"/>
                      <a:pt x="9" y="419"/>
                    </a:cubicBezTo>
                    <a:cubicBezTo>
                      <a:pt x="9" y="420"/>
                      <a:pt x="9" y="420"/>
                      <a:pt x="8" y="420"/>
                    </a:cubicBezTo>
                    <a:cubicBezTo>
                      <a:pt x="8" y="420"/>
                      <a:pt x="8" y="420"/>
                      <a:pt x="8" y="421"/>
                    </a:cubicBezTo>
                    <a:cubicBezTo>
                      <a:pt x="8" y="421"/>
                      <a:pt x="8" y="421"/>
                      <a:pt x="8" y="421"/>
                    </a:cubicBezTo>
                    <a:cubicBezTo>
                      <a:pt x="7" y="425"/>
                      <a:pt x="5" y="430"/>
                      <a:pt x="4" y="436"/>
                    </a:cubicBezTo>
                    <a:cubicBezTo>
                      <a:pt x="2" y="448"/>
                      <a:pt x="0" y="465"/>
                      <a:pt x="3" y="483"/>
                    </a:cubicBezTo>
                    <a:cubicBezTo>
                      <a:pt x="5" y="495"/>
                      <a:pt x="9" y="508"/>
                      <a:pt x="16" y="520"/>
                    </a:cubicBezTo>
                    <a:cubicBezTo>
                      <a:pt x="19" y="528"/>
                      <a:pt x="24" y="535"/>
                      <a:pt x="31" y="542"/>
                    </a:cubicBezTo>
                    <a:cubicBezTo>
                      <a:pt x="33" y="545"/>
                      <a:pt x="36" y="548"/>
                      <a:pt x="39" y="551"/>
                    </a:cubicBezTo>
                    <a:cubicBezTo>
                      <a:pt x="40" y="547"/>
                      <a:pt x="41" y="542"/>
                      <a:pt x="42" y="537"/>
                    </a:cubicBezTo>
                    <a:cubicBezTo>
                      <a:pt x="45" y="524"/>
                      <a:pt x="51" y="508"/>
                      <a:pt x="59" y="493"/>
                    </a:cubicBezTo>
                    <a:cubicBezTo>
                      <a:pt x="67" y="479"/>
                      <a:pt x="78" y="465"/>
                      <a:pt x="93" y="453"/>
                    </a:cubicBezTo>
                    <a:cubicBezTo>
                      <a:pt x="107" y="441"/>
                      <a:pt x="125" y="431"/>
                      <a:pt x="147" y="425"/>
                    </a:cubicBezTo>
                    <a:cubicBezTo>
                      <a:pt x="147" y="425"/>
                      <a:pt x="147" y="425"/>
                      <a:pt x="147" y="425"/>
                    </a:cubicBezTo>
                    <a:cubicBezTo>
                      <a:pt x="147" y="425"/>
                      <a:pt x="147" y="425"/>
                      <a:pt x="147" y="425"/>
                    </a:cubicBezTo>
                    <a:cubicBezTo>
                      <a:pt x="147" y="425"/>
                      <a:pt x="147" y="425"/>
                      <a:pt x="147" y="425"/>
                    </a:cubicBezTo>
                    <a:cubicBezTo>
                      <a:pt x="147" y="425"/>
                      <a:pt x="147" y="425"/>
                      <a:pt x="147" y="425"/>
                    </a:cubicBezTo>
                    <a:cubicBezTo>
                      <a:pt x="149" y="425"/>
                      <a:pt x="157" y="423"/>
                      <a:pt x="169" y="421"/>
                    </a:cubicBezTo>
                    <a:cubicBezTo>
                      <a:pt x="182" y="420"/>
                      <a:pt x="200" y="420"/>
                      <a:pt x="220" y="424"/>
                    </a:cubicBezTo>
                    <a:cubicBezTo>
                      <a:pt x="233" y="426"/>
                      <a:pt x="247" y="431"/>
                      <a:pt x="260" y="439"/>
                    </a:cubicBezTo>
                    <a:cubicBezTo>
                      <a:pt x="269" y="444"/>
                      <a:pt x="278" y="450"/>
                      <a:pt x="286" y="458"/>
                    </a:cubicBezTo>
                    <a:cubicBezTo>
                      <a:pt x="294" y="466"/>
                      <a:pt x="301" y="475"/>
                      <a:pt x="308" y="486"/>
                    </a:cubicBezTo>
                    <a:cubicBezTo>
                      <a:pt x="312" y="491"/>
                      <a:pt x="310" y="499"/>
                      <a:pt x="305" y="502"/>
                    </a:cubicBezTo>
                    <a:cubicBezTo>
                      <a:pt x="299" y="505"/>
                      <a:pt x="292" y="504"/>
                      <a:pt x="289" y="498"/>
                    </a:cubicBezTo>
                    <a:cubicBezTo>
                      <a:pt x="283" y="489"/>
                      <a:pt x="276" y="481"/>
                      <a:pt x="270" y="475"/>
                    </a:cubicBezTo>
                    <a:cubicBezTo>
                      <a:pt x="263" y="468"/>
                      <a:pt x="256" y="463"/>
                      <a:pt x="249" y="459"/>
                    </a:cubicBezTo>
                    <a:cubicBezTo>
                      <a:pt x="238" y="453"/>
                      <a:pt x="226" y="449"/>
                      <a:pt x="215" y="447"/>
                    </a:cubicBezTo>
                    <a:cubicBezTo>
                      <a:pt x="205" y="444"/>
                      <a:pt x="194" y="444"/>
                      <a:pt x="185" y="444"/>
                    </a:cubicBezTo>
                    <a:cubicBezTo>
                      <a:pt x="167" y="444"/>
                      <a:pt x="154" y="448"/>
                      <a:pt x="154" y="448"/>
                    </a:cubicBezTo>
                    <a:cubicBezTo>
                      <a:pt x="154" y="448"/>
                      <a:pt x="154" y="448"/>
                      <a:pt x="154" y="448"/>
                    </a:cubicBezTo>
                    <a:cubicBezTo>
                      <a:pt x="154" y="448"/>
                      <a:pt x="154" y="448"/>
                      <a:pt x="154" y="448"/>
                    </a:cubicBezTo>
                    <a:cubicBezTo>
                      <a:pt x="154" y="448"/>
                      <a:pt x="154" y="448"/>
                      <a:pt x="154" y="448"/>
                    </a:cubicBezTo>
                    <a:cubicBezTo>
                      <a:pt x="135" y="453"/>
                      <a:pt x="120" y="461"/>
                      <a:pt x="108" y="471"/>
                    </a:cubicBezTo>
                    <a:cubicBezTo>
                      <a:pt x="96" y="481"/>
                      <a:pt x="86" y="493"/>
                      <a:pt x="79" y="505"/>
                    </a:cubicBezTo>
                    <a:cubicBezTo>
                      <a:pt x="72" y="518"/>
                      <a:pt x="67" y="531"/>
                      <a:pt x="65" y="542"/>
                    </a:cubicBezTo>
                    <a:cubicBezTo>
                      <a:pt x="62" y="551"/>
                      <a:pt x="62" y="559"/>
                      <a:pt x="62" y="565"/>
                    </a:cubicBezTo>
                    <a:cubicBezTo>
                      <a:pt x="62" y="566"/>
                      <a:pt x="62" y="568"/>
                      <a:pt x="62" y="569"/>
                    </a:cubicBezTo>
                    <a:cubicBezTo>
                      <a:pt x="62" y="570"/>
                      <a:pt x="62" y="570"/>
                      <a:pt x="62" y="570"/>
                    </a:cubicBezTo>
                    <a:cubicBezTo>
                      <a:pt x="62" y="576"/>
                      <a:pt x="62" y="576"/>
                      <a:pt x="62" y="576"/>
                    </a:cubicBezTo>
                    <a:cubicBezTo>
                      <a:pt x="62" y="576"/>
                      <a:pt x="62" y="576"/>
                      <a:pt x="62" y="576"/>
                    </a:cubicBezTo>
                    <a:cubicBezTo>
                      <a:pt x="62" y="576"/>
                      <a:pt x="62" y="576"/>
                      <a:pt x="62" y="576"/>
                    </a:cubicBezTo>
                    <a:cubicBezTo>
                      <a:pt x="62" y="576"/>
                      <a:pt x="62" y="576"/>
                      <a:pt x="62" y="576"/>
                    </a:cubicBezTo>
                    <a:cubicBezTo>
                      <a:pt x="62" y="576"/>
                      <a:pt x="62" y="576"/>
                      <a:pt x="62" y="576"/>
                    </a:cubicBezTo>
                    <a:cubicBezTo>
                      <a:pt x="62" y="576"/>
                      <a:pt x="62" y="576"/>
                      <a:pt x="62" y="576"/>
                    </a:cubicBezTo>
                    <a:cubicBezTo>
                      <a:pt x="62" y="576"/>
                      <a:pt x="62" y="576"/>
                      <a:pt x="62" y="576"/>
                    </a:cubicBezTo>
                    <a:cubicBezTo>
                      <a:pt x="62" y="576"/>
                      <a:pt x="62" y="576"/>
                      <a:pt x="62" y="576"/>
                    </a:cubicBezTo>
                    <a:cubicBezTo>
                      <a:pt x="62" y="576"/>
                      <a:pt x="62" y="576"/>
                      <a:pt x="62" y="576"/>
                    </a:cubicBezTo>
                    <a:cubicBezTo>
                      <a:pt x="62" y="576"/>
                      <a:pt x="62" y="576"/>
                      <a:pt x="62" y="576"/>
                    </a:cubicBezTo>
                    <a:cubicBezTo>
                      <a:pt x="62" y="577"/>
                      <a:pt x="63" y="577"/>
                      <a:pt x="63" y="578"/>
                    </a:cubicBezTo>
                    <a:cubicBezTo>
                      <a:pt x="63" y="581"/>
                      <a:pt x="63" y="584"/>
                      <a:pt x="64" y="588"/>
                    </a:cubicBezTo>
                    <a:cubicBezTo>
                      <a:pt x="65" y="595"/>
                      <a:pt x="68" y="606"/>
                      <a:pt x="74" y="618"/>
                    </a:cubicBezTo>
                    <a:cubicBezTo>
                      <a:pt x="78" y="626"/>
                      <a:pt x="83" y="634"/>
                      <a:pt x="89" y="642"/>
                    </a:cubicBezTo>
                    <a:cubicBezTo>
                      <a:pt x="98" y="653"/>
                      <a:pt x="110" y="664"/>
                      <a:pt x="126" y="673"/>
                    </a:cubicBezTo>
                    <a:cubicBezTo>
                      <a:pt x="139" y="681"/>
                      <a:pt x="156" y="688"/>
                      <a:pt x="177" y="692"/>
                    </a:cubicBezTo>
                    <a:cubicBezTo>
                      <a:pt x="177" y="692"/>
                      <a:pt x="177" y="692"/>
                      <a:pt x="177" y="692"/>
                    </a:cubicBezTo>
                    <a:cubicBezTo>
                      <a:pt x="178" y="692"/>
                      <a:pt x="178" y="693"/>
                      <a:pt x="180" y="693"/>
                    </a:cubicBezTo>
                    <a:cubicBezTo>
                      <a:pt x="182" y="693"/>
                      <a:pt x="185" y="693"/>
                      <a:pt x="189" y="693"/>
                    </a:cubicBezTo>
                    <a:cubicBezTo>
                      <a:pt x="197" y="693"/>
                      <a:pt x="208" y="693"/>
                      <a:pt x="219" y="690"/>
                    </a:cubicBezTo>
                    <a:cubicBezTo>
                      <a:pt x="227" y="688"/>
                      <a:pt x="234" y="685"/>
                      <a:pt x="241" y="681"/>
                    </a:cubicBezTo>
                    <a:cubicBezTo>
                      <a:pt x="247" y="678"/>
                      <a:pt x="252" y="675"/>
                      <a:pt x="256" y="672"/>
                    </a:cubicBezTo>
                    <a:cubicBezTo>
                      <a:pt x="260" y="669"/>
                      <a:pt x="263" y="666"/>
                      <a:pt x="267" y="662"/>
                    </a:cubicBezTo>
                    <a:cubicBezTo>
                      <a:pt x="270" y="660"/>
                      <a:pt x="272" y="657"/>
                      <a:pt x="275" y="654"/>
                    </a:cubicBezTo>
                    <a:cubicBezTo>
                      <a:pt x="278" y="650"/>
                      <a:pt x="282" y="645"/>
                      <a:pt x="286" y="638"/>
                    </a:cubicBezTo>
                    <a:cubicBezTo>
                      <a:pt x="292" y="630"/>
                      <a:pt x="298" y="620"/>
                      <a:pt x="306" y="607"/>
                    </a:cubicBezTo>
                    <a:cubicBezTo>
                      <a:pt x="306" y="607"/>
                      <a:pt x="306" y="607"/>
                      <a:pt x="306" y="607"/>
                    </a:cubicBezTo>
                    <a:lnTo>
                      <a:pt x="475" y="312"/>
                    </a:lnTo>
                    <a:close/>
                  </a:path>
                </a:pathLst>
              </a:custGeom>
              <a:solidFill>
                <a:schemeClr val="accent1"/>
              </a:solidFill>
              <a:ln w="9525">
                <a:noFill/>
                <a:round/>
              </a:ln>
            </p:spPr>
            <p:txBody>
              <a:bodyPr anchor="ctr"/>
              <a:lstStyle/>
              <a:p>
                <a:pPr algn="ctr"/>
                <a:endParaRPr>
                  <a:latin typeface="+mn-lt"/>
                  <a:ea typeface="+mn-ea"/>
                  <a:cs typeface="+mn-ea"/>
                  <a:sym typeface="+mn-lt"/>
                </a:endParaRPr>
              </a:p>
            </p:txBody>
          </p:sp>
          <p:sp>
            <p:nvSpPr>
              <p:cNvPr id="38" name="Freeform: Shape 16">
                <a:extLst>
                  <a:ext uri="{FF2B5EF4-FFF2-40B4-BE49-F238E27FC236}">
                    <a16:creationId xmlns:a16="http://schemas.microsoft.com/office/drawing/2014/main" id="{8A0D0015-5630-B6D3-FD96-2009C507AB40}"/>
                  </a:ext>
                </a:extLst>
              </p:cNvPr>
              <p:cNvSpPr/>
              <p:nvPr/>
            </p:nvSpPr>
            <p:spPr bwMode="auto">
              <a:xfrm flipH="1">
                <a:off x="2135188" y="2505075"/>
                <a:ext cx="152400" cy="276225"/>
              </a:xfrm>
              <a:custGeom>
                <a:avLst/>
                <a:gdLst/>
                <a:ahLst/>
                <a:cxnLst>
                  <a:cxn ang="0">
                    <a:pos x="18" y="197"/>
                  </a:cxn>
                  <a:cxn ang="0">
                    <a:pos x="14" y="195"/>
                  </a:cxn>
                  <a:cxn ang="0">
                    <a:pos x="9" y="156"/>
                  </a:cxn>
                  <a:cxn ang="0">
                    <a:pos x="44" y="35"/>
                  </a:cxn>
                  <a:cxn ang="0">
                    <a:pos x="67" y="3"/>
                  </a:cxn>
                  <a:cxn ang="0">
                    <a:pos x="99" y="26"/>
                  </a:cxn>
                  <a:cxn ang="0">
                    <a:pos x="54" y="190"/>
                  </a:cxn>
                  <a:cxn ang="0">
                    <a:pos x="18" y="197"/>
                  </a:cxn>
                </a:cxnLst>
                <a:rect l="0" t="0" r="r" b="b"/>
                <a:pathLst>
                  <a:path w="113" h="204">
                    <a:moveTo>
                      <a:pt x="18" y="197"/>
                    </a:moveTo>
                    <a:cubicBezTo>
                      <a:pt x="17" y="197"/>
                      <a:pt x="16" y="196"/>
                      <a:pt x="14" y="195"/>
                    </a:cubicBezTo>
                    <a:cubicBezTo>
                      <a:pt x="2" y="186"/>
                      <a:pt x="0" y="168"/>
                      <a:pt x="9" y="156"/>
                    </a:cubicBezTo>
                    <a:cubicBezTo>
                      <a:pt x="10" y="155"/>
                      <a:pt x="54" y="97"/>
                      <a:pt x="44" y="35"/>
                    </a:cubicBezTo>
                    <a:cubicBezTo>
                      <a:pt x="41" y="20"/>
                      <a:pt x="52" y="5"/>
                      <a:pt x="67" y="3"/>
                    </a:cubicBezTo>
                    <a:cubicBezTo>
                      <a:pt x="83" y="0"/>
                      <a:pt x="97" y="11"/>
                      <a:pt x="99" y="26"/>
                    </a:cubicBezTo>
                    <a:cubicBezTo>
                      <a:pt x="113" y="112"/>
                      <a:pt x="56" y="187"/>
                      <a:pt x="54" y="190"/>
                    </a:cubicBezTo>
                    <a:cubicBezTo>
                      <a:pt x="45" y="202"/>
                      <a:pt x="30" y="204"/>
                      <a:pt x="18" y="197"/>
                    </a:cubicBezTo>
                    <a:close/>
                  </a:path>
                </a:pathLst>
              </a:custGeom>
              <a:solidFill>
                <a:schemeClr val="accent1"/>
              </a:solidFill>
              <a:ln w="9525">
                <a:noFill/>
                <a:round/>
              </a:ln>
            </p:spPr>
            <p:txBody>
              <a:bodyPr anchor="ctr"/>
              <a:lstStyle/>
              <a:p>
                <a:pPr algn="ctr"/>
                <a:endParaRPr>
                  <a:latin typeface="+mn-lt"/>
                  <a:ea typeface="+mn-ea"/>
                  <a:cs typeface="+mn-ea"/>
                  <a:sym typeface="+mn-lt"/>
                </a:endParaRPr>
              </a:p>
            </p:txBody>
          </p:sp>
          <p:sp>
            <p:nvSpPr>
              <p:cNvPr id="39" name="Freeform: Shape 17">
                <a:extLst>
                  <a:ext uri="{FF2B5EF4-FFF2-40B4-BE49-F238E27FC236}">
                    <a16:creationId xmlns:a16="http://schemas.microsoft.com/office/drawing/2014/main" id="{BFBAE747-3EC9-EA27-BB27-2781C8363AE1}"/>
                  </a:ext>
                </a:extLst>
              </p:cNvPr>
              <p:cNvSpPr/>
              <p:nvPr/>
            </p:nvSpPr>
            <p:spPr bwMode="auto">
              <a:xfrm flipH="1">
                <a:off x="1862138" y="2668588"/>
                <a:ext cx="227013" cy="230188"/>
              </a:xfrm>
              <a:custGeom>
                <a:avLst/>
                <a:gdLst/>
                <a:ahLst/>
                <a:cxnLst>
                  <a:cxn ang="0">
                    <a:pos x="18" y="162"/>
                  </a:cxn>
                  <a:cxn ang="0">
                    <a:pos x="6" y="127"/>
                  </a:cxn>
                  <a:cxn ang="0">
                    <a:pos x="125" y="6"/>
                  </a:cxn>
                  <a:cxn ang="0">
                    <a:pos x="161" y="22"/>
                  </a:cxn>
                  <a:cxn ang="0">
                    <a:pos x="145" y="58"/>
                  </a:cxn>
                  <a:cxn ang="0">
                    <a:pos x="58" y="149"/>
                  </a:cxn>
                  <a:cxn ang="0">
                    <a:pos x="21" y="164"/>
                  </a:cxn>
                  <a:cxn ang="0">
                    <a:pos x="18" y="162"/>
                  </a:cxn>
                </a:cxnLst>
                <a:rect l="0" t="0" r="r" b="b"/>
                <a:pathLst>
                  <a:path w="167" h="170">
                    <a:moveTo>
                      <a:pt x="18" y="162"/>
                    </a:moveTo>
                    <a:cubicBezTo>
                      <a:pt x="6" y="155"/>
                      <a:pt x="0" y="140"/>
                      <a:pt x="6" y="127"/>
                    </a:cubicBezTo>
                    <a:cubicBezTo>
                      <a:pt x="7" y="124"/>
                      <a:pt x="44" y="37"/>
                      <a:pt x="125" y="6"/>
                    </a:cubicBezTo>
                    <a:cubicBezTo>
                      <a:pt x="140" y="0"/>
                      <a:pt x="156" y="8"/>
                      <a:pt x="161" y="22"/>
                    </a:cubicBezTo>
                    <a:cubicBezTo>
                      <a:pt x="167" y="37"/>
                      <a:pt x="160" y="53"/>
                      <a:pt x="145" y="58"/>
                    </a:cubicBezTo>
                    <a:cubicBezTo>
                      <a:pt x="87" y="81"/>
                      <a:pt x="58" y="148"/>
                      <a:pt x="58" y="149"/>
                    </a:cubicBezTo>
                    <a:cubicBezTo>
                      <a:pt x="52" y="163"/>
                      <a:pt x="35" y="170"/>
                      <a:pt x="21" y="164"/>
                    </a:cubicBezTo>
                    <a:cubicBezTo>
                      <a:pt x="20" y="163"/>
                      <a:pt x="19" y="163"/>
                      <a:pt x="18" y="162"/>
                    </a:cubicBezTo>
                    <a:close/>
                  </a:path>
                </a:pathLst>
              </a:custGeom>
              <a:solidFill>
                <a:schemeClr val="accent2"/>
              </a:solidFill>
              <a:ln w="9525">
                <a:noFill/>
                <a:round/>
              </a:ln>
            </p:spPr>
            <p:txBody>
              <a:bodyPr anchor="ctr"/>
              <a:lstStyle/>
              <a:p>
                <a:pPr algn="ctr"/>
                <a:endParaRPr>
                  <a:latin typeface="+mn-lt"/>
                  <a:ea typeface="+mn-ea"/>
                  <a:cs typeface="+mn-ea"/>
                  <a:sym typeface="+mn-lt"/>
                </a:endParaRPr>
              </a:p>
            </p:txBody>
          </p:sp>
        </p:grpSp>
      </p:grpSp>
      <p:sp>
        <p:nvSpPr>
          <p:cNvPr id="51" name="Freeform: Shape 18">
            <a:extLst>
              <a:ext uri="{FF2B5EF4-FFF2-40B4-BE49-F238E27FC236}">
                <a16:creationId xmlns:a16="http://schemas.microsoft.com/office/drawing/2014/main" id="{588F5824-837D-E0E5-C039-CC316B8559C7}"/>
              </a:ext>
            </a:extLst>
          </p:cNvPr>
          <p:cNvSpPr/>
          <p:nvPr/>
        </p:nvSpPr>
        <p:spPr bwMode="auto">
          <a:xfrm flipH="1">
            <a:off x="2770839" y="3990718"/>
            <a:ext cx="3665024" cy="918829"/>
          </a:xfrm>
          <a:custGeom>
            <a:avLst/>
            <a:gdLst>
              <a:gd name="T0" fmla="*/ 229 w 695"/>
              <a:gd name="T1" fmla="*/ 157 h 174"/>
              <a:gd name="T2" fmla="*/ 338 w 695"/>
              <a:gd name="T3" fmla="*/ 173 h 174"/>
              <a:gd name="T4" fmla="*/ 395 w 695"/>
              <a:gd name="T5" fmla="*/ 157 h 174"/>
              <a:gd name="T6" fmla="*/ 273 w 695"/>
              <a:gd name="T7" fmla="*/ 86 h 174"/>
              <a:gd name="T8" fmla="*/ 273 w 695"/>
              <a:gd name="T9" fmla="*/ 72 h 174"/>
              <a:gd name="T10" fmla="*/ 355 w 695"/>
              <a:gd name="T11" fmla="*/ 82 h 174"/>
              <a:gd name="T12" fmla="*/ 493 w 695"/>
              <a:gd name="T13" fmla="*/ 99 h 174"/>
              <a:gd name="T14" fmla="*/ 563 w 695"/>
              <a:gd name="T15" fmla="*/ 86 h 174"/>
              <a:gd name="T16" fmla="*/ 534 w 695"/>
              <a:gd name="T17" fmla="*/ 47 h 174"/>
              <a:gd name="T18" fmla="*/ 569 w 695"/>
              <a:gd name="T19" fmla="*/ 32 h 174"/>
              <a:gd name="T20" fmla="*/ 656 w 695"/>
              <a:gd name="T21" fmla="*/ 39 h 174"/>
              <a:gd name="T22" fmla="*/ 653 w 695"/>
              <a:gd name="T23" fmla="*/ 8 h 174"/>
              <a:gd name="T24" fmla="*/ 656 w 695"/>
              <a:gd name="T25" fmla="*/ 4 h 174"/>
              <a:gd name="T26" fmla="*/ 677 w 695"/>
              <a:gd name="T27" fmla="*/ 3 h 174"/>
              <a:gd name="T28" fmla="*/ 689 w 695"/>
              <a:gd name="T29" fmla="*/ 2 h 174"/>
              <a:gd name="T30" fmla="*/ 656 w 695"/>
              <a:gd name="T31" fmla="*/ 1 h 174"/>
              <a:gd name="T32" fmla="*/ 645 w 695"/>
              <a:gd name="T33" fmla="*/ 8 h 174"/>
              <a:gd name="T34" fmla="*/ 652 w 695"/>
              <a:gd name="T35" fmla="*/ 28 h 174"/>
              <a:gd name="T36" fmla="*/ 633 w 695"/>
              <a:gd name="T37" fmla="*/ 32 h 174"/>
              <a:gd name="T38" fmla="*/ 631 w 695"/>
              <a:gd name="T39" fmla="*/ 31 h 174"/>
              <a:gd name="T40" fmla="*/ 623 w 695"/>
              <a:gd name="T41" fmla="*/ 29 h 174"/>
              <a:gd name="T42" fmla="*/ 588 w 695"/>
              <a:gd name="T43" fmla="*/ 27 h 174"/>
              <a:gd name="T44" fmla="*/ 573 w 695"/>
              <a:gd name="T45" fmla="*/ 24 h 174"/>
              <a:gd name="T46" fmla="*/ 562 w 695"/>
              <a:gd name="T47" fmla="*/ 22 h 174"/>
              <a:gd name="T48" fmla="*/ 532 w 695"/>
              <a:gd name="T49" fmla="*/ 21 h 174"/>
              <a:gd name="T50" fmla="*/ 498 w 695"/>
              <a:gd name="T51" fmla="*/ 36 h 174"/>
              <a:gd name="T52" fmla="*/ 500 w 695"/>
              <a:gd name="T53" fmla="*/ 43 h 174"/>
              <a:gd name="T54" fmla="*/ 516 w 695"/>
              <a:gd name="T55" fmla="*/ 47 h 174"/>
              <a:gd name="T56" fmla="*/ 509 w 695"/>
              <a:gd name="T57" fmla="*/ 51 h 174"/>
              <a:gd name="T58" fmla="*/ 529 w 695"/>
              <a:gd name="T59" fmla="*/ 74 h 174"/>
              <a:gd name="T60" fmla="*/ 535 w 695"/>
              <a:gd name="T61" fmla="*/ 83 h 174"/>
              <a:gd name="T62" fmla="*/ 515 w 695"/>
              <a:gd name="T63" fmla="*/ 91 h 174"/>
              <a:gd name="T64" fmla="*/ 466 w 695"/>
              <a:gd name="T65" fmla="*/ 86 h 174"/>
              <a:gd name="T66" fmla="*/ 444 w 695"/>
              <a:gd name="T67" fmla="*/ 84 h 174"/>
              <a:gd name="T68" fmla="*/ 435 w 695"/>
              <a:gd name="T69" fmla="*/ 82 h 174"/>
              <a:gd name="T70" fmla="*/ 418 w 695"/>
              <a:gd name="T71" fmla="*/ 82 h 174"/>
              <a:gd name="T72" fmla="*/ 383 w 695"/>
              <a:gd name="T73" fmla="*/ 77 h 174"/>
              <a:gd name="T74" fmla="*/ 346 w 695"/>
              <a:gd name="T75" fmla="*/ 71 h 174"/>
              <a:gd name="T76" fmla="*/ 307 w 695"/>
              <a:gd name="T77" fmla="*/ 68 h 174"/>
              <a:gd name="T78" fmla="*/ 240 w 695"/>
              <a:gd name="T79" fmla="*/ 69 h 174"/>
              <a:gd name="T80" fmla="*/ 241 w 695"/>
              <a:gd name="T81" fmla="*/ 78 h 174"/>
              <a:gd name="T82" fmla="*/ 247 w 695"/>
              <a:gd name="T83" fmla="*/ 84 h 174"/>
              <a:gd name="T84" fmla="*/ 245 w 695"/>
              <a:gd name="T85" fmla="*/ 86 h 174"/>
              <a:gd name="T86" fmla="*/ 269 w 695"/>
              <a:gd name="T87" fmla="*/ 98 h 174"/>
              <a:gd name="T88" fmla="*/ 293 w 695"/>
              <a:gd name="T89" fmla="*/ 111 h 174"/>
              <a:gd name="T90" fmla="*/ 308 w 695"/>
              <a:gd name="T91" fmla="*/ 118 h 174"/>
              <a:gd name="T92" fmla="*/ 332 w 695"/>
              <a:gd name="T93" fmla="*/ 128 h 174"/>
              <a:gd name="T94" fmla="*/ 352 w 695"/>
              <a:gd name="T95" fmla="*/ 144 h 174"/>
              <a:gd name="T96" fmla="*/ 371 w 695"/>
              <a:gd name="T97" fmla="*/ 156 h 174"/>
              <a:gd name="T98" fmla="*/ 370 w 695"/>
              <a:gd name="T99" fmla="*/ 167 h 174"/>
              <a:gd name="T100" fmla="*/ 281 w 695"/>
              <a:gd name="T101" fmla="*/ 157 h 174"/>
              <a:gd name="T102" fmla="*/ 249 w 695"/>
              <a:gd name="T103" fmla="*/ 152 h 174"/>
              <a:gd name="T104" fmla="*/ 160 w 695"/>
              <a:gd name="T105" fmla="*/ 140 h 174"/>
              <a:gd name="T106" fmla="*/ 79 w 695"/>
              <a:gd name="T107" fmla="*/ 123 h 174"/>
              <a:gd name="T108" fmla="*/ 656 w 695"/>
              <a:gd name="T109" fmla="*/ 33 h 174"/>
              <a:gd name="T110" fmla="*/ 648 w 695"/>
              <a:gd name="T111" fmla="*/ 5 h 174"/>
              <a:gd name="T112" fmla="*/ 655 w 695"/>
              <a:gd name="T113" fmla="*/ 33 h 174"/>
              <a:gd name="T114" fmla="*/ 648 w 695"/>
              <a:gd name="T115" fmla="*/ 37 h 174"/>
              <a:gd name="T116" fmla="*/ 535 w 695"/>
              <a:gd name="T117" fmla="*/ 9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95" h="174">
                <a:moveTo>
                  <a:pt x="78" y="130"/>
                </a:moveTo>
                <a:cubicBezTo>
                  <a:pt x="88" y="132"/>
                  <a:pt x="101" y="134"/>
                  <a:pt x="109" y="136"/>
                </a:cubicBezTo>
                <a:cubicBezTo>
                  <a:pt x="147" y="143"/>
                  <a:pt x="179" y="151"/>
                  <a:pt x="220" y="157"/>
                </a:cubicBezTo>
                <a:cubicBezTo>
                  <a:pt x="219" y="157"/>
                  <a:pt x="222" y="157"/>
                  <a:pt x="225" y="157"/>
                </a:cubicBezTo>
                <a:cubicBezTo>
                  <a:pt x="224" y="157"/>
                  <a:pt x="224" y="157"/>
                  <a:pt x="224" y="157"/>
                </a:cubicBezTo>
                <a:cubicBezTo>
                  <a:pt x="229" y="157"/>
                  <a:pt x="229" y="157"/>
                  <a:pt x="229" y="157"/>
                </a:cubicBezTo>
                <a:cubicBezTo>
                  <a:pt x="232" y="157"/>
                  <a:pt x="229" y="158"/>
                  <a:pt x="226" y="158"/>
                </a:cubicBezTo>
                <a:cubicBezTo>
                  <a:pt x="242" y="160"/>
                  <a:pt x="257" y="162"/>
                  <a:pt x="272" y="165"/>
                </a:cubicBezTo>
                <a:cubicBezTo>
                  <a:pt x="275" y="164"/>
                  <a:pt x="280" y="166"/>
                  <a:pt x="283" y="165"/>
                </a:cubicBezTo>
                <a:cubicBezTo>
                  <a:pt x="283" y="166"/>
                  <a:pt x="283" y="166"/>
                  <a:pt x="282" y="166"/>
                </a:cubicBezTo>
                <a:cubicBezTo>
                  <a:pt x="294" y="167"/>
                  <a:pt x="295" y="167"/>
                  <a:pt x="303" y="169"/>
                </a:cubicBezTo>
                <a:cubicBezTo>
                  <a:pt x="314" y="171"/>
                  <a:pt x="325" y="172"/>
                  <a:pt x="338" y="173"/>
                </a:cubicBezTo>
                <a:cubicBezTo>
                  <a:pt x="346" y="174"/>
                  <a:pt x="351" y="174"/>
                  <a:pt x="366" y="173"/>
                </a:cubicBezTo>
                <a:cubicBezTo>
                  <a:pt x="367" y="173"/>
                  <a:pt x="372" y="173"/>
                  <a:pt x="375" y="172"/>
                </a:cubicBezTo>
                <a:cubicBezTo>
                  <a:pt x="379" y="171"/>
                  <a:pt x="379" y="171"/>
                  <a:pt x="379" y="171"/>
                </a:cubicBezTo>
                <a:cubicBezTo>
                  <a:pt x="396" y="166"/>
                  <a:pt x="387" y="169"/>
                  <a:pt x="391" y="167"/>
                </a:cubicBezTo>
                <a:cubicBezTo>
                  <a:pt x="398" y="163"/>
                  <a:pt x="396" y="163"/>
                  <a:pt x="397" y="161"/>
                </a:cubicBezTo>
                <a:cubicBezTo>
                  <a:pt x="397" y="160"/>
                  <a:pt x="396" y="158"/>
                  <a:pt x="395" y="157"/>
                </a:cubicBezTo>
                <a:cubicBezTo>
                  <a:pt x="389" y="149"/>
                  <a:pt x="378" y="143"/>
                  <a:pt x="368" y="136"/>
                </a:cubicBezTo>
                <a:cubicBezTo>
                  <a:pt x="347" y="123"/>
                  <a:pt x="322" y="111"/>
                  <a:pt x="300" y="97"/>
                </a:cubicBezTo>
                <a:cubicBezTo>
                  <a:pt x="292" y="96"/>
                  <a:pt x="289" y="93"/>
                  <a:pt x="282" y="92"/>
                </a:cubicBezTo>
                <a:cubicBezTo>
                  <a:pt x="283" y="91"/>
                  <a:pt x="283" y="91"/>
                  <a:pt x="283" y="91"/>
                </a:cubicBezTo>
                <a:cubicBezTo>
                  <a:pt x="278" y="90"/>
                  <a:pt x="279" y="89"/>
                  <a:pt x="277" y="86"/>
                </a:cubicBezTo>
                <a:cubicBezTo>
                  <a:pt x="276" y="86"/>
                  <a:pt x="275" y="85"/>
                  <a:pt x="273" y="86"/>
                </a:cubicBezTo>
                <a:cubicBezTo>
                  <a:pt x="270" y="85"/>
                  <a:pt x="274" y="83"/>
                  <a:pt x="271" y="82"/>
                </a:cubicBezTo>
                <a:cubicBezTo>
                  <a:pt x="272" y="82"/>
                  <a:pt x="270" y="83"/>
                  <a:pt x="270" y="82"/>
                </a:cubicBezTo>
                <a:cubicBezTo>
                  <a:pt x="262" y="79"/>
                  <a:pt x="272" y="82"/>
                  <a:pt x="269" y="77"/>
                </a:cubicBezTo>
                <a:cubicBezTo>
                  <a:pt x="267" y="76"/>
                  <a:pt x="264" y="74"/>
                  <a:pt x="262" y="72"/>
                </a:cubicBezTo>
                <a:cubicBezTo>
                  <a:pt x="265" y="72"/>
                  <a:pt x="269" y="72"/>
                  <a:pt x="272" y="73"/>
                </a:cubicBezTo>
                <a:cubicBezTo>
                  <a:pt x="270" y="73"/>
                  <a:pt x="271" y="72"/>
                  <a:pt x="273" y="72"/>
                </a:cubicBezTo>
                <a:cubicBezTo>
                  <a:pt x="273" y="74"/>
                  <a:pt x="281" y="72"/>
                  <a:pt x="284" y="73"/>
                </a:cubicBezTo>
                <a:cubicBezTo>
                  <a:pt x="283" y="73"/>
                  <a:pt x="281" y="73"/>
                  <a:pt x="280" y="73"/>
                </a:cubicBezTo>
                <a:cubicBezTo>
                  <a:pt x="288" y="75"/>
                  <a:pt x="297" y="75"/>
                  <a:pt x="304" y="76"/>
                </a:cubicBezTo>
                <a:cubicBezTo>
                  <a:pt x="314" y="76"/>
                  <a:pt x="320" y="79"/>
                  <a:pt x="327" y="78"/>
                </a:cubicBezTo>
                <a:cubicBezTo>
                  <a:pt x="325" y="79"/>
                  <a:pt x="330" y="79"/>
                  <a:pt x="331" y="80"/>
                </a:cubicBezTo>
                <a:cubicBezTo>
                  <a:pt x="341" y="79"/>
                  <a:pt x="345" y="82"/>
                  <a:pt x="355" y="82"/>
                </a:cubicBezTo>
                <a:cubicBezTo>
                  <a:pt x="354" y="82"/>
                  <a:pt x="354" y="82"/>
                  <a:pt x="354" y="82"/>
                </a:cubicBezTo>
                <a:cubicBezTo>
                  <a:pt x="376" y="85"/>
                  <a:pt x="398" y="88"/>
                  <a:pt x="422" y="90"/>
                </a:cubicBezTo>
                <a:cubicBezTo>
                  <a:pt x="436" y="92"/>
                  <a:pt x="446" y="95"/>
                  <a:pt x="463" y="96"/>
                </a:cubicBezTo>
                <a:cubicBezTo>
                  <a:pt x="466" y="96"/>
                  <a:pt x="464" y="96"/>
                  <a:pt x="467" y="96"/>
                </a:cubicBezTo>
                <a:cubicBezTo>
                  <a:pt x="470" y="96"/>
                  <a:pt x="466" y="96"/>
                  <a:pt x="467" y="96"/>
                </a:cubicBezTo>
                <a:cubicBezTo>
                  <a:pt x="475" y="97"/>
                  <a:pt x="483" y="98"/>
                  <a:pt x="493" y="99"/>
                </a:cubicBezTo>
                <a:cubicBezTo>
                  <a:pt x="494" y="99"/>
                  <a:pt x="497" y="99"/>
                  <a:pt x="497" y="99"/>
                </a:cubicBezTo>
                <a:cubicBezTo>
                  <a:pt x="501" y="100"/>
                  <a:pt x="508" y="100"/>
                  <a:pt x="516" y="100"/>
                </a:cubicBezTo>
                <a:cubicBezTo>
                  <a:pt x="520" y="100"/>
                  <a:pt x="524" y="100"/>
                  <a:pt x="530" y="100"/>
                </a:cubicBezTo>
                <a:cubicBezTo>
                  <a:pt x="534" y="101"/>
                  <a:pt x="558" y="94"/>
                  <a:pt x="557" y="93"/>
                </a:cubicBezTo>
                <a:cubicBezTo>
                  <a:pt x="549" y="96"/>
                  <a:pt x="562" y="89"/>
                  <a:pt x="560" y="87"/>
                </a:cubicBezTo>
                <a:cubicBezTo>
                  <a:pt x="561" y="86"/>
                  <a:pt x="562" y="86"/>
                  <a:pt x="563" y="86"/>
                </a:cubicBezTo>
                <a:cubicBezTo>
                  <a:pt x="564" y="83"/>
                  <a:pt x="563" y="81"/>
                  <a:pt x="563" y="77"/>
                </a:cubicBezTo>
                <a:cubicBezTo>
                  <a:pt x="562" y="76"/>
                  <a:pt x="559" y="76"/>
                  <a:pt x="559" y="74"/>
                </a:cubicBezTo>
                <a:cubicBezTo>
                  <a:pt x="561" y="72"/>
                  <a:pt x="557" y="70"/>
                  <a:pt x="557" y="68"/>
                </a:cubicBezTo>
                <a:cubicBezTo>
                  <a:pt x="554" y="69"/>
                  <a:pt x="551" y="68"/>
                  <a:pt x="550" y="66"/>
                </a:cubicBezTo>
                <a:cubicBezTo>
                  <a:pt x="554" y="65"/>
                  <a:pt x="554" y="65"/>
                  <a:pt x="554" y="65"/>
                </a:cubicBezTo>
                <a:cubicBezTo>
                  <a:pt x="548" y="61"/>
                  <a:pt x="545" y="52"/>
                  <a:pt x="534" y="47"/>
                </a:cubicBezTo>
                <a:cubicBezTo>
                  <a:pt x="536" y="46"/>
                  <a:pt x="536" y="46"/>
                  <a:pt x="536" y="46"/>
                </a:cubicBezTo>
                <a:cubicBezTo>
                  <a:pt x="528" y="41"/>
                  <a:pt x="524" y="34"/>
                  <a:pt x="521" y="29"/>
                </a:cubicBezTo>
                <a:cubicBezTo>
                  <a:pt x="521" y="29"/>
                  <a:pt x="520" y="30"/>
                  <a:pt x="527" y="30"/>
                </a:cubicBezTo>
                <a:cubicBezTo>
                  <a:pt x="534" y="29"/>
                  <a:pt x="537" y="29"/>
                  <a:pt x="543" y="29"/>
                </a:cubicBezTo>
                <a:cubicBezTo>
                  <a:pt x="546" y="29"/>
                  <a:pt x="546" y="30"/>
                  <a:pt x="547" y="30"/>
                </a:cubicBezTo>
                <a:cubicBezTo>
                  <a:pt x="555" y="31"/>
                  <a:pt x="560" y="33"/>
                  <a:pt x="569" y="32"/>
                </a:cubicBezTo>
                <a:cubicBezTo>
                  <a:pt x="568" y="33"/>
                  <a:pt x="568" y="33"/>
                  <a:pt x="568" y="33"/>
                </a:cubicBezTo>
                <a:cubicBezTo>
                  <a:pt x="575" y="33"/>
                  <a:pt x="586" y="34"/>
                  <a:pt x="592" y="35"/>
                </a:cubicBezTo>
                <a:cubicBezTo>
                  <a:pt x="595" y="35"/>
                  <a:pt x="603" y="36"/>
                  <a:pt x="601" y="35"/>
                </a:cubicBezTo>
                <a:cubicBezTo>
                  <a:pt x="604" y="35"/>
                  <a:pt x="600" y="36"/>
                  <a:pt x="605" y="36"/>
                </a:cubicBezTo>
                <a:cubicBezTo>
                  <a:pt x="600" y="36"/>
                  <a:pt x="600" y="36"/>
                  <a:pt x="600" y="36"/>
                </a:cubicBezTo>
                <a:cubicBezTo>
                  <a:pt x="618" y="38"/>
                  <a:pt x="625" y="42"/>
                  <a:pt x="656" y="39"/>
                </a:cubicBezTo>
                <a:cubicBezTo>
                  <a:pt x="672" y="35"/>
                  <a:pt x="667" y="30"/>
                  <a:pt x="667" y="26"/>
                </a:cubicBezTo>
                <a:cubicBezTo>
                  <a:pt x="665" y="25"/>
                  <a:pt x="664" y="21"/>
                  <a:pt x="659" y="21"/>
                </a:cubicBezTo>
                <a:cubicBezTo>
                  <a:pt x="661" y="20"/>
                  <a:pt x="661" y="20"/>
                  <a:pt x="661" y="20"/>
                </a:cubicBezTo>
                <a:cubicBezTo>
                  <a:pt x="659" y="18"/>
                  <a:pt x="657" y="14"/>
                  <a:pt x="655" y="11"/>
                </a:cubicBezTo>
                <a:cubicBezTo>
                  <a:pt x="655" y="9"/>
                  <a:pt x="653" y="10"/>
                  <a:pt x="651" y="8"/>
                </a:cubicBezTo>
                <a:cubicBezTo>
                  <a:pt x="653" y="8"/>
                  <a:pt x="653" y="8"/>
                  <a:pt x="653" y="8"/>
                </a:cubicBezTo>
                <a:cubicBezTo>
                  <a:pt x="651" y="6"/>
                  <a:pt x="649" y="6"/>
                  <a:pt x="647" y="6"/>
                </a:cubicBezTo>
                <a:cubicBezTo>
                  <a:pt x="648" y="5"/>
                  <a:pt x="648" y="5"/>
                  <a:pt x="648" y="5"/>
                </a:cubicBezTo>
                <a:cubicBezTo>
                  <a:pt x="649" y="5"/>
                  <a:pt x="650" y="4"/>
                  <a:pt x="651" y="4"/>
                </a:cubicBezTo>
                <a:cubicBezTo>
                  <a:pt x="652" y="5"/>
                  <a:pt x="653" y="5"/>
                  <a:pt x="654" y="5"/>
                </a:cubicBezTo>
                <a:cubicBezTo>
                  <a:pt x="653" y="5"/>
                  <a:pt x="654" y="5"/>
                  <a:pt x="654" y="4"/>
                </a:cubicBezTo>
                <a:cubicBezTo>
                  <a:pt x="655" y="4"/>
                  <a:pt x="655" y="4"/>
                  <a:pt x="656" y="4"/>
                </a:cubicBezTo>
                <a:cubicBezTo>
                  <a:pt x="662" y="4"/>
                  <a:pt x="666" y="4"/>
                  <a:pt x="668" y="3"/>
                </a:cubicBezTo>
                <a:cubicBezTo>
                  <a:pt x="666" y="4"/>
                  <a:pt x="671" y="4"/>
                  <a:pt x="667" y="4"/>
                </a:cubicBezTo>
                <a:cubicBezTo>
                  <a:pt x="671" y="4"/>
                  <a:pt x="674" y="4"/>
                  <a:pt x="677" y="4"/>
                </a:cubicBezTo>
                <a:cubicBezTo>
                  <a:pt x="676" y="4"/>
                  <a:pt x="675" y="4"/>
                  <a:pt x="674" y="4"/>
                </a:cubicBezTo>
                <a:cubicBezTo>
                  <a:pt x="678" y="3"/>
                  <a:pt x="682" y="3"/>
                  <a:pt x="682" y="3"/>
                </a:cubicBezTo>
                <a:cubicBezTo>
                  <a:pt x="680" y="3"/>
                  <a:pt x="679" y="3"/>
                  <a:pt x="677" y="3"/>
                </a:cubicBezTo>
                <a:cubicBezTo>
                  <a:pt x="679" y="2"/>
                  <a:pt x="687" y="2"/>
                  <a:pt x="687" y="3"/>
                </a:cubicBezTo>
                <a:cubicBezTo>
                  <a:pt x="687" y="4"/>
                  <a:pt x="681" y="4"/>
                  <a:pt x="683" y="4"/>
                </a:cubicBezTo>
                <a:cubicBezTo>
                  <a:pt x="695" y="4"/>
                  <a:pt x="695" y="4"/>
                  <a:pt x="695" y="4"/>
                </a:cubicBezTo>
                <a:cubicBezTo>
                  <a:pt x="692" y="4"/>
                  <a:pt x="691" y="3"/>
                  <a:pt x="693" y="3"/>
                </a:cubicBezTo>
                <a:cubicBezTo>
                  <a:pt x="688" y="3"/>
                  <a:pt x="688" y="3"/>
                  <a:pt x="688" y="3"/>
                </a:cubicBezTo>
                <a:cubicBezTo>
                  <a:pt x="689" y="2"/>
                  <a:pt x="689" y="2"/>
                  <a:pt x="689" y="2"/>
                </a:cubicBezTo>
                <a:cubicBezTo>
                  <a:pt x="682" y="2"/>
                  <a:pt x="677" y="1"/>
                  <a:pt x="668" y="1"/>
                </a:cubicBezTo>
                <a:cubicBezTo>
                  <a:pt x="670" y="2"/>
                  <a:pt x="670" y="2"/>
                  <a:pt x="670" y="2"/>
                </a:cubicBezTo>
                <a:cubicBezTo>
                  <a:pt x="665" y="2"/>
                  <a:pt x="659" y="3"/>
                  <a:pt x="655" y="3"/>
                </a:cubicBezTo>
                <a:cubicBezTo>
                  <a:pt x="658" y="2"/>
                  <a:pt x="656" y="2"/>
                  <a:pt x="657" y="2"/>
                </a:cubicBezTo>
                <a:cubicBezTo>
                  <a:pt x="655" y="2"/>
                  <a:pt x="654" y="2"/>
                  <a:pt x="652" y="2"/>
                </a:cubicBezTo>
                <a:cubicBezTo>
                  <a:pt x="656" y="1"/>
                  <a:pt x="656" y="1"/>
                  <a:pt x="656" y="1"/>
                </a:cubicBezTo>
                <a:cubicBezTo>
                  <a:pt x="655" y="1"/>
                  <a:pt x="654" y="2"/>
                  <a:pt x="652" y="2"/>
                </a:cubicBezTo>
                <a:cubicBezTo>
                  <a:pt x="649" y="3"/>
                  <a:pt x="655" y="0"/>
                  <a:pt x="645" y="4"/>
                </a:cubicBezTo>
                <a:cubicBezTo>
                  <a:pt x="644" y="4"/>
                  <a:pt x="644" y="4"/>
                  <a:pt x="644" y="4"/>
                </a:cubicBezTo>
                <a:cubicBezTo>
                  <a:pt x="644" y="6"/>
                  <a:pt x="643" y="7"/>
                  <a:pt x="643" y="7"/>
                </a:cubicBezTo>
                <a:cubicBezTo>
                  <a:pt x="643" y="7"/>
                  <a:pt x="643" y="7"/>
                  <a:pt x="643" y="7"/>
                </a:cubicBezTo>
                <a:cubicBezTo>
                  <a:pt x="641" y="10"/>
                  <a:pt x="645" y="6"/>
                  <a:pt x="645" y="8"/>
                </a:cubicBezTo>
                <a:cubicBezTo>
                  <a:pt x="644" y="9"/>
                  <a:pt x="641" y="9"/>
                  <a:pt x="640" y="11"/>
                </a:cubicBezTo>
                <a:cubicBezTo>
                  <a:pt x="640" y="13"/>
                  <a:pt x="645" y="16"/>
                  <a:pt x="644" y="19"/>
                </a:cubicBezTo>
                <a:cubicBezTo>
                  <a:pt x="647" y="21"/>
                  <a:pt x="650" y="23"/>
                  <a:pt x="653" y="24"/>
                </a:cubicBezTo>
                <a:cubicBezTo>
                  <a:pt x="654" y="25"/>
                  <a:pt x="649" y="25"/>
                  <a:pt x="652" y="26"/>
                </a:cubicBezTo>
                <a:cubicBezTo>
                  <a:pt x="650" y="26"/>
                  <a:pt x="649" y="26"/>
                  <a:pt x="648" y="27"/>
                </a:cubicBezTo>
                <a:cubicBezTo>
                  <a:pt x="650" y="27"/>
                  <a:pt x="650" y="30"/>
                  <a:pt x="652" y="28"/>
                </a:cubicBezTo>
                <a:cubicBezTo>
                  <a:pt x="653" y="30"/>
                  <a:pt x="654" y="32"/>
                  <a:pt x="653" y="33"/>
                </a:cubicBezTo>
                <a:cubicBezTo>
                  <a:pt x="652" y="33"/>
                  <a:pt x="650" y="33"/>
                  <a:pt x="649" y="33"/>
                </a:cubicBezTo>
                <a:cubicBezTo>
                  <a:pt x="648" y="34"/>
                  <a:pt x="650" y="34"/>
                  <a:pt x="646" y="34"/>
                </a:cubicBezTo>
                <a:cubicBezTo>
                  <a:pt x="638" y="35"/>
                  <a:pt x="640" y="33"/>
                  <a:pt x="639" y="32"/>
                </a:cubicBezTo>
                <a:cubicBezTo>
                  <a:pt x="643" y="32"/>
                  <a:pt x="643" y="32"/>
                  <a:pt x="643" y="32"/>
                </a:cubicBezTo>
                <a:cubicBezTo>
                  <a:pt x="640" y="32"/>
                  <a:pt x="637" y="32"/>
                  <a:pt x="633" y="32"/>
                </a:cubicBezTo>
                <a:cubicBezTo>
                  <a:pt x="635" y="30"/>
                  <a:pt x="640" y="32"/>
                  <a:pt x="643" y="32"/>
                </a:cubicBezTo>
                <a:cubicBezTo>
                  <a:pt x="642" y="30"/>
                  <a:pt x="642" y="30"/>
                  <a:pt x="642" y="30"/>
                </a:cubicBezTo>
                <a:cubicBezTo>
                  <a:pt x="636" y="29"/>
                  <a:pt x="638" y="31"/>
                  <a:pt x="632" y="30"/>
                </a:cubicBezTo>
                <a:cubicBezTo>
                  <a:pt x="634" y="30"/>
                  <a:pt x="634" y="30"/>
                  <a:pt x="634" y="30"/>
                </a:cubicBezTo>
                <a:cubicBezTo>
                  <a:pt x="629" y="29"/>
                  <a:pt x="629" y="29"/>
                  <a:pt x="629" y="29"/>
                </a:cubicBezTo>
                <a:cubicBezTo>
                  <a:pt x="628" y="30"/>
                  <a:pt x="627" y="31"/>
                  <a:pt x="631" y="31"/>
                </a:cubicBezTo>
                <a:cubicBezTo>
                  <a:pt x="626" y="32"/>
                  <a:pt x="627" y="31"/>
                  <a:pt x="621" y="30"/>
                </a:cubicBezTo>
                <a:cubicBezTo>
                  <a:pt x="618" y="31"/>
                  <a:pt x="624" y="31"/>
                  <a:pt x="622" y="31"/>
                </a:cubicBezTo>
                <a:cubicBezTo>
                  <a:pt x="621" y="32"/>
                  <a:pt x="617" y="32"/>
                  <a:pt x="614" y="31"/>
                </a:cubicBezTo>
                <a:cubicBezTo>
                  <a:pt x="609" y="31"/>
                  <a:pt x="614" y="30"/>
                  <a:pt x="613" y="30"/>
                </a:cubicBezTo>
                <a:cubicBezTo>
                  <a:pt x="614" y="30"/>
                  <a:pt x="618" y="30"/>
                  <a:pt x="616" y="30"/>
                </a:cubicBezTo>
                <a:cubicBezTo>
                  <a:pt x="624" y="30"/>
                  <a:pt x="618" y="29"/>
                  <a:pt x="623" y="29"/>
                </a:cubicBezTo>
                <a:cubicBezTo>
                  <a:pt x="619" y="27"/>
                  <a:pt x="617" y="28"/>
                  <a:pt x="615" y="28"/>
                </a:cubicBezTo>
                <a:cubicBezTo>
                  <a:pt x="616" y="29"/>
                  <a:pt x="612" y="29"/>
                  <a:pt x="613" y="29"/>
                </a:cubicBezTo>
                <a:cubicBezTo>
                  <a:pt x="600" y="30"/>
                  <a:pt x="611" y="27"/>
                  <a:pt x="603" y="27"/>
                </a:cubicBezTo>
                <a:cubicBezTo>
                  <a:pt x="602" y="28"/>
                  <a:pt x="589" y="27"/>
                  <a:pt x="591" y="29"/>
                </a:cubicBezTo>
                <a:cubicBezTo>
                  <a:pt x="589" y="29"/>
                  <a:pt x="586" y="29"/>
                  <a:pt x="585" y="29"/>
                </a:cubicBezTo>
                <a:cubicBezTo>
                  <a:pt x="589" y="28"/>
                  <a:pt x="583" y="28"/>
                  <a:pt x="588" y="27"/>
                </a:cubicBezTo>
                <a:cubicBezTo>
                  <a:pt x="586" y="27"/>
                  <a:pt x="586" y="27"/>
                  <a:pt x="586" y="27"/>
                </a:cubicBezTo>
                <a:cubicBezTo>
                  <a:pt x="592" y="27"/>
                  <a:pt x="592" y="27"/>
                  <a:pt x="592" y="27"/>
                </a:cubicBezTo>
                <a:cubicBezTo>
                  <a:pt x="590" y="26"/>
                  <a:pt x="587" y="24"/>
                  <a:pt x="586" y="24"/>
                </a:cubicBezTo>
                <a:cubicBezTo>
                  <a:pt x="581" y="24"/>
                  <a:pt x="586" y="25"/>
                  <a:pt x="580" y="24"/>
                </a:cubicBezTo>
                <a:cubicBezTo>
                  <a:pt x="583" y="24"/>
                  <a:pt x="581" y="23"/>
                  <a:pt x="579" y="23"/>
                </a:cubicBezTo>
                <a:cubicBezTo>
                  <a:pt x="582" y="24"/>
                  <a:pt x="576" y="24"/>
                  <a:pt x="573" y="24"/>
                </a:cubicBezTo>
                <a:cubicBezTo>
                  <a:pt x="569" y="24"/>
                  <a:pt x="567" y="23"/>
                  <a:pt x="568" y="23"/>
                </a:cubicBezTo>
                <a:cubicBezTo>
                  <a:pt x="574" y="22"/>
                  <a:pt x="574" y="22"/>
                  <a:pt x="574" y="22"/>
                </a:cubicBezTo>
                <a:cubicBezTo>
                  <a:pt x="570" y="23"/>
                  <a:pt x="573" y="22"/>
                  <a:pt x="570" y="22"/>
                </a:cubicBezTo>
                <a:cubicBezTo>
                  <a:pt x="568" y="22"/>
                  <a:pt x="564" y="23"/>
                  <a:pt x="562" y="23"/>
                </a:cubicBezTo>
                <a:cubicBezTo>
                  <a:pt x="558" y="23"/>
                  <a:pt x="558" y="22"/>
                  <a:pt x="556" y="22"/>
                </a:cubicBezTo>
                <a:cubicBezTo>
                  <a:pt x="562" y="22"/>
                  <a:pt x="562" y="22"/>
                  <a:pt x="562" y="22"/>
                </a:cubicBezTo>
                <a:cubicBezTo>
                  <a:pt x="556" y="22"/>
                  <a:pt x="564" y="21"/>
                  <a:pt x="556" y="21"/>
                </a:cubicBezTo>
                <a:cubicBezTo>
                  <a:pt x="553" y="21"/>
                  <a:pt x="553" y="21"/>
                  <a:pt x="553" y="21"/>
                </a:cubicBezTo>
                <a:cubicBezTo>
                  <a:pt x="552" y="21"/>
                  <a:pt x="552" y="21"/>
                  <a:pt x="554" y="20"/>
                </a:cubicBezTo>
                <a:cubicBezTo>
                  <a:pt x="552" y="21"/>
                  <a:pt x="548" y="21"/>
                  <a:pt x="546" y="21"/>
                </a:cubicBezTo>
                <a:cubicBezTo>
                  <a:pt x="546" y="20"/>
                  <a:pt x="546" y="20"/>
                  <a:pt x="546" y="20"/>
                </a:cubicBezTo>
                <a:cubicBezTo>
                  <a:pt x="543" y="20"/>
                  <a:pt x="536" y="21"/>
                  <a:pt x="532" y="21"/>
                </a:cubicBezTo>
                <a:cubicBezTo>
                  <a:pt x="534" y="22"/>
                  <a:pt x="538" y="20"/>
                  <a:pt x="543" y="21"/>
                </a:cubicBezTo>
                <a:cubicBezTo>
                  <a:pt x="545" y="22"/>
                  <a:pt x="536" y="22"/>
                  <a:pt x="534" y="22"/>
                </a:cubicBezTo>
                <a:cubicBezTo>
                  <a:pt x="537" y="21"/>
                  <a:pt x="523" y="22"/>
                  <a:pt x="513" y="25"/>
                </a:cubicBezTo>
                <a:cubicBezTo>
                  <a:pt x="507" y="26"/>
                  <a:pt x="500" y="29"/>
                  <a:pt x="500" y="29"/>
                </a:cubicBezTo>
                <a:cubicBezTo>
                  <a:pt x="501" y="30"/>
                  <a:pt x="501" y="30"/>
                  <a:pt x="501" y="30"/>
                </a:cubicBezTo>
                <a:cubicBezTo>
                  <a:pt x="493" y="32"/>
                  <a:pt x="499" y="34"/>
                  <a:pt x="498" y="36"/>
                </a:cubicBezTo>
                <a:cubicBezTo>
                  <a:pt x="496" y="35"/>
                  <a:pt x="494" y="35"/>
                  <a:pt x="494" y="37"/>
                </a:cubicBezTo>
                <a:cubicBezTo>
                  <a:pt x="497" y="35"/>
                  <a:pt x="499" y="38"/>
                  <a:pt x="501" y="37"/>
                </a:cubicBezTo>
                <a:cubicBezTo>
                  <a:pt x="501" y="39"/>
                  <a:pt x="496" y="37"/>
                  <a:pt x="494" y="38"/>
                </a:cubicBezTo>
                <a:cubicBezTo>
                  <a:pt x="497" y="39"/>
                  <a:pt x="494" y="41"/>
                  <a:pt x="498" y="41"/>
                </a:cubicBezTo>
                <a:cubicBezTo>
                  <a:pt x="498" y="40"/>
                  <a:pt x="500" y="41"/>
                  <a:pt x="502" y="41"/>
                </a:cubicBezTo>
                <a:cubicBezTo>
                  <a:pt x="503" y="43"/>
                  <a:pt x="500" y="41"/>
                  <a:pt x="500" y="43"/>
                </a:cubicBezTo>
                <a:cubicBezTo>
                  <a:pt x="501" y="43"/>
                  <a:pt x="504" y="44"/>
                  <a:pt x="504" y="42"/>
                </a:cubicBezTo>
                <a:cubicBezTo>
                  <a:pt x="504" y="43"/>
                  <a:pt x="509" y="44"/>
                  <a:pt x="507" y="45"/>
                </a:cubicBezTo>
                <a:cubicBezTo>
                  <a:pt x="506" y="46"/>
                  <a:pt x="505" y="44"/>
                  <a:pt x="504" y="45"/>
                </a:cubicBezTo>
                <a:cubicBezTo>
                  <a:pt x="505" y="47"/>
                  <a:pt x="510" y="45"/>
                  <a:pt x="513" y="47"/>
                </a:cubicBezTo>
                <a:cubicBezTo>
                  <a:pt x="513" y="45"/>
                  <a:pt x="518" y="45"/>
                  <a:pt x="520" y="46"/>
                </a:cubicBezTo>
                <a:cubicBezTo>
                  <a:pt x="521" y="49"/>
                  <a:pt x="518" y="45"/>
                  <a:pt x="516" y="47"/>
                </a:cubicBezTo>
                <a:cubicBezTo>
                  <a:pt x="517" y="48"/>
                  <a:pt x="517" y="48"/>
                  <a:pt x="517" y="48"/>
                </a:cubicBezTo>
                <a:cubicBezTo>
                  <a:pt x="515" y="50"/>
                  <a:pt x="508" y="46"/>
                  <a:pt x="506" y="48"/>
                </a:cubicBezTo>
                <a:cubicBezTo>
                  <a:pt x="509" y="49"/>
                  <a:pt x="509" y="49"/>
                  <a:pt x="509" y="49"/>
                </a:cubicBezTo>
                <a:cubicBezTo>
                  <a:pt x="507" y="49"/>
                  <a:pt x="505" y="49"/>
                  <a:pt x="504" y="50"/>
                </a:cubicBezTo>
                <a:cubicBezTo>
                  <a:pt x="507" y="50"/>
                  <a:pt x="507" y="52"/>
                  <a:pt x="508" y="52"/>
                </a:cubicBezTo>
                <a:cubicBezTo>
                  <a:pt x="511" y="52"/>
                  <a:pt x="507" y="52"/>
                  <a:pt x="509" y="51"/>
                </a:cubicBezTo>
                <a:cubicBezTo>
                  <a:pt x="510" y="52"/>
                  <a:pt x="514" y="52"/>
                  <a:pt x="515" y="54"/>
                </a:cubicBezTo>
                <a:cubicBezTo>
                  <a:pt x="512" y="53"/>
                  <a:pt x="512" y="55"/>
                  <a:pt x="510" y="55"/>
                </a:cubicBezTo>
                <a:cubicBezTo>
                  <a:pt x="510" y="56"/>
                  <a:pt x="513" y="55"/>
                  <a:pt x="513" y="56"/>
                </a:cubicBezTo>
                <a:cubicBezTo>
                  <a:pt x="512" y="56"/>
                  <a:pt x="512" y="56"/>
                  <a:pt x="512" y="56"/>
                </a:cubicBezTo>
                <a:cubicBezTo>
                  <a:pt x="516" y="61"/>
                  <a:pt x="521" y="66"/>
                  <a:pt x="530" y="69"/>
                </a:cubicBezTo>
                <a:cubicBezTo>
                  <a:pt x="528" y="70"/>
                  <a:pt x="529" y="72"/>
                  <a:pt x="529" y="74"/>
                </a:cubicBezTo>
                <a:cubicBezTo>
                  <a:pt x="529" y="73"/>
                  <a:pt x="531" y="74"/>
                  <a:pt x="532" y="74"/>
                </a:cubicBezTo>
                <a:cubicBezTo>
                  <a:pt x="530" y="76"/>
                  <a:pt x="530" y="76"/>
                  <a:pt x="530" y="76"/>
                </a:cubicBezTo>
                <a:cubicBezTo>
                  <a:pt x="530" y="78"/>
                  <a:pt x="533" y="79"/>
                  <a:pt x="535" y="80"/>
                </a:cubicBezTo>
                <a:cubicBezTo>
                  <a:pt x="535" y="80"/>
                  <a:pt x="534" y="80"/>
                  <a:pt x="534" y="80"/>
                </a:cubicBezTo>
                <a:cubicBezTo>
                  <a:pt x="533" y="82"/>
                  <a:pt x="536" y="81"/>
                  <a:pt x="537" y="82"/>
                </a:cubicBezTo>
                <a:cubicBezTo>
                  <a:pt x="535" y="83"/>
                  <a:pt x="535" y="83"/>
                  <a:pt x="535" y="83"/>
                </a:cubicBezTo>
                <a:cubicBezTo>
                  <a:pt x="537" y="83"/>
                  <a:pt x="537" y="83"/>
                  <a:pt x="537" y="83"/>
                </a:cubicBezTo>
                <a:cubicBezTo>
                  <a:pt x="538" y="84"/>
                  <a:pt x="538" y="86"/>
                  <a:pt x="535" y="86"/>
                </a:cubicBezTo>
                <a:cubicBezTo>
                  <a:pt x="536" y="86"/>
                  <a:pt x="536" y="87"/>
                  <a:pt x="537" y="86"/>
                </a:cubicBezTo>
                <a:cubicBezTo>
                  <a:pt x="536" y="87"/>
                  <a:pt x="535" y="90"/>
                  <a:pt x="535" y="91"/>
                </a:cubicBezTo>
                <a:cubicBezTo>
                  <a:pt x="530" y="91"/>
                  <a:pt x="523" y="91"/>
                  <a:pt x="518" y="91"/>
                </a:cubicBezTo>
                <a:cubicBezTo>
                  <a:pt x="516" y="91"/>
                  <a:pt x="516" y="91"/>
                  <a:pt x="515" y="91"/>
                </a:cubicBezTo>
                <a:cubicBezTo>
                  <a:pt x="510" y="89"/>
                  <a:pt x="499" y="90"/>
                  <a:pt x="493" y="88"/>
                </a:cubicBezTo>
                <a:cubicBezTo>
                  <a:pt x="494" y="89"/>
                  <a:pt x="489" y="90"/>
                  <a:pt x="485" y="90"/>
                </a:cubicBezTo>
                <a:cubicBezTo>
                  <a:pt x="479" y="90"/>
                  <a:pt x="486" y="88"/>
                  <a:pt x="483" y="87"/>
                </a:cubicBezTo>
                <a:cubicBezTo>
                  <a:pt x="480" y="87"/>
                  <a:pt x="476" y="87"/>
                  <a:pt x="475" y="87"/>
                </a:cubicBezTo>
                <a:cubicBezTo>
                  <a:pt x="475" y="87"/>
                  <a:pt x="475" y="87"/>
                  <a:pt x="475" y="87"/>
                </a:cubicBezTo>
                <a:cubicBezTo>
                  <a:pt x="472" y="87"/>
                  <a:pt x="468" y="87"/>
                  <a:pt x="466" y="86"/>
                </a:cubicBezTo>
                <a:cubicBezTo>
                  <a:pt x="466" y="86"/>
                  <a:pt x="466" y="86"/>
                  <a:pt x="466" y="86"/>
                </a:cubicBezTo>
                <a:cubicBezTo>
                  <a:pt x="464" y="86"/>
                  <a:pt x="463" y="85"/>
                  <a:pt x="460" y="85"/>
                </a:cubicBezTo>
                <a:cubicBezTo>
                  <a:pt x="457" y="85"/>
                  <a:pt x="453" y="84"/>
                  <a:pt x="450" y="85"/>
                </a:cubicBezTo>
                <a:cubicBezTo>
                  <a:pt x="450" y="84"/>
                  <a:pt x="450" y="84"/>
                  <a:pt x="450" y="84"/>
                </a:cubicBezTo>
                <a:cubicBezTo>
                  <a:pt x="448" y="85"/>
                  <a:pt x="448" y="85"/>
                  <a:pt x="448" y="85"/>
                </a:cubicBezTo>
                <a:cubicBezTo>
                  <a:pt x="444" y="84"/>
                  <a:pt x="444" y="84"/>
                  <a:pt x="444" y="84"/>
                </a:cubicBezTo>
                <a:cubicBezTo>
                  <a:pt x="446" y="84"/>
                  <a:pt x="447" y="83"/>
                  <a:pt x="448" y="83"/>
                </a:cubicBezTo>
                <a:cubicBezTo>
                  <a:pt x="444" y="82"/>
                  <a:pt x="445" y="84"/>
                  <a:pt x="442" y="84"/>
                </a:cubicBezTo>
                <a:cubicBezTo>
                  <a:pt x="437" y="84"/>
                  <a:pt x="439" y="83"/>
                  <a:pt x="438" y="83"/>
                </a:cubicBezTo>
                <a:cubicBezTo>
                  <a:pt x="440" y="83"/>
                  <a:pt x="440" y="83"/>
                  <a:pt x="441" y="83"/>
                </a:cubicBezTo>
                <a:cubicBezTo>
                  <a:pt x="445" y="83"/>
                  <a:pt x="440" y="83"/>
                  <a:pt x="440" y="82"/>
                </a:cubicBezTo>
                <a:cubicBezTo>
                  <a:pt x="440" y="82"/>
                  <a:pt x="438" y="83"/>
                  <a:pt x="435" y="82"/>
                </a:cubicBezTo>
                <a:cubicBezTo>
                  <a:pt x="433" y="82"/>
                  <a:pt x="428" y="82"/>
                  <a:pt x="430" y="81"/>
                </a:cubicBezTo>
                <a:cubicBezTo>
                  <a:pt x="427" y="81"/>
                  <a:pt x="425" y="81"/>
                  <a:pt x="423" y="81"/>
                </a:cubicBezTo>
                <a:cubicBezTo>
                  <a:pt x="424" y="81"/>
                  <a:pt x="427" y="82"/>
                  <a:pt x="427" y="82"/>
                </a:cubicBezTo>
                <a:cubicBezTo>
                  <a:pt x="425" y="82"/>
                  <a:pt x="421" y="82"/>
                  <a:pt x="421" y="82"/>
                </a:cubicBezTo>
                <a:cubicBezTo>
                  <a:pt x="423" y="82"/>
                  <a:pt x="423" y="82"/>
                  <a:pt x="423" y="82"/>
                </a:cubicBezTo>
                <a:cubicBezTo>
                  <a:pt x="421" y="82"/>
                  <a:pt x="417" y="81"/>
                  <a:pt x="418" y="82"/>
                </a:cubicBezTo>
                <a:cubicBezTo>
                  <a:pt x="417" y="80"/>
                  <a:pt x="417" y="80"/>
                  <a:pt x="417" y="80"/>
                </a:cubicBezTo>
                <a:cubicBezTo>
                  <a:pt x="414" y="81"/>
                  <a:pt x="411" y="80"/>
                  <a:pt x="408" y="80"/>
                </a:cubicBezTo>
                <a:cubicBezTo>
                  <a:pt x="409" y="79"/>
                  <a:pt x="413" y="79"/>
                  <a:pt x="408" y="78"/>
                </a:cubicBezTo>
                <a:cubicBezTo>
                  <a:pt x="402" y="78"/>
                  <a:pt x="402" y="78"/>
                  <a:pt x="402" y="78"/>
                </a:cubicBezTo>
                <a:cubicBezTo>
                  <a:pt x="400" y="78"/>
                  <a:pt x="399" y="78"/>
                  <a:pt x="401" y="77"/>
                </a:cubicBezTo>
                <a:cubicBezTo>
                  <a:pt x="393" y="76"/>
                  <a:pt x="388" y="78"/>
                  <a:pt x="383" y="77"/>
                </a:cubicBezTo>
                <a:cubicBezTo>
                  <a:pt x="387" y="76"/>
                  <a:pt x="385" y="76"/>
                  <a:pt x="383" y="75"/>
                </a:cubicBezTo>
                <a:cubicBezTo>
                  <a:pt x="383" y="75"/>
                  <a:pt x="382" y="76"/>
                  <a:pt x="380" y="76"/>
                </a:cubicBezTo>
                <a:cubicBezTo>
                  <a:pt x="380" y="76"/>
                  <a:pt x="383" y="75"/>
                  <a:pt x="384" y="76"/>
                </a:cubicBezTo>
                <a:cubicBezTo>
                  <a:pt x="384" y="77"/>
                  <a:pt x="381" y="76"/>
                  <a:pt x="379" y="76"/>
                </a:cubicBezTo>
                <a:cubicBezTo>
                  <a:pt x="378" y="73"/>
                  <a:pt x="361" y="73"/>
                  <a:pt x="354" y="71"/>
                </a:cubicBezTo>
                <a:cubicBezTo>
                  <a:pt x="352" y="72"/>
                  <a:pt x="349" y="71"/>
                  <a:pt x="346" y="71"/>
                </a:cubicBezTo>
                <a:cubicBezTo>
                  <a:pt x="349" y="70"/>
                  <a:pt x="340" y="71"/>
                  <a:pt x="339" y="70"/>
                </a:cubicBezTo>
                <a:cubicBezTo>
                  <a:pt x="338" y="71"/>
                  <a:pt x="338" y="71"/>
                  <a:pt x="338" y="71"/>
                </a:cubicBezTo>
                <a:cubicBezTo>
                  <a:pt x="333" y="70"/>
                  <a:pt x="325" y="71"/>
                  <a:pt x="324" y="70"/>
                </a:cubicBezTo>
                <a:cubicBezTo>
                  <a:pt x="321" y="69"/>
                  <a:pt x="327" y="69"/>
                  <a:pt x="329" y="69"/>
                </a:cubicBezTo>
                <a:cubicBezTo>
                  <a:pt x="327" y="67"/>
                  <a:pt x="314" y="69"/>
                  <a:pt x="313" y="67"/>
                </a:cubicBezTo>
                <a:cubicBezTo>
                  <a:pt x="312" y="67"/>
                  <a:pt x="312" y="68"/>
                  <a:pt x="307" y="68"/>
                </a:cubicBezTo>
                <a:cubicBezTo>
                  <a:pt x="305" y="68"/>
                  <a:pt x="299" y="66"/>
                  <a:pt x="300" y="66"/>
                </a:cubicBezTo>
                <a:cubicBezTo>
                  <a:pt x="297" y="66"/>
                  <a:pt x="295" y="67"/>
                  <a:pt x="293" y="66"/>
                </a:cubicBezTo>
                <a:cubicBezTo>
                  <a:pt x="294" y="66"/>
                  <a:pt x="295" y="66"/>
                  <a:pt x="297" y="66"/>
                </a:cubicBezTo>
                <a:cubicBezTo>
                  <a:pt x="292" y="65"/>
                  <a:pt x="287" y="65"/>
                  <a:pt x="282" y="65"/>
                </a:cubicBezTo>
                <a:cubicBezTo>
                  <a:pt x="281" y="64"/>
                  <a:pt x="271" y="64"/>
                  <a:pt x="263" y="64"/>
                </a:cubicBezTo>
                <a:cubicBezTo>
                  <a:pt x="259" y="65"/>
                  <a:pt x="244" y="65"/>
                  <a:pt x="240" y="69"/>
                </a:cubicBezTo>
                <a:cubicBezTo>
                  <a:pt x="240" y="68"/>
                  <a:pt x="238" y="69"/>
                  <a:pt x="237" y="70"/>
                </a:cubicBezTo>
                <a:cubicBezTo>
                  <a:pt x="235" y="72"/>
                  <a:pt x="239" y="72"/>
                  <a:pt x="239" y="73"/>
                </a:cubicBezTo>
                <a:cubicBezTo>
                  <a:pt x="236" y="73"/>
                  <a:pt x="236" y="73"/>
                  <a:pt x="236" y="73"/>
                </a:cubicBezTo>
                <a:cubicBezTo>
                  <a:pt x="233" y="74"/>
                  <a:pt x="237" y="76"/>
                  <a:pt x="236" y="77"/>
                </a:cubicBezTo>
                <a:cubicBezTo>
                  <a:pt x="238" y="76"/>
                  <a:pt x="237" y="78"/>
                  <a:pt x="239" y="77"/>
                </a:cubicBezTo>
                <a:cubicBezTo>
                  <a:pt x="241" y="78"/>
                  <a:pt x="241" y="78"/>
                  <a:pt x="241" y="78"/>
                </a:cubicBezTo>
                <a:cubicBezTo>
                  <a:pt x="243" y="80"/>
                  <a:pt x="242" y="78"/>
                  <a:pt x="245" y="80"/>
                </a:cubicBezTo>
                <a:cubicBezTo>
                  <a:pt x="246" y="81"/>
                  <a:pt x="242" y="81"/>
                  <a:pt x="242" y="81"/>
                </a:cubicBezTo>
                <a:cubicBezTo>
                  <a:pt x="241" y="82"/>
                  <a:pt x="243" y="82"/>
                  <a:pt x="245" y="83"/>
                </a:cubicBezTo>
                <a:cubicBezTo>
                  <a:pt x="245" y="83"/>
                  <a:pt x="245" y="83"/>
                  <a:pt x="246" y="83"/>
                </a:cubicBezTo>
                <a:cubicBezTo>
                  <a:pt x="245" y="83"/>
                  <a:pt x="245" y="83"/>
                  <a:pt x="245" y="83"/>
                </a:cubicBezTo>
                <a:cubicBezTo>
                  <a:pt x="246" y="84"/>
                  <a:pt x="246" y="84"/>
                  <a:pt x="247" y="84"/>
                </a:cubicBezTo>
                <a:cubicBezTo>
                  <a:pt x="247" y="84"/>
                  <a:pt x="247" y="84"/>
                  <a:pt x="247" y="84"/>
                </a:cubicBezTo>
                <a:cubicBezTo>
                  <a:pt x="246" y="84"/>
                  <a:pt x="246" y="84"/>
                  <a:pt x="245" y="83"/>
                </a:cubicBezTo>
                <a:cubicBezTo>
                  <a:pt x="245" y="84"/>
                  <a:pt x="246" y="84"/>
                  <a:pt x="246" y="84"/>
                </a:cubicBezTo>
                <a:cubicBezTo>
                  <a:pt x="246" y="85"/>
                  <a:pt x="246" y="85"/>
                  <a:pt x="246" y="85"/>
                </a:cubicBezTo>
                <a:cubicBezTo>
                  <a:pt x="247" y="85"/>
                  <a:pt x="247" y="85"/>
                  <a:pt x="247" y="85"/>
                </a:cubicBezTo>
                <a:cubicBezTo>
                  <a:pt x="245" y="86"/>
                  <a:pt x="245" y="86"/>
                  <a:pt x="245" y="86"/>
                </a:cubicBezTo>
                <a:cubicBezTo>
                  <a:pt x="245" y="86"/>
                  <a:pt x="250" y="87"/>
                  <a:pt x="251" y="87"/>
                </a:cubicBezTo>
                <a:cubicBezTo>
                  <a:pt x="252" y="90"/>
                  <a:pt x="260" y="94"/>
                  <a:pt x="263" y="95"/>
                </a:cubicBezTo>
                <a:cubicBezTo>
                  <a:pt x="262" y="95"/>
                  <a:pt x="262" y="95"/>
                  <a:pt x="263" y="95"/>
                </a:cubicBezTo>
                <a:cubicBezTo>
                  <a:pt x="265" y="96"/>
                  <a:pt x="268" y="96"/>
                  <a:pt x="267" y="96"/>
                </a:cubicBezTo>
                <a:cubicBezTo>
                  <a:pt x="269" y="97"/>
                  <a:pt x="266" y="97"/>
                  <a:pt x="268" y="99"/>
                </a:cubicBezTo>
                <a:cubicBezTo>
                  <a:pt x="268" y="99"/>
                  <a:pt x="270" y="98"/>
                  <a:pt x="269" y="98"/>
                </a:cubicBezTo>
                <a:cubicBezTo>
                  <a:pt x="270" y="101"/>
                  <a:pt x="279" y="102"/>
                  <a:pt x="281" y="105"/>
                </a:cubicBezTo>
                <a:cubicBezTo>
                  <a:pt x="280" y="105"/>
                  <a:pt x="279" y="105"/>
                  <a:pt x="278" y="105"/>
                </a:cubicBezTo>
                <a:cubicBezTo>
                  <a:pt x="282" y="106"/>
                  <a:pt x="285" y="108"/>
                  <a:pt x="291" y="109"/>
                </a:cubicBezTo>
                <a:cubicBezTo>
                  <a:pt x="289" y="109"/>
                  <a:pt x="289" y="109"/>
                  <a:pt x="287" y="109"/>
                </a:cubicBezTo>
                <a:cubicBezTo>
                  <a:pt x="289" y="110"/>
                  <a:pt x="292" y="112"/>
                  <a:pt x="295" y="112"/>
                </a:cubicBezTo>
                <a:cubicBezTo>
                  <a:pt x="295" y="111"/>
                  <a:pt x="294" y="112"/>
                  <a:pt x="293" y="111"/>
                </a:cubicBezTo>
                <a:cubicBezTo>
                  <a:pt x="293" y="110"/>
                  <a:pt x="298" y="111"/>
                  <a:pt x="299" y="112"/>
                </a:cubicBezTo>
                <a:cubicBezTo>
                  <a:pt x="299" y="112"/>
                  <a:pt x="299" y="112"/>
                  <a:pt x="299" y="112"/>
                </a:cubicBezTo>
                <a:cubicBezTo>
                  <a:pt x="301" y="113"/>
                  <a:pt x="302" y="113"/>
                  <a:pt x="304" y="114"/>
                </a:cubicBezTo>
                <a:cubicBezTo>
                  <a:pt x="304" y="115"/>
                  <a:pt x="302" y="114"/>
                  <a:pt x="302" y="115"/>
                </a:cubicBezTo>
                <a:cubicBezTo>
                  <a:pt x="299" y="116"/>
                  <a:pt x="304" y="118"/>
                  <a:pt x="304" y="118"/>
                </a:cubicBezTo>
                <a:cubicBezTo>
                  <a:pt x="306" y="118"/>
                  <a:pt x="307" y="119"/>
                  <a:pt x="308" y="118"/>
                </a:cubicBezTo>
                <a:cubicBezTo>
                  <a:pt x="310" y="119"/>
                  <a:pt x="307" y="119"/>
                  <a:pt x="308" y="120"/>
                </a:cubicBezTo>
                <a:cubicBezTo>
                  <a:pt x="318" y="121"/>
                  <a:pt x="318" y="121"/>
                  <a:pt x="318" y="121"/>
                </a:cubicBezTo>
                <a:cubicBezTo>
                  <a:pt x="317" y="121"/>
                  <a:pt x="317" y="123"/>
                  <a:pt x="314" y="122"/>
                </a:cubicBezTo>
                <a:cubicBezTo>
                  <a:pt x="318" y="124"/>
                  <a:pt x="324" y="124"/>
                  <a:pt x="328" y="125"/>
                </a:cubicBezTo>
                <a:cubicBezTo>
                  <a:pt x="329" y="126"/>
                  <a:pt x="333" y="127"/>
                  <a:pt x="334" y="128"/>
                </a:cubicBezTo>
                <a:cubicBezTo>
                  <a:pt x="333" y="129"/>
                  <a:pt x="334" y="127"/>
                  <a:pt x="332" y="128"/>
                </a:cubicBezTo>
                <a:cubicBezTo>
                  <a:pt x="332" y="129"/>
                  <a:pt x="332" y="129"/>
                  <a:pt x="332" y="129"/>
                </a:cubicBezTo>
                <a:cubicBezTo>
                  <a:pt x="329" y="128"/>
                  <a:pt x="329" y="130"/>
                  <a:pt x="326" y="130"/>
                </a:cubicBezTo>
                <a:cubicBezTo>
                  <a:pt x="329" y="131"/>
                  <a:pt x="332" y="133"/>
                  <a:pt x="335" y="135"/>
                </a:cubicBezTo>
                <a:cubicBezTo>
                  <a:pt x="336" y="133"/>
                  <a:pt x="340" y="137"/>
                  <a:pt x="343" y="136"/>
                </a:cubicBezTo>
                <a:cubicBezTo>
                  <a:pt x="347" y="138"/>
                  <a:pt x="342" y="138"/>
                  <a:pt x="342" y="139"/>
                </a:cubicBezTo>
                <a:cubicBezTo>
                  <a:pt x="347" y="140"/>
                  <a:pt x="349" y="143"/>
                  <a:pt x="352" y="144"/>
                </a:cubicBezTo>
                <a:cubicBezTo>
                  <a:pt x="352" y="144"/>
                  <a:pt x="352" y="144"/>
                  <a:pt x="351" y="144"/>
                </a:cubicBezTo>
                <a:cubicBezTo>
                  <a:pt x="355" y="146"/>
                  <a:pt x="358" y="149"/>
                  <a:pt x="363" y="150"/>
                </a:cubicBezTo>
                <a:cubicBezTo>
                  <a:pt x="363" y="150"/>
                  <a:pt x="362" y="150"/>
                  <a:pt x="361" y="150"/>
                </a:cubicBezTo>
                <a:cubicBezTo>
                  <a:pt x="362" y="152"/>
                  <a:pt x="366" y="149"/>
                  <a:pt x="367" y="152"/>
                </a:cubicBezTo>
                <a:cubicBezTo>
                  <a:pt x="364" y="152"/>
                  <a:pt x="364" y="152"/>
                  <a:pt x="364" y="152"/>
                </a:cubicBezTo>
                <a:cubicBezTo>
                  <a:pt x="368" y="153"/>
                  <a:pt x="366" y="155"/>
                  <a:pt x="371" y="156"/>
                </a:cubicBezTo>
                <a:cubicBezTo>
                  <a:pt x="370" y="156"/>
                  <a:pt x="369" y="156"/>
                  <a:pt x="368" y="156"/>
                </a:cubicBezTo>
                <a:cubicBezTo>
                  <a:pt x="371" y="157"/>
                  <a:pt x="372" y="159"/>
                  <a:pt x="376" y="160"/>
                </a:cubicBezTo>
                <a:cubicBezTo>
                  <a:pt x="375" y="160"/>
                  <a:pt x="374" y="160"/>
                  <a:pt x="372" y="160"/>
                </a:cubicBezTo>
                <a:cubicBezTo>
                  <a:pt x="372" y="161"/>
                  <a:pt x="377" y="161"/>
                  <a:pt x="376" y="162"/>
                </a:cubicBezTo>
                <a:cubicBezTo>
                  <a:pt x="376" y="163"/>
                  <a:pt x="375" y="164"/>
                  <a:pt x="375" y="164"/>
                </a:cubicBezTo>
                <a:cubicBezTo>
                  <a:pt x="378" y="164"/>
                  <a:pt x="376" y="167"/>
                  <a:pt x="370" y="167"/>
                </a:cubicBezTo>
                <a:cubicBezTo>
                  <a:pt x="370" y="167"/>
                  <a:pt x="368" y="167"/>
                  <a:pt x="365" y="167"/>
                </a:cubicBezTo>
                <a:cubicBezTo>
                  <a:pt x="339" y="166"/>
                  <a:pt x="317" y="163"/>
                  <a:pt x="293" y="161"/>
                </a:cubicBezTo>
                <a:cubicBezTo>
                  <a:pt x="292" y="159"/>
                  <a:pt x="300" y="161"/>
                  <a:pt x="299" y="160"/>
                </a:cubicBezTo>
                <a:cubicBezTo>
                  <a:pt x="297" y="161"/>
                  <a:pt x="295" y="159"/>
                  <a:pt x="288" y="159"/>
                </a:cubicBezTo>
                <a:cubicBezTo>
                  <a:pt x="288" y="159"/>
                  <a:pt x="288" y="159"/>
                  <a:pt x="288" y="159"/>
                </a:cubicBezTo>
                <a:cubicBezTo>
                  <a:pt x="285" y="158"/>
                  <a:pt x="285" y="157"/>
                  <a:pt x="281" y="157"/>
                </a:cubicBezTo>
                <a:cubicBezTo>
                  <a:pt x="280" y="158"/>
                  <a:pt x="280" y="158"/>
                  <a:pt x="280" y="158"/>
                </a:cubicBezTo>
                <a:cubicBezTo>
                  <a:pt x="276" y="158"/>
                  <a:pt x="276" y="155"/>
                  <a:pt x="272" y="156"/>
                </a:cubicBezTo>
                <a:cubicBezTo>
                  <a:pt x="271" y="155"/>
                  <a:pt x="271" y="155"/>
                  <a:pt x="271" y="155"/>
                </a:cubicBezTo>
                <a:cubicBezTo>
                  <a:pt x="265" y="156"/>
                  <a:pt x="267" y="154"/>
                  <a:pt x="261" y="154"/>
                </a:cubicBezTo>
                <a:cubicBezTo>
                  <a:pt x="262" y="154"/>
                  <a:pt x="262" y="154"/>
                  <a:pt x="262" y="154"/>
                </a:cubicBezTo>
                <a:cubicBezTo>
                  <a:pt x="258" y="153"/>
                  <a:pt x="249" y="154"/>
                  <a:pt x="249" y="152"/>
                </a:cubicBezTo>
                <a:cubicBezTo>
                  <a:pt x="244" y="152"/>
                  <a:pt x="239" y="151"/>
                  <a:pt x="236" y="152"/>
                </a:cubicBezTo>
                <a:cubicBezTo>
                  <a:pt x="236" y="151"/>
                  <a:pt x="238" y="151"/>
                  <a:pt x="239" y="151"/>
                </a:cubicBezTo>
                <a:cubicBezTo>
                  <a:pt x="222" y="149"/>
                  <a:pt x="205" y="145"/>
                  <a:pt x="188" y="144"/>
                </a:cubicBezTo>
                <a:cubicBezTo>
                  <a:pt x="188" y="143"/>
                  <a:pt x="189" y="144"/>
                  <a:pt x="190" y="143"/>
                </a:cubicBezTo>
                <a:cubicBezTo>
                  <a:pt x="179" y="143"/>
                  <a:pt x="175" y="139"/>
                  <a:pt x="164" y="140"/>
                </a:cubicBezTo>
                <a:cubicBezTo>
                  <a:pt x="160" y="140"/>
                  <a:pt x="160" y="140"/>
                  <a:pt x="160" y="140"/>
                </a:cubicBezTo>
                <a:cubicBezTo>
                  <a:pt x="159" y="139"/>
                  <a:pt x="160" y="139"/>
                  <a:pt x="159" y="138"/>
                </a:cubicBezTo>
                <a:cubicBezTo>
                  <a:pt x="156" y="139"/>
                  <a:pt x="151" y="137"/>
                  <a:pt x="148" y="138"/>
                </a:cubicBezTo>
                <a:cubicBezTo>
                  <a:pt x="148" y="137"/>
                  <a:pt x="150" y="137"/>
                  <a:pt x="150" y="137"/>
                </a:cubicBezTo>
                <a:cubicBezTo>
                  <a:pt x="147" y="136"/>
                  <a:pt x="139" y="136"/>
                  <a:pt x="136" y="135"/>
                </a:cubicBezTo>
                <a:cubicBezTo>
                  <a:pt x="138" y="135"/>
                  <a:pt x="138" y="135"/>
                  <a:pt x="138" y="135"/>
                </a:cubicBezTo>
                <a:cubicBezTo>
                  <a:pt x="122" y="130"/>
                  <a:pt x="100" y="124"/>
                  <a:pt x="79" y="123"/>
                </a:cubicBezTo>
                <a:cubicBezTo>
                  <a:pt x="74" y="122"/>
                  <a:pt x="80" y="122"/>
                  <a:pt x="78" y="121"/>
                </a:cubicBezTo>
                <a:cubicBezTo>
                  <a:pt x="58" y="120"/>
                  <a:pt x="44" y="114"/>
                  <a:pt x="23" y="113"/>
                </a:cubicBezTo>
                <a:cubicBezTo>
                  <a:pt x="10" y="111"/>
                  <a:pt x="0" y="113"/>
                  <a:pt x="0" y="113"/>
                </a:cubicBezTo>
                <a:cubicBezTo>
                  <a:pt x="31" y="117"/>
                  <a:pt x="53" y="123"/>
                  <a:pt x="78" y="130"/>
                </a:cubicBezTo>
                <a:close/>
                <a:moveTo>
                  <a:pt x="656" y="33"/>
                </a:moveTo>
                <a:cubicBezTo>
                  <a:pt x="656" y="33"/>
                  <a:pt x="656" y="33"/>
                  <a:pt x="656" y="33"/>
                </a:cubicBezTo>
                <a:moveTo>
                  <a:pt x="655" y="33"/>
                </a:moveTo>
                <a:cubicBezTo>
                  <a:pt x="655" y="33"/>
                  <a:pt x="655" y="33"/>
                  <a:pt x="655" y="33"/>
                </a:cubicBezTo>
                <a:cubicBezTo>
                  <a:pt x="656" y="33"/>
                  <a:pt x="656" y="33"/>
                  <a:pt x="655" y="33"/>
                </a:cubicBezTo>
                <a:close/>
                <a:moveTo>
                  <a:pt x="650" y="3"/>
                </a:moveTo>
                <a:cubicBezTo>
                  <a:pt x="650" y="3"/>
                  <a:pt x="650" y="4"/>
                  <a:pt x="650" y="4"/>
                </a:cubicBezTo>
                <a:cubicBezTo>
                  <a:pt x="650" y="4"/>
                  <a:pt x="649" y="4"/>
                  <a:pt x="648" y="5"/>
                </a:cubicBezTo>
                <a:cubicBezTo>
                  <a:pt x="648" y="4"/>
                  <a:pt x="648" y="3"/>
                  <a:pt x="650" y="3"/>
                </a:cubicBezTo>
                <a:close/>
                <a:moveTo>
                  <a:pt x="649" y="34"/>
                </a:moveTo>
                <a:cubicBezTo>
                  <a:pt x="650" y="34"/>
                  <a:pt x="651" y="34"/>
                  <a:pt x="653" y="34"/>
                </a:cubicBezTo>
                <a:cubicBezTo>
                  <a:pt x="653" y="33"/>
                  <a:pt x="653" y="33"/>
                  <a:pt x="653" y="33"/>
                </a:cubicBezTo>
                <a:cubicBezTo>
                  <a:pt x="653" y="34"/>
                  <a:pt x="653" y="34"/>
                  <a:pt x="653" y="34"/>
                </a:cubicBezTo>
                <a:cubicBezTo>
                  <a:pt x="654" y="34"/>
                  <a:pt x="655" y="33"/>
                  <a:pt x="655" y="33"/>
                </a:cubicBezTo>
                <a:cubicBezTo>
                  <a:pt x="654" y="34"/>
                  <a:pt x="654" y="34"/>
                  <a:pt x="653" y="34"/>
                </a:cubicBezTo>
                <a:cubicBezTo>
                  <a:pt x="653" y="34"/>
                  <a:pt x="653" y="35"/>
                  <a:pt x="652" y="35"/>
                </a:cubicBezTo>
                <a:cubicBezTo>
                  <a:pt x="652" y="35"/>
                  <a:pt x="652" y="35"/>
                  <a:pt x="652" y="35"/>
                </a:cubicBezTo>
                <a:cubicBezTo>
                  <a:pt x="652" y="35"/>
                  <a:pt x="651" y="35"/>
                  <a:pt x="650" y="35"/>
                </a:cubicBezTo>
                <a:cubicBezTo>
                  <a:pt x="649" y="35"/>
                  <a:pt x="649" y="35"/>
                  <a:pt x="649" y="35"/>
                </a:cubicBezTo>
                <a:cubicBezTo>
                  <a:pt x="647" y="36"/>
                  <a:pt x="650" y="36"/>
                  <a:pt x="648" y="37"/>
                </a:cubicBezTo>
                <a:cubicBezTo>
                  <a:pt x="646" y="37"/>
                  <a:pt x="644" y="37"/>
                  <a:pt x="643" y="37"/>
                </a:cubicBezTo>
                <a:cubicBezTo>
                  <a:pt x="643" y="36"/>
                  <a:pt x="646" y="35"/>
                  <a:pt x="640" y="34"/>
                </a:cubicBezTo>
                <a:cubicBezTo>
                  <a:pt x="644" y="33"/>
                  <a:pt x="649" y="35"/>
                  <a:pt x="649" y="34"/>
                </a:cubicBezTo>
                <a:close/>
                <a:moveTo>
                  <a:pt x="539" y="91"/>
                </a:moveTo>
                <a:cubicBezTo>
                  <a:pt x="541" y="91"/>
                  <a:pt x="537" y="92"/>
                  <a:pt x="538" y="92"/>
                </a:cubicBezTo>
                <a:cubicBezTo>
                  <a:pt x="537" y="92"/>
                  <a:pt x="535" y="93"/>
                  <a:pt x="535" y="92"/>
                </a:cubicBezTo>
                <a:cubicBezTo>
                  <a:pt x="538" y="92"/>
                  <a:pt x="539" y="91"/>
                  <a:pt x="539" y="91"/>
                </a:cubicBezTo>
                <a:close/>
              </a:path>
            </a:pathLst>
          </a:custGeom>
          <a:solidFill>
            <a:srgbClr val="13436C"/>
          </a:solidFill>
          <a:ln>
            <a:noFill/>
          </a:ln>
        </p:spPr>
        <p:txBody>
          <a:bodyPr anchor="ctr"/>
          <a:lstStyle/>
          <a:p>
            <a:pPr algn="ctr"/>
            <a:endParaRPr>
              <a:latin typeface="+mn-lt"/>
              <a:ea typeface="+mn-ea"/>
              <a:cs typeface="+mn-ea"/>
              <a:sym typeface="+mn-lt"/>
            </a:endParaRPr>
          </a:p>
        </p:txBody>
      </p:sp>
      <p:sp>
        <p:nvSpPr>
          <p:cNvPr id="52" name="TextBox 68">
            <a:extLst>
              <a:ext uri="{FF2B5EF4-FFF2-40B4-BE49-F238E27FC236}">
                <a16:creationId xmlns:a16="http://schemas.microsoft.com/office/drawing/2014/main" id="{A9639B1B-1B27-6624-25C9-124628D1CB93}"/>
              </a:ext>
            </a:extLst>
          </p:cNvPr>
          <p:cNvSpPr txBox="1">
            <a:spLocks/>
          </p:cNvSpPr>
          <p:nvPr/>
        </p:nvSpPr>
        <p:spPr>
          <a:xfrm>
            <a:off x="3851920" y="2528609"/>
            <a:ext cx="2808312" cy="1593582"/>
          </a:xfrm>
          <a:prstGeom prst="rect">
            <a:avLst/>
          </a:prstGeom>
        </p:spPr>
        <p:txBody>
          <a:bodyPr vert="horz" wrap="square" lIns="0" tIns="72000" rIns="0" bIns="0" anchor="t" anchorCtr="1">
            <a:normAutofit/>
          </a:bodyPr>
          <a:lstStyle/>
          <a:p>
            <a:r>
              <a:rPr lang="en-US" b="1" i="1" dirty="0">
                <a:solidFill>
                  <a:srgbClr val="3B4761"/>
                </a:solidFill>
                <a:latin typeface="+mn-lt"/>
                <a:cs typeface="Aharoni" panose="02010803020104030203" pitchFamily="2" charset="-79"/>
              </a:rPr>
              <a:t>They didn’t apply data augmentation, fine tuning that can improve the results.</a:t>
            </a:r>
          </a:p>
        </p:txBody>
      </p:sp>
      <p:sp>
        <p:nvSpPr>
          <p:cNvPr id="55" name="Rectangle: Rounded Corners 64">
            <a:extLst>
              <a:ext uri="{FF2B5EF4-FFF2-40B4-BE49-F238E27FC236}">
                <a16:creationId xmlns:a16="http://schemas.microsoft.com/office/drawing/2014/main" id="{BABE8763-357B-3600-68D5-90AF44A2EAB5}"/>
              </a:ext>
            </a:extLst>
          </p:cNvPr>
          <p:cNvSpPr/>
          <p:nvPr/>
        </p:nvSpPr>
        <p:spPr>
          <a:xfrm>
            <a:off x="3716042" y="1741070"/>
            <a:ext cx="2435595" cy="661515"/>
          </a:xfrm>
          <a:prstGeom prst="roundRect">
            <a:avLst>
              <a:gd name="adj" fmla="val 50000"/>
            </a:avLst>
          </a:prstGeom>
          <a:gradFill>
            <a:gsLst>
              <a:gs pos="12000">
                <a:srgbClr val="1A497C">
                  <a:lumMod val="95000"/>
                  <a:lumOff val="5000"/>
                </a:srgbClr>
              </a:gs>
              <a:gs pos="59000">
                <a:srgbClr val="0B3754"/>
              </a:gs>
              <a:gs pos="100000">
                <a:srgbClr val="0D243F"/>
              </a:gs>
            </a:gsLst>
            <a:lin ang="13200000" scaled="0"/>
          </a:gradFill>
          <a:ln>
            <a:gradFill>
              <a:gsLst>
                <a:gs pos="0">
                  <a:srgbClr val="163B67"/>
                </a:gs>
                <a:gs pos="100000">
                  <a:srgbClr val="0C2A42"/>
                </a:gs>
              </a:gsLst>
              <a:lin ang="5400000" scaled="1"/>
            </a:gradFill>
          </a:ln>
          <a:effectLst>
            <a:outerShdw blurRad="127000" dist="63500" dir="5400000" algn="ctr" rotWithShape="0">
              <a:srgbClr val="000000">
                <a:alpha val="6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cs typeface="+mn-ea"/>
                <a:sym typeface="+mn-lt"/>
              </a:rPr>
              <a:t>Limitations</a:t>
            </a:r>
            <a:endParaRPr lang="zh-CN" altLang="en-US" b="1" dirty="0">
              <a:solidFill>
                <a:schemeClr val="bg1"/>
              </a:solidFill>
              <a:cs typeface="+mn-ea"/>
              <a:sym typeface="+mn-lt"/>
            </a:endParaRPr>
          </a:p>
        </p:txBody>
      </p:sp>
      <p:sp>
        <p:nvSpPr>
          <p:cNvPr id="56" name="Slide Number Placeholder 3">
            <a:extLst>
              <a:ext uri="{FF2B5EF4-FFF2-40B4-BE49-F238E27FC236}">
                <a16:creationId xmlns:a16="http://schemas.microsoft.com/office/drawing/2014/main" id="{0CABB396-7AAA-856C-86BB-83674A370F13}"/>
              </a:ext>
            </a:extLst>
          </p:cNvPr>
          <p:cNvSpPr txBox="1">
            <a:spLocks/>
          </p:cNvSpPr>
          <p:nvPr/>
        </p:nvSpPr>
        <p:spPr>
          <a:xfrm>
            <a:off x="6553200" y="4767263"/>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C913308-F349-4B6D-A68A-DD1791B4A57B}" type="slidenum">
              <a:rPr lang="zh-CN" altLang="en-US" sz="1200" smtClean="0">
                <a:solidFill>
                  <a:schemeClr val="bg1">
                    <a:lumMod val="50000"/>
                  </a:schemeClr>
                </a:solidFill>
              </a:rPr>
              <a:pPr algn="r"/>
              <a:t>12</a:t>
            </a:fld>
            <a:endParaRPr lang="zh-CN" altLang="en-US" sz="1200" dirty="0">
              <a:solidFill>
                <a:schemeClr val="bg1">
                  <a:lumMod val="50000"/>
                </a:schemeClr>
              </a:solidFill>
            </a:endParaRPr>
          </a:p>
        </p:txBody>
      </p:sp>
    </p:spTree>
    <p:extLst>
      <p:ext uri="{BB962C8B-B14F-4D97-AF65-F5344CB8AC3E}">
        <p14:creationId xmlns:p14="http://schemas.microsoft.com/office/powerpoint/2010/main" val="324944153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lt">
                                    <p:tmPct val="3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200"/>
                                        <p:tgtEl>
                                          <p:spTgt spid="2"/>
                                        </p:tgtEl>
                                      </p:cBhvr>
                                    </p:animEffect>
                                  </p:childTnLst>
                                </p:cTn>
                              </p:par>
                            </p:childTnLst>
                          </p:cTn>
                        </p:par>
                        <p:par>
                          <p:cTn id="8" fill="hold">
                            <p:stCondLst>
                              <p:cond delay="1580"/>
                            </p:stCondLst>
                            <p:childTnLst>
                              <p:par>
                                <p:cTn id="9" presetID="14"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childTnLst>
                          </p:cTn>
                        </p:par>
                        <p:par>
                          <p:cTn id="12" fill="hold">
                            <p:stCondLst>
                              <p:cond delay="2080"/>
                            </p:stCondLst>
                            <p:childTnLst>
                              <p:par>
                                <p:cTn id="13" presetID="22" presetClass="entr" presetSubtype="8" fill="hold" grpId="0" nodeType="after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wipe(left)">
                                      <p:cBhvr>
                                        <p:cTn id="1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8"/>
          <p:cNvSpPr txBox="1"/>
          <p:nvPr/>
        </p:nvSpPr>
        <p:spPr>
          <a:xfrm>
            <a:off x="971600" y="258246"/>
            <a:ext cx="7014587" cy="492443"/>
          </a:xfrm>
          <a:prstGeom prst="rect">
            <a:avLst/>
          </a:prstGeom>
          <a:noFill/>
        </p:spPr>
        <p:txBody>
          <a:bodyPr wrap="square" lIns="0" tIns="0" rIns="0" bIns="0" rtlCol="0">
            <a:spAutoFit/>
          </a:bodyPr>
          <a:lstStyle/>
          <a:p>
            <a:r>
              <a:rPr lang="en-US" altLang="zh-CN" sz="3200" b="1" dirty="0">
                <a:solidFill>
                  <a:srgbClr val="3B4761"/>
                </a:solidFill>
                <a:latin typeface="Times New Roman" panose="02020603050405020304" pitchFamily="18" charset="0"/>
                <a:ea typeface="微软雅黑" panose="020B0503020204020204" pitchFamily="34" charset="-122"/>
                <a:cs typeface="Times New Roman" panose="02020603050405020304" pitchFamily="18" charset="0"/>
                <a:sym typeface="+mn-lt"/>
              </a:rPr>
              <a:t>How to solve the problem?</a:t>
            </a:r>
          </a:p>
        </p:txBody>
      </p:sp>
      <p:sp>
        <p:nvSpPr>
          <p:cNvPr id="5" name="文本框 32">
            <a:extLst>
              <a:ext uri="{FF2B5EF4-FFF2-40B4-BE49-F238E27FC236}">
                <a16:creationId xmlns:a16="http://schemas.microsoft.com/office/drawing/2014/main" id="{CE986666-9D1B-DD54-5FD3-B72677261324}"/>
              </a:ext>
            </a:extLst>
          </p:cNvPr>
          <p:cNvSpPr txBox="1"/>
          <p:nvPr/>
        </p:nvSpPr>
        <p:spPr>
          <a:xfrm>
            <a:off x="710462" y="1002089"/>
            <a:ext cx="6984776" cy="3662541"/>
          </a:xfrm>
          <a:prstGeom prst="rect">
            <a:avLst/>
          </a:prstGeom>
          <a:noFill/>
        </p:spPr>
        <p:txBody>
          <a:bodyPr wrap="square" rtlCol="0">
            <a:spAutoFit/>
          </a:bodyPr>
          <a:lstStyle>
            <a:defPPr>
              <a:defRPr lang="zh-CN"/>
            </a:defPPr>
            <a:lvl1pPr>
              <a:defRPr sz="2800">
                <a:solidFill>
                  <a:schemeClr val="bg1"/>
                </a:solidFill>
                <a:latin typeface="时尚中黑简体" panose="01010104010101010101" pitchFamily="2" charset="-122"/>
                <a:ea typeface="时尚中黑简体" panose="01010104010101010101" pitchFamily="2" charset="-122"/>
              </a:defRPr>
            </a:lvl1pPr>
          </a:lstStyle>
          <a:p>
            <a:r>
              <a:rPr lang="en-US" sz="1800" dirty="0">
                <a:solidFill>
                  <a:srgbClr val="3B4761"/>
                </a:solidFill>
                <a:latin typeface="+mn-lt"/>
                <a:cs typeface="Aharoni" panose="02010803020104030203" pitchFamily="2" charset="-79"/>
              </a:rPr>
              <a:t>The problem is divided into two stages:</a:t>
            </a:r>
          </a:p>
          <a:p>
            <a:endParaRPr lang="en-US" sz="1800" dirty="0">
              <a:solidFill>
                <a:srgbClr val="3B4761"/>
              </a:solidFill>
              <a:latin typeface="+mn-lt"/>
              <a:cs typeface="Aharoni" panose="02010803020104030203" pitchFamily="2" charset="-79"/>
            </a:endParaRPr>
          </a:p>
          <a:p>
            <a:pPr marL="800100" lvl="1" indent="-342900">
              <a:buFont typeface="+mj-lt"/>
              <a:buAutoNum type="arabicPeriod"/>
            </a:pPr>
            <a:r>
              <a:rPr lang="en-US" b="1" i="1" dirty="0">
                <a:solidFill>
                  <a:srgbClr val="DB2121"/>
                </a:solidFill>
                <a:latin typeface="+mn-lt"/>
                <a:cs typeface="Aharoni" panose="02010803020104030203" pitchFamily="2" charset="-79"/>
              </a:rPr>
              <a:t>Classification</a:t>
            </a:r>
          </a:p>
          <a:p>
            <a:pPr lvl="1"/>
            <a:endParaRPr lang="en-US" b="1" i="1" dirty="0">
              <a:solidFill>
                <a:srgbClr val="DB2121"/>
              </a:solidFill>
              <a:latin typeface="+mn-lt"/>
              <a:cs typeface="Aharoni" panose="02010803020104030203" pitchFamily="2" charset="-79"/>
            </a:endParaRPr>
          </a:p>
          <a:p>
            <a:pPr lvl="2"/>
            <a:r>
              <a:rPr lang="en-US" sz="1600" dirty="0">
                <a:solidFill>
                  <a:srgbClr val="3B4761"/>
                </a:solidFill>
              </a:rPr>
              <a:t>Medical image classification is one of the most important problems in the image recognition area.</a:t>
            </a:r>
          </a:p>
          <a:p>
            <a:pPr lvl="2"/>
            <a:endParaRPr lang="en-US" sz="1600" dirty="0">
              <a:solidFill>
                <a:srgbClr val="3B4761"/>
              </a:solidFill>
            </a:endParaRPr>
          </a:p>
          <a:p>
            <a:pPr lvl="2"/>
            <a:r>
              <a:rPr lang="en-US" sz="1600" dirty="0">
                <a:solidFill>
                  <a:srgbClr val="3B4761"/>
                </a:solidFill>
              </a:rPr>
              <a:t>It aims to classify medical images into different categories to help doctors in disease diagnosis or further research.</a:t>
            </a:r>
          </a:p>
          <a:p>
            <a:pPr lvl="2"/>
            <a:endParaRPr lang="en-US" sz="1600" dirty="0">
              <a:solidFill>
                <a:srgbClr val="3B4761"/>
              </a:solidFill>
            </a:endParaRPr>
          </a:p>
          <a:p>
            <a:pPr lvl="2"/>
            <a:r>
              <a:rPr lang="en-US" sz="1600" dirty="0">
                <a:solidFill>
                  <a:srgbClr val="3B4761"/>
                </a:solidFill>
              </a:rPr>
              <a:t>Overall, medical image classification can be divided into two steps:</a:t>
            </a:r>
          </a:p>
          <a:p>
            <a:pPr marL="1657350" lvl="3" indent="-285750">
              <a:buFont typeface="Arial" panose="020B0604020202020204" pitchFamily="34" charset="0"/>
              <a:buChar char="•"/>
            </a:pPr>
            <a:r>
              <a:rPr lang="en-US" sz="1600" dirty="0">
                <a:solidFill>
                  <a:srgbClr val="3B4761"/>
                </a:solidFill>
              </a:rPr>
              <a:t>The first step is extracting effective features from the image.</a:t>
            </a:r>
          </a:p>
          <a:p>
            <a:pPr marL="1657350" lvl="3" indent="-285750">
              <a:buFont typeface="Arial" panose="020B0604020202020204" pitchFamily="34" charset="0"/>
              <a:buChar char="•"/>
            </a:pPr>
            <a:r>
              <a:rPr lang="en-US" sz="1600" dirty="0">
                <a:solidFill>
                  <a:srgbClr val="3B4761"/>
                </a:solidFill>
              </a:rPr>
              <a:t>The second step is using the features to build models that classify the image dataset.</a:t>
            </a:r>
            <a:endParaRPr lang="en-US" dirty="0">
              <a:solidFill>
                <a:srgbClr val="3B4761"/>
              </a:solidFill>
            </a:endParaRPr>
          </a:p>
        </p:txBody>
      </p:sp>
      <p:sp>
        <p:nvSpPr>
          <p:cNvPr id="2" name="graduation-cap_16905">
            <a:extLst>
              <a:ext uri="{FF2B5EF4-FFF2-40B4-BE49-F238E27FC236}">
                <a16:creationId xmlns:a16="http://schemas.microsoft.com/office/drawing/2014/main" id="{3F894ECB-7A18-1B13-6A64-5ABE0E37DC2D}"/>
              </a:ext>
            </a:extLst>
          </p:cNvPr>
          <p:cNvSpPr>
            <a:spLocks noChangeAspect="1"/>
          </p:cNvSpPr>
          <p:nvPr/>
        </p:nvSpPr>
        <p:spPr bwMode="auto">
          <a:xfrm rot="1176017">
            <a:off x="525864" y="383452"/>
            <a:ext cx="417229" cy="242030"/>
          </a:xfrm>
          <a:custGeom>
            <a:avLst/>
            <a:gdLst>
              <a:gd name="connsiteX0" fmla="*/ 82550 w 331788"/>
              <a:gd name="connsiteY0" fmla="*/ 117475 h 198438"/>
              <a:gd name="connsiteX1" fmla="*/ 165100 w 331788"/>
              <a:gd name="connsiteY1" fmla="*/ 157163 h 198438"/>
              <a:gd name="connsiteX2" fmla="*/ 247650 w 331788"/>
              <a:gd name="connsiteY2" fmla="*/ 117475 h 198438"/>
              <a:gd name="connsiteX3" fmla="*/ 247650 w 331788"/>
              <a:gd name="connsiteY3" fmla="*/ 157163 h 198438"/>
              <a:gd name="connsiteX4" fmla="*/ 165100 w 331788"/>
              <a:gd name="connsiteY4" fmla="*/ 198438 h 198438"/>
              <a:gd name="connsiteX5" fmla="*/ 82550 w 331788"/>
              <a:gd name="connsiteY5" fmla="*/ 157163 h 198438"/>
              <a:gd name="connsiteX6" fmla="*/ 20638 w 331788"/>
              <a:gd name="connsiteY6" fmla="*/ 82550 h 198438"/>
              <a:gd name="connsiteX7" fmla="*/ 24606 w 331788"/>
              <a:gd name="connsiteY7" fmla="*/ 86447 h 198438"/>
              <a:gd name="connsiteX8" fmla="*/ 24606 w 331788"/>
              <a:gd name="connsiteY8" fmla="*/ 150091 h 198438"/>
              <a:gd name="connsiteX9" fmla="*/ 28575 w 331788"/>
              <a:gd name="connsiteY9" fmla="*/ 157885 h 198438"/>
              <a:gd name="connsiteX10" fmla="*/ 24606 w 331788"/>
              <a:gd name="connsiteY10" fmla="*/ 164379 h 198438"/>
              <a:gd name="connsiteX11" fmla="*/ 24606 w 331788"/>
              <a:gd name="connsiteY11" fmla="*/ 178667 h 198438"/>
              <a:gd name="connsiteX12" fmla="*/ 20638 w 331788"/>
              <a:gd name="connsiteY12" fmla="*/ 182563 h 198438"/>
              <a:gd name="connsiteX13" fmla="*/ 16669 w 331788"/>
              <a:gd name="connsiteY13" fmla="*/ 178667 h 198438"/>
              <a:gd name="connsiteX14" fmla="*/ 16669 w 331788"/>
              <a:gd name="connsiteY14" fmla="*/ 164379 h 198438"/>
              <a:gd name="connsiteX15" fmla="*/ 12700 w 331788"/>
              <a:gd name="connsiteY15" fmla="*/ 157885 h 198438"/>
              <a:gd name="connsiteX16" fmla="*/ 16669 w 331788"/>
              <a:gd name="connsiteY16" fmla="*/ 150091 h 198438"/>
              <a:gd name="connsiteX17" fmla="*/ 16669 w 331788"/>
              <a:gd name="connsiteY17" fmla="*/ 86447 h 198438"/>
              <a:gd name="connsiteX18" fmla="*/ 20638 w 331788"/>
              <a:gd name="connsiteY18" fmla="*/ 82550 h 198438"/>
              <a:gd name="connsiteX19" fmla="*/ 165100 w 331788"/>
              <a:gd name="connsiteY19" fmla="*/ 58738 h 198438"/>
              <a:gd name="connsiteX20" fmla="*/ 152400 w 331788"/>
              <a:gd name="connsiteY20" fmla="*/ 66676 h 198438"/>
              <a:gd name="connsiteX21" fmla="*/ 165100 w 331788"/>
              <a:gd name="connsiteY21" fmla="*/ 74614 h 198438"/>
              <a:gd name="connsiteX22" fmla="*/ 177800 w 331788"/>
              <a:gd name="connsiteY22" fmla="*/ 66676 h 198438"/>
              <a:gd name="connsiteX23" fmla="*/ 165100 w 331788"/>
              <a:gd name="connsiteY23" fmla="*/ 58738 h 198438"/>
              <a:gd name="connsiteX24" fmla="*/ 165100 w 331788"/>
              <a:gd name="connsiteY24" fmla="*/ 0 h 198438"/>
              <a:gd name="connsiteX25" fmla="*/ 331788 w 331788"/>
              <a:gd name="connsiteY25" fmla="*/ 66675 h 198438"/>
              <a:gd name="connsiteX26" fmla="*/ 165100 w 331788"/>
              <a:gd name="connsiteY26" fmla="*/ 149225 h 198438"/>
              <a:gd name="connsiteX27" fmla="*/ 0 w 331788"/>
              <a:gd name="connsiteY27" fmla="*/ 66675 h 19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1788" h="198438">
                <a:moveTo>
                  <a:pt x="82550" y="117475"/>
                </a:moveTo>
                <a:lnTo>
                  <a:pt x="165100" y="157163"/>
                </a:lnTo>
                <a:lnTo>
                  <a:pt x="247650" y="117475"/>
                </a:lnTo>
                <a:lnTo>
                  <a:pt x="247650" y="157163"/>
                </a:lnTo>
                <a:lnTo>
                  <a:pt x="165100" y="198438"/>
                </a:lnTo>
                <a:lnTo>
                  <a:pt x="82550" y="157163"/>
                </a:lnTo>
                <a:close/>
                <a:moveTo>
                  <a:pt x="20638" y="82550"/>
                </a:moveTo>
                <a:cubicBezTo>
                  <a:pt x="23283" y="82550"/>
                  <a:pt x="24606" y="85148"/>
                  <a:pt x="24606" y="86447"/>
                </a:cubicBezTo>
                <a:cubicBezTo>
                  <a:pt x="24606" y="86447"/>
                  <a:pt x="24606" y="86447"/>
                  <a:pt x="24606" y="150091"/>
                </a:cubicBezTo>
                <a:cubicBezTo>
                  <a:pt x="27252" y="151390"/>
                  <a:pt x="28575" y="153988"/>
                  <a:pt x="28575" y="157885"/>
                </a:cubicBezTo>
                <a:cubicBezTo>
                  <a:pt x="28575" y="160482"/>
                  <a:pt x="27252" y="163080"/>
                  <a:pt x="24606" y="164379"/>
                </a:cubicBezTo>
                <a:cubicBezTo>
                  <a:pt x="24606" y="164379"/>
                  <a:pt x="24606" y="164379"/>
                  <a:pt x="24606" y="178667"/>
                </a:cubicBezTo>
                <a:cubicBezTo>
                  <a:pt x="24606" y="181264"/>
                  <a:pt x="23283" y="182563"/>
                  <a:pt x="20638" y="182563"/>
                </a:cubicBezTo>
                <a:cubicBezTo>
                  <a:pt x="17992" y="182563"/>
                  <a:pt x="16669" y="181264"/>
                  <a:pt x="16669" y="178667"/>
                </a:cubicBezTo>
                <a:cubicBezTo>
                  <a:pt x="16669" y="178667"/>
                  <a:pt x="16669" y="178667"/>
                  <a:pt x="16669" y="164379"/>
                </a:cubicBezTo>
                <a:cubicBezTo>
                  <a:pt x="14023" y="163080"/>
                  <a:pt x="12700" y="160482"/>
                  <a:pt x="12700" y="157885"/>
                </a:cubicBezTo>
                <a:cubicBezTo>
                  <a:pt x="12700" y="153988"/>
                  <a:pt x="14023" y="151390"/>
                  <a:pt x="16669" y="150091"/>
                </a:cubicBezTo>
                <a:cubicBezTo>
                  <a:pt x="16669" y="150091"/>
                  <a:pt x="16669" y="150091"/>
                  <a:pt x="16669" y="86447"/>
                </a:cubicBezTo>
                <a:cubicBezTo>
                  <a:pt x="16669" y="85148"/>
                  <a:pt x="17992" y="82550"/>
                  <a:pt x="20638" y="82550"/>
                </a:cubicBezTo>
                <a:close/>
                <a:moveTo>
                  <a:pt x="165100" y="58738"/>
                </a:moveTo>
                <a:cubicBezTo>
                  <a:pt x="158086" y="58738"/>
                  <a:pt x="152400" y="62292"/>
                  <a:pt x="152400" y="66676"/>
                </a:cubicBezTo>
                <a:cubicBezTo>
                  <a:pt x="152400" y="71060"/>
                  <a:pt x="158086" y="74614"/>
                  <a:pt x="165100" y="74614"/>
                </a:cubicBezTo>
                <a:cubicBezTo>
                  <a:pt x="172114" y="74614"/>
                  <a:pt x="177800" y="71060"/>
                  <a:pt x="177800" y="66676"/>
                </a:cubicBezTo>
                <a:cubicBezTo>
                  <a:pt x="177800" y="62292"/>
                  <a:pt x="172114" y="58738"/>
                  <a:pt x="165100" y="58738"/>
                </a:cubicBezTo>
                <a:close/>
                <a:moveTo>
                  <a:pt x="165100" y="0"/>
                </a:moveTo>
                <a:lnTo>
                  <a:pt x="331788" y="66675"/>
                </a:lnTo>
                <a:lnTo>
                  <a:pt x="165100" y="149225"/>
                </a:lnTo>
                <a:lnTo>
                  <a:pt x="0" y="66675"/>
                </a:lnTo>
                <a:close/>
              </a:path>
            </a:pathLst>
          </a:custGeom>
          <a:solidFill>
            <a:schemeClr val="accent1"/>
          </a:solidFill>
          <a:ln>
            <a:noFill/>
          </a:ln>
        </p:spPr>
        <p:txBody>
          <a:bodyPr/>
          <a:lstStyle/>
          <a:p>
            <a:endParaRPr lang="en-US"/>
          </a:p>
        </p:txBody>
      </p:sp>
      <p:sp>
        <p:nvSpPr>
          <p:cNvPr id="3" name="Slide Number Placeholder 3">
            <a:extLst>
              <a:ext uri="{FF2B5EF4-FFF2-40B4-BE49-F238E27FC236}">
                <a16:creationId xmlns:a16="http://schemas.microsoft.com/office/drawing/2014/main" id="{297122E4-EEAF-0DE0-EB5F-31B009E3099C}"/>
              </a:ext>
            </a:extLst>
          </p:cNvPr>
          <p:cNvSpPr txBox="1">
            <a:spLocks/>
          </p:cNvSpPr>
          <p:nvPr/>
        </p:nvSpPr>
        <p:spPr>
          <a:xfrm>
            <a:off x="6553200" y="4767263"/>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C913308-F349-4B6D-A68A-DD1791B4A57B}" type="slidenum">
              <a:rPr lang="zh-CN" altLang="en-US" sz="1200" smtClean="0">
                <a:solidFill>
                  <a:schemeClr val="bg1">
                    <a:lumMod val="50000"/>
                  </a:schemeClr>
                </a:solidFill>
              </a:rPr>
              <a:pPr algn="r"/>
              <a:t>13</a:t>
            </a:fld>
            <a:endParaRPr lang="zh-CN" altLang="en-US" sz="1200" dirty="0">
              <a:solidFill>
                <a:schemeClr val="bg1">
                  <a:lumMod val="50000"/>
                </a:schemeClr>
              </a:solidFill>
            </a:endParaRPr>
          </a:p>
        </p:txBody>
      </p:sp>
    </p:spTree>
    <p:extLst>
      <p:ext uri="{BB962C8B-B14F-4D97-AF65-F5344CB8AC3E}">
        <p14:creationId xmlns:p14="http://schemas.microsoft.com/office/powerpoint/2010/main" val="371404331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lt">
                                    <p:tmPct val="30000"/>
                                  </p:iterate>
                                  <p:childTnLst>
                                    <p:set>
                                      <p:cBhvr>
                                        <p:cTn id="6" dur="1" fill="hold">
                                          <p:stCondLst>
                                            <p:cond delay="0"/>
                                          </p:stCondLst>
                                        </p:cTn>
                                        <p:tgtEl>
                                          <p:spTgt spid="7"/>
                                        </p:tgtEl>
                                        <p:attrNameLst>
                                          <p:attrName>style.visibility</p:attrName>
                                        </p:attrNameLst>
                                      </p:cBhvr>
                                      <p:to>
                                        <p:strVal val="visible"/>
                                      </p:to>
                                    </p:set>
                                    <p:animEffect transition="in" filter="wipe(left)">
                                      <p:cBhvr>
                                        <p:cTn id="7" dur="2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2">
            <a:extLst>
              <a:ext uri="{FF2B5EF4-FFF2-40B4-BE49-F238E27FC236}">
                <a16:creationId xmlns:a16="http://schemas.microsoft.com/office/drawing/2014/main" id="{CE986666-9D1B-DD54-5FD3-B72677261324}"/>
              </a:ext>
            </a:extLst>
          </p:cNvPr>
          <p:cNvSpPr txBox="1"/>
          <p:nvPr/>
        </p:nvSpPr>
        <p:spPr>
          <a:xfrm>
            <a:off x="-36512" y="411510"/>
            <a:ext cx="6984776" cy="4308872"/>
          </a:xfrm>
          <a:prstGeom prst="rect">
            <a:avLst/>
          </a:prstGeom>
          <a:noFill/>
        </p:spPr>
        <p:txBody>
          <a:bodyPr wrap="square" rtlCol="0">
            <a:spAutoFit/>
          </a:bodyPr>
          <a:lstStyle>
            <a:defPPr>
              <a:defRPr lang="zh-CN"/>
            </a:defPPr>
            <a:lvl1pPr>
              <a:defRPr sz="2800">
                <a:solidFill>
                  <a:schemeClr val="bg1"/>
                </a:solidFill>
                <a:latin typeface="时尚中黑简体" panose="01010104010101010101" pitchFamily="2" charset="-122"/>
                <a:ea typeface="时尚中黑简体" panose="01010104010101010101" pitchFamily="2" charset="-122"/>
              </a:defRPr>
            </a:lvl1pPr>
          </a:lstStyle>
          <a:p>
            <a:pPr marL="800100" lvl="1" indent="-342900">
              <a:buAutoNum type="arabicPeriod" startAt="2"/>
            </a:pPr>
            <a:r>
              <a:rPr lang="en-US" b="1" i="1" dirty="0">
                <a:solidFill>
                  <a:srgbClr val="DB2121"/>
                </a:solidFill>
                <a:latin typeface="+mn-lt"/>
                <a:cs typeface="Aharoni" panose="02010803020104030203" pitchFamily="2" charset="-79"/>
              </a:rPr>
              <a:t>Segmentation</a:t>
            </a:r>
          </a:p>
          <a:p>
            <a:pPr lvl="1"/>
            <a:endParaRPr lang="en-US" sz="1600" b="1" i="1" dirty="0">
              <a:solidFill>
                <a:srgbClr val="DB2121"/>
              </a:solidFill>
              <a:latin typeface="+mn-lt"/>
              <a:cs typeface="Aharoni" panose="02010803020104030203" pitchFamily="2" charset="-79"/>
            </a:endParaRPr>
          </a:p>
          <a:p>
            <a:pPr marL="1200150" lvl="2" indent="-285750">
              <a:buFont typeface="Arial" panose="020B0604020202020204" pitchFamily="34" charset="0"/>
              <a:buChar char="•"/>
            </a:pPr>
            <a:r>
              <a:rPr lang="en-US" sz="1600" b="1" i="1" dirty="0">
                <a:solidFill>
                  <a:srgbClr val="FF0000"/>
                </a:solidFill>
                <a:latin typeface="+mn-lt"/>
                <a:cs typeface="Aharoni" panose="02010803020104030203" pitchFamily="2" charset="-79"/>
              </a:rPr>
              <a:t>Image segmentation </a:t>
            </a:r>
            <a:r>
              <a:rPr lang="en-US" sz="1600" dirty="0">
                <a:solidFill>
                  <a:srgbClr val="3B4761"/>
                </a:solidFill>
                <a:latin typeface="+mn-lt"/>
                <a:cs typeface="Aharoni" panose="02010803020104030203" pitchFamily="2" charset="-79"/>
              </a:rPr>
              <a:t>is the technique of dividing images into meaningful Regions of Interests (ROIs) that are simple to analyze and interpret.</a:t>
            </a:r>
          </a:p>
          <a:p>
            <a:pPr lvl="2" defTabSz="914148">
              <a:defRPr/>
            </a:pPr>
            <a:endParaRPr lang="en-US" sz="1600" dirty="0">
              <a:solidFill>
                <a:srgbClr val="3B4761"/>
              </a:solidFill>
              <a:latin typeface="+mn-lt"/>
              <a:cs typeface="Times New Roman" panose="02020603050405020304" pitchFamily="18" charset="0"/>
            </a:endParaRPr>
          </a:p>
          <a:p>
            <a:pPr marL="1200150" lvl="2" indent="-285750">
              <a:buFont typeface="Arial" panose="020B0604020202020204" pitchFamily="34" charset="0"/>
              <a:buChar char="•"/>
            </a:pPr>
            <a:r>
              <a:rPr lang="en-US" sz="1600" dirty="0">
                <a:solidFill>
                  <a:srgbClr val="3B4761"/>
                </a:solidFill>
                <a:latin typeface="+mn-lt"/>
                <a:cs typeface="Aharoni" panose="02010803020104030203" pitchFamily="2" charset="-79"/>
              </a:rPr>
              <a:t>The predicted output of the process is an image contains the ROIs only or we assign a bounding box on the ROIs on the image.</a:t>
            </a:r>
          </a:p>
          <a:p>
            <a:pPr marL="1200150" lvl="2" indent="-285750">
              <a:buFont typeface="Arial" panose="020B0604020202020204" pitchFamily="34" charset="0"/>
              <a:buChar char="•"/>
            </a:pPr>
            <a:endParaRPr lang="en-US" sz="1600" dirty="0">
              <a:solidFill>
                <a:srgbClr val="3B4761"/>
              </a:solidFill>
              <a:latin typeface="+mn-lt"/>
              <a:cs typeface="Aharoni" panose="02010803020104030203" pitchFamily="2" charset="-79"/>
            </a:endParaRPr>
          </a:p>
          <a:p>
            <a:pPr marL="1200150" lvl="2" indent="-285750">
              <a:buFont typeface="Arial" panose="020B0604020202020204" pitchFamily="34" charset="0"/>
              <a:buChar char="•"/>
            </a:pPr>
            <a:r>
              <a:rPr lang="en-US" sz="1600" dirty="0">
                <a:solidFill>
                  <a:srgbClr val="3B4761"/>
                </a:solidFill>
                <a:latin typeface="+mn-lt"/>
                <a:cs typeface="Aharoni" panose="02010803020104030203" pitchFamily="2" charset="-79"/>
              </a:rPr>
              <a:t>The goal of image segmentation is to assign a label to each pixel of the image so the pixels with the same label share specific characteristics.</a:t>
            </a:r>
            <a:endParaRPr lang="ar-EG" sz="1600" dirty="0">
              <a:solidFill>
                <a:srgbClr val="3B4761"/>
              </a:solidFill>
              <a:latin typeface="+mn-lt"/>
              <a:cs typeface="Aharoni" panose="02010803020104030203" pitchFamily="2" charset="-79"/>
            </a:endParaRPr>
          </a:p>
          <a:p>
            <a:pPr marL="1200150" lvl="2" indent="-285750">
              <a:buFont typeface="Arial" panose="020B0604020202020204" pitchFamily="34" charset="0"/>
              <a:buChar char="•"/>
            </a:pPr>
            <a:endParaRPr lang="en-US" sz="1600" dirty="0">
              <a:solidFill>
                <a:srgbClr val="3B4761"/>
              </a:solidFill>
              <a:latin typeface="+mn-lt"/>
              <a:cs typeface="Aharoni" panose="02010803020104030203" pitchFamily="2" charset="-79"/>
            </a:endParaRPr>
          </a:p>
          <a:p>
            <a:pPr marL="1200150" lvl="2" indent="-285750">
              <a:buFont typeface="Arial" panose="020B0604020202020204" pitchFamily="34" charset="0"/>
              <a:buChar char="•"/>
            </a:pPr>
            <a:r>
              <a:rPr lang="en-US" sz="1600" dirty="0">
                <a:solidFill>
                  <a:srgbClr val="3B4761"/>
                </a:solidFill>
                <a:latin typeface="+mn-lt"/>
                <a:cs typeface="Aharoni" panose="02010803020104030203" pitchFamily="2" charset="-79"/>
              </a:rPr>
              <a:t>As </a:t>
            </a:r>
            <a:r>
              <a:rPr lang="en-US" sz="1600" b="1" i="1" dirty="0">
                <a:solidFill>
                  <a:srgbClr val="FF0000"/>
                </a:solidFill>
                <a:latin typeface="+mn-lt"/>
                <a:cs typeface="Aharoni" panose="02010803020104030203" pitchFamily="2" charset="-79"/>
              </a:rPr>
              <a:t>segmentation</a:t>
            </a:r>
            <a:r>
              <a:rPr lang="en-US" sz="1600" dirty="0">
                <a:solidFill>
                  <a:srgbClr val="3B4761"/>
                </a:solidFill>
                <a:latin typeface="+mn-lt"/>
                <a:cs typeface="Aharoni" panose="02010803020104030203" pitchFamily="2" charset="-79"/>
              </a:rPr>
              <a:t> reduce the risk factors of the colon cancer, it helps doctors to detect the location of the cancer, so the survival of the patient will be faster.</a:t>
            </a:r>
          </a:p>
          <a:p>
            <a:pPr marL="1200150" lvl="2" indent="-285750">
              <a:buFont typeface="Arial" panose="020B0604020202020204" pitchFamily="34" charset="0"/>
              <a:buChar char="•"/>
            </a:pPr>
            <a:endParaRPr lang="en-US" sz="1600" dirty="0">
              <a:solidFill>
                <a:srgbClr val="3B4761"/>
              </a:solidFill>
              <a:latin typeface="+mn-lt"/>
              <a:cs typeface="Aharoni" panose="02010803020104030203" pitchFamily="2" charset="-79"/>
            </a:endParaRPr>
          </a:p>
        </p:txBody>
      </p:sp>
      <p:sp>
        <p:nvSpPr>
          <p:cNvPr id="3" name="Slide Number Placeholder 3">
            <a:extLst>
              <a:ext uri="{FF2B5EF4-FFF2-40B4-BE49-F238E27FC236}">
                <a16:creationId xmlns:a16="http://schemas.microsoft.com/office/drawing/2014/main" id="{F57D906B-5143-6EC6-0F83-F6CB4C242E52}"/>
              </a:ext>
            </a:extLst>
          </p:cNvPr>
          <p:cNvSpPr txBox="1">
            <a:spLocks/>
          </p:cNvSpPr>
          <p:nvPr/>
        </p:nvSpPr>
        <p:spPr>
          <a:xfrm>
            <a:off x="6553200" y="4767263"/>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C913308-F349-4B6D-A68A-DD1791B4A57B}" type="slidenum">
              <a:rPr lang="zh-CN" altLang="en-US" sz="1200" smtClean="0">
                <a:solidFill>
                  <a:schemeClr val="bg1">
                    <a:lumMod val="50000"/>
                  </a:schemeClr>
                </a:solidFill>
              </a:rPr>
              <a:pPr algn="r"/>
              <a:t>14</a:t>
            </a:fld>
            <a:endParaRPr lang="zh-CN" altLang="en-US" sz="1200" dirty="0">
              <a:solidFill>
                <a:schemeClr val="bg1">
                  <a:lumMod val="50000"/>
                </a:schemeClr>
              </a:solidFill>
            </a:endParaRPr>
          </a:p>
        </p:txBody>
      </p:sp>
      <p:pic>
        <p:nvPicPr>
          <p:cNvPr id="2" name="Content Placeholder 4" descr="A picture containing text, food, colorful, different&#10;&#10;Description automatically generated">
            <a:extLst>
              <a:ext uri="{FF2B5EF4-FFF2-40B4-BE49-F238E27FC236}">
                <a16:creationId xmlns:a16="http://schemas.microsoft.com/office/drawing/2014/main" id="{28883269-4F0F-6AFF-0172-12BBA8619D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6352063" y="1439761"/>
            <a:ext cx="3312368" cy="1831931"/>
          </a:xfrm>
          <a:prstGeom prst="rect">
            <a:avLst/>
          </a:prstGeom>
        </p:spPr>
      </p:pic>
    </p:spTree>
    <p:extLst>
      <p:ext uri="{BB962C8B-B14F-4D97-AF65-F5344CB8AC3E}">
        <p14:creationId xmlns:p14="http://schemas.microsoft.com/office/powerpoint/2010/main" val="151675046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839d3dd7-90c0-46b7-ad30-43ca467af0b5">
            <a:extLst>
              <a:ext uri="{FF2B5EF4-FFF2-40B4-BE49-F238E27FC236}">
                <a16:creationId xmlns:a16="http://schemas.microsoft.com/office/drawing/2014/main" id="{DB1ADEF8-F6AD-7828-80D3-8B53445A9FC3}"/>
              </a:ext>
            </a:extLst>
          </p:cNvPr>
          <p:cNvGrpSpPr>
            <a:grpSpLocks noChangeAspect="1"/>
          </p:cNvGrpSpPr>
          <p:nvPr/>
        </p:nvGrpSpPr>
        <p:grpSpPr>
          <a:xfrm>
            <a:off x="899592" y="771550"/>
            <a:ext cx="7774528" cy="3690945"/>
            <a:chOff x="860210" y="1610693"/>
            <a:chExt cx="10366038" cy="4921258"/>
          </a:xfrm>
        </p:grpSpPr>
        <p:sp>
          <p:nvSpPr>
            <p:cNvPr id="6" name="Freeform: Shape 152">
              <a:extLst>
                <a:ext uri="{FF2B5EF4-FFF2-40B4-BE49-F238E27FC236}">
                  <a16:creationId xmlns:a16="http://schemas.microsoft.com/office/drawing/2014/main" id="{08FC8F42-D165-34CD-D1E8-6FC49835B5D4}"/>
                </a:ext>
              </a:extLst>
            </p:cNvPr>
            <p:cNvSpPr>
              <a:spLocks/>
            </p:cNvSpPr>
            <p:nvPr/>
          </p:nvSpPr>
          <p:spPr bwMode="auto">
            <a:xfrm rot="13500000">
              <a:off x="6164539" y="2973026"/>
              <a:ext cx="2139941" cy="2139940"/>
            </a:xfrm>
            <a:custGeom>
              <a:avLst/>
              <a:gdLst>
                <a:gd name="T0" fmla="*/ 107 w 728"/>
                <a:gd name="T1" fmla="*/ 621 h 727"/>
                <a:gd name="T2" fmla="*/ 364 w 728"/>
                <a:gd name="T3" fmla="*/ 727 h 727"/>
                <a:gd name="T4" fmla="*/ 364 w 728"/>
                <a:gd name="T5" fmla="*/ 556 h 727"/>
                <a:gd name="T6" fmla="*/ 228 w 728"/>
                <a:gd name="T7" fmla="*/ 499 h 727"/>
                <a:gd name="T8" fmla="*/ 172 w 728"/>
                <a:gd name="T9" fmla="*/ 363 h 727"/>
                <a:gd name="T10" fmla="*/ 228 w 728"/>
                <a:gd name="T11" fmla="*/ 227 h 727"/>
                <a:gd name="T12" fmla="*/ 364 w 728"/>
                <a:gd name="T13" fmla="*/ 171 h 727"/>
                <a:gd name="T14" fmla="*/ 500 w 728"/>
                <a:gd name="T15" fmla="*/ 227 h 727"/>
                <a:gd name="T16" fmla="*/ 556 w 728"/>
                <a:gd name="T17" fmla="*/ 363 h 727"/>
                <a:gd name="T18" fmla="*/ 728 w 728"/>
                <a:gd name="T19" fmla="*/ 363 h 727"/>
                <a:gd name="T20" fmla="*/ 621 w 728"/>
                <a:gd name="T21" fmla="*/ 106 h 727"/>
                <a:gd name="T22" fmla="*/ 364 w 728"/>
                <a:gd name="T23" fmla="*/ 0 h 727"/>
                <a:gd name="T24" fmla="*/ 107 w 728"/>
                <a:gd name="T25" fmla="*/ 106 h 727"/>
                <a:gd name="T26" fmla="*/ 0 w 728"/>
                <a:gd name="T27" fmla="*/ 363 h 727"/>
                <a:gd name="T28" fmla="*/ 107 w 728"/>
                <a:gd name="T29" fmla="*/ 621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8" h="727">
                  <a:moveTo>
                    <a:pt x="107" y="621"/>
                  </a:moveTo>
                  <a:cubicBezTo>
                    <a:pt x="176" y="689"/>
                    <a:pt x="267" y="727"/>
                    <a:pt x="364" y="727"/>
                  </a:cubicBezTo>
                  <a:cubicBezTo>
                    <a:pt x="364" y="556"/>
                    <a:pt x="364" y="556"/>
                    <a:pt x="364" y="556"/>
                  </a:cubicBezTo>
                  <a:cubicBezTo>
                    <a:pt x="313" y="556"/>
                    <a:pt x="264" y="536"/>
                    <a:pt x="228" y="499"/>
                  </a:cubicBezTo>
                  <a:cubicBezTo>
                    <a:pt x="192" y="463"/>
                    <a:pt x="172" y="415"/>
                    <a:pt x="172" y="363"/>
                  </a:cubicBezTo>
                  <a:cubicBezTo>
                    <a:pt x="172" y="312"/>
                    <a:pt x="192" y="264"/>
                    <a:pt x="228" y="227"/>
                  </a:cubicBezTo>
                  <a:cubicBezTo>
                    <a:pt x="264" y="191"/>
                    <a:pt x="313" y="171"/>
                    <a:pt x="364" y="171"/>
                  </a:cubicBezTo>
                  <a:cubicBezTo>
                    <a:pt x="415" y="171"/>
                    <a:pt x="464" y="191"/>
                    <a:pt x="500" y="227"/>
                  </a:cubicBezTo>
                  <a:cubicBezTo>
                    <a:pt x="536" y="264"/>
                    <a:pt x="556" y="312"/>
                    <a:pt x="556" y="363"/>
                  </a:cubicBezTo>
                  <a:cubicBezTo>
                    <a:pt x="728" y="363"/>
                    <a:pt x="728" y="363"/>
                    <a:pt x="728" y="363"/>
                  </a:cubicBezTo>
                  <a:cubicBezTo>
                    <a:pt x="728" y="266"/>
                    <a:pt x="690" y="175"/>
                    <a:pt x="621" y="106"/>
                  </a:cubicBezTo>
                  <a:cubicBezTo>
                    <a:pt x="553" y="38"/>
                    <a:pt x="461" y="0"/>
                    <a:pt x="364" y="0"/>
                  </a:cubicBezTo>
                  <a:cubicBezTo>
                    <a:pt x="267" y="0"/>
                    <a:pt x="176" y="38"/>
                    <a:pt x="107" y="106"/>
                  </a:cubicBezTo>
                  <a:cubicBezTo>
                    <a:pt x="38" y="175"/>
                    <a:pt x="0" y="266"/>
                    <a:pt x="0" y="363"/>
                  </a:cubicBezTo>
                  <a:cubicBezTo>
                    <a:pt x="0" y="461"/>
                    <a:pt x="38" y="552"/>
                    <a:pt x="107" y="621"/>
                  </a:cubicBezTo>
                  <a:close/>
                </a:path>
              </a:pathLst>
            </a:custGeom>
            <a:solidFill>
              <a:schemeClr val="accent3"/>
            </a:solidFill>
            <a:ln>
              <a:noFill/>
            </a:ln>
          </p:spPr>
          <p:txBody>
            <a:bodyPr anchor="ctr"/>
            <a:lstStyle/>
            <a:p>
              <a:pPr algn="ctr"/>
              <a:endParaRPr/>
            </a:p>
          </p:txBody>
        </p:sp>
        <p:sp>
          <p:nvSpPr>
            <p:cNvPr id="8" name="Freeform: Shape 162">
              <a:extLst>
                <a:ext uri="{FF2B5EF4-FFF2-40B4-BE49-F238E27FC236}">
                  <a16:creationId xmlns:a16="http://schemas.microsoft.com/office/drawing/2014/main" id="{C75F6854-D7EB-B31A-0139-751A9FED7706}"/>
                </a:ext>
              </a:extLst>
            </p:cNvPr>
            <p:cNvSpPr>
              <a:spLocks/>
            </p:cNvSpPr>
            <p:nvPr/>
          </p:nvSpPr>
          <p:spPr bwMode="auto">
            <a:xfrm rot="13500000">
              <a:off x="3836966" y="2959176"/>
              <a:ext cx="2139941" cy="2139940"/>
            </a:xfrm>
            <a:custGeom>
              <a:avLst/>
              <a:gdLst>
                <a:gd name="T0" fmla="*/ 107 w 728"/>
                <a:gd name="T1" fmla="*/ 621 h 727"/>
                <a:gd name="T2" fmla="*/ 364 w 728"/>
                <a:gd name="T3" fmla="*/ 727 h 727"/>
                <a:gd name="T4" fmla="*/ 364 w 728"/>
                <a:gd name="T5" fmla="*/ 556 h 727"/>
                <a:gd name="T6" fmla="*/ 228 w 728"/>
                <a:gd name="T7" fmla="*/ 499 h 727"/>
                <a:gd name="T8" fmla="*/ 172 w 728"/>
                <a:gd name="T9" fmla="*/ 363 h 727"/>
                <a:gd name="T10" fmla="*/ 228 w 728"/>
                <a:gd name="T11" fmla="*/ 227 h 727"/>
                <a:gd name="T12" fmla="*/ 364 w 728"/>
                <a:gd name="T13" fmla="*/ 171 h 727"/>
                <a:gd name="T14" fmla="*/ 500 w 728"/>
                <a:gd name="T15" fmla="*/ 227 h 727"/>
                <a:gd name="T16" fmla="*/ 556 w 728"/>
                <a:gd name="T17" fmla="*/ 363 h 727"/>
                <a:gd name="T18" fmla="*/ 728 w 728"/>
                <a:gd name="T19" fmla="*/ 363 h 727"/>
                <a:gd name="T20" fmla="*/ 621 w 728"/>
                <a:gd name="T21" fmla="*/ 106 h 727"/>
                <a:gd name="T22" fmla="*/ 364 w 728"/>
                <a:gd name="T23" fmla="*/ 0 h 727"/>
                <a:gd name="T24" fmla="*/ 107 w 728"/>
                <a:gd name="T25" fmla="*/ 106 h 727"/>
                <a:gd name="T26" fmla="*/ 0 w 728"/>
                <a:gd name="T27" fmla="*/ 363 h 727"/>
                <a:gd name="T28" fmla="*/ 107 w 728"/>
                <a:gd name="T29" fmla="*/ 621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8" h="727">
                  <a:moveTo>
                    <a:pt x="107" y="621"/>
                  </a:moveTo>
                  <a:cubicBezTo>
                    <a:pt x="176" y="689"/>
                    <a:pt x="267" y="727"/>
                    <a:pt x="364" y="727"/>
                  </a:cubicBezTo>
                  <a:cubicBezTo>
                    <a:pt x="364" y="556"/>
                    <a:pt x="364" y="556"/>
                    <a:pt x="364" y="556"/>
                  </a:cubicBezTo>
                  <a:cubicBezTo>
                    <a:pt x="313" y="556"/>
                    <a:pt x="264" y="536"/>
                    <a:pt x="228" y="499"/>
                  </a:cubicBezTo>
                  <a:cubicBezTo>
                    <a:pt x="192" y="463"/>
                    <a:pt x="172" y="415"/>
                    <a:pt x="172" y="363"/>
                  </a:cubicBezTo>
                  <a:cubicBezTo>
                    <a:pt x="172" y="312"/>
                    <a:pt x="192" y="264"/>
                    <a:pt x="228" y="227"/>
                  </a:cubicBezTo>
                  <a:cubicBezTo>
                    <a:pt x="264" y="191"/>
                    <a:pt x="313" y="171"/>
                    <a:pt x="364" y="171"/>
                  </a:cubicBezTo>
                  <a:cubicBezTo>
                    <a:pt x="415" y="171"/>
                    <a:pt x="464" y="191"/>
                    <a:pt x="500" y="227"/>
                  </a:cubicBezTo>
                  <a:cubicBezTo>
                    <a:pt x="536" y="264"/>
                    <a:pt x="556" y="312"/>
                    <a:pt x="556" y="363"/>
                  </a:cubicBezTo>
                  <a:cubicBezTo>
                    <a:pt x="728" y="363"/>
                    <a:pt x="728" y="363"/>
                    <a:pt x="728" y="363"/>
                  </a:cubicBezTo>
                  <a:cubicBezTo>
                    <a:pt x="728" y="266"/>
                    <a:pt x="690" y="175"/>
                    <a:pt x="621" y="106"/>
                  </a:cubicBezTo>
                  <a:cubicBezTo>
                    <a:pt x="553" y="38"/>
                    <a:pt x="461" y="0"/>
                    <a:pt x="364" y="0"/>
                  </a:cubicBezTo>
                  <a:cubicBezTo>
                    <a:pt x="267" y="0"/>
                    <a:pt x="176" y="38"/>
                    <a:pt x="107" y="106"/>
                  </a:cubicBezTo>
                  <a:cubicBezTo>
                    <a:pt x="38" y="175"/>
                    <a:pt x="0" y="266"/>
                    <a:pt x="0" y="363"/>
                  </a:cubicBezTo>
                  <a:cubicBezTo>
                    <a:pt x="0" y="461"/>
                    <a:pt x="38" y="552"/>
                    <a:pt x="107" y="621"/>
                  </a:cubicBezTo>
                  <a:close/>
                </a:path>
              </a:pathLst>
            </a:custGeom>
            <a:solidFill>
              <a:schemeClr val="accent5"/>
            </a:solidFill>
            <a:ln>
              <a:noFill/>
            </a:ln>
          </p:spPr>
          <p:txBody>
            <a:bodyPr anchor="ctr"/>
            <a:lstStyle/>
            <a:p>
              <a:pPr algn="ctr"/>
              <a:endParaRPr/>
            </a:p>
          </p:txBody>
        </p:sp>
        <p:sp>
          <p:nvSpPr>
            <p:cNvPr id="9" name="Freeform: Shape 163">
              <a:extLst>
                <a:ext uri="{FF2B5EF4-FFF2-40B4-BE49-F238E27FC236}">
                  <a16:creationId xmlns:a16="http://schemas.microsoft.com/office/drawing/2014/main" id="{9B6A5FFC-C7D8-8B47-2D57-9111E705C128}"/>
                </a:ext>
              </a:extLst>
            </p:cNvPr>
            <p:cNvSpPr>
              <a:spLocks/>
            </p:cNvSpPr>
            <p:nvPr/>
          </p:nvSpPr>
          <p:spPr bwMode="auto">
            <a:xfrm rot="2700000">
              <a:off x="5001961" y="1820072"/>
              <a:ext cx="2139941" cy="2139941"/>
            </a:xfrm>
            <a:custGeom>
              <a:avLst/>
              <a:gdLst>
                <a:gd name="T0" fmla="*/ 107 w 728"/>
                <a:gd name="T1" fmla="*/ 621 h 727"/>
                <a:gd name="T2" fmla="*/ 364 w 728"/>
                <a:gd name="T3" fmla="*/ 727 h 727"/>
                <a:gd name="T4" fmla="*/ 364 w 728"/>
                <a:gd name="T5" fmla="*/ 556 h 727"/>
                <a:gd name="T6" fmla="*/ 228 w 728"/>
                <a:gd name="T7" fmla="*/ 499 h 727"/>
                <a:gd name="T8" fmla="*/ 172 w 728"/>
                <a:gd name="T9" fmla="*/ 363 h 727"/>
                <a:gd name="T10" fmla="*/ 228 w 728"/>
                <a:gd name="T11" fmla="*/ 227 h 727"/>
                <a:gd name="T12" fmla="*/ 364 w 728"/>
                <a:gd name="T13" fmla="*/ 171 h 727"/>
                <a:gd name="T14" fmla="*/ 500 w 728"/>
                <a:gd name="T15" fmla="*/ 227 h 727"/>
                <a:gd name="T16" fmla="*/ 556 w 728"/>
                <a:gd name="T17" fmla="*/ 363 h 727"/>
                <a:gd name="T18" fmla="*/ 728 w 728"/>
                <a:gd name="T19" fmla="*/ 363 h 727"/>
                <a:gd name="T20" fmla="*/ 621 w 728"/>
                <a:gd name="T21" fmla="*/ 106 h 727"/>
                <a:gd name="T22" fmla="*/ 364 w 728"/>
                <a:gd name="T23" fmla="*/ 0 h 727"/>
                <a:gd name="T24" fmla="*/ 107 w 728"/>
                <a:gd name="T25" fmla="*/ 106 h 727"/>
                <a:gd name="T26" fmla="*/ 0 w 728"/>
                <a:gd name="T27" fmla="*/ 363 h 727"/>
                <a:gd name="T28" fmla="*/ 107 w 728"/>
                <a:gd name="T29" fmla="*/ 621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8" h="727">
                  <a:moveTo>
                    <a:pt x="107" y="621"/>
                  </a:moveTo>
                  <a:cubicBezTo>
                    <a:pt x="176" y="689"/>
                    <a:pt x="267" y="727"/>
                    <a:pt x="364" y="727"/>
                  </a:cubicBezTo>
                  <a:cubicBezTo>
                    <a:pt x="364" y="556"/>
                    <a:pt x="364" y="556"/>
                    <a:pt x="364" y="556"/>
                  </a:cubicBezTo>
                  <a:cubicBezTo>
                    <a:pt x="313" y="556"/>
                    <a:pt x="264" y="536"/>
                    <a:pt x="228" y="499"/>
                  </a:cubicBezTo>
                  <a:cubicBezTo>
                    <a:pt x="192" y="463"/>
                    <a:pt x="172" y="415"/>
                    <a:pt x="172" y="363"/>
                  </a:cubicBezTo>
                  <a:cubicBezTo>
                    <a:pt x="172" y="312"/>
                    <a:pt x="192" y="264"/>
                    <a:pt x="228" y="227"/>
                  </a:cubicBezTo>
                  <a:cubicBezTo>
                    <a:pt x="264" y="191"/>
                    <a:pt x="313" y="171"/>
                    <a:pt x="364" y="171"/>
                  </a:cubicBezTo>
                  <a:cubicBezTo>
                    <a:pt x="415" y="171"/>
                    <a:pt x="464" y="191"/>
                    <a:pt x="500" y="227"/>
                  </a:cubicBezTo>
                  <a:cubicBezTo>
                    <a:pt x="536" y="264"/>
                    <a:pt x="556" y="312"/>
                    <a:pt x="556" y="363"/>
                  </a:cubicBezTo>
                  <a:cubicBezTo>
                    <a:pt x="728" y="363"/>
                    <a:pt x="728" y="363"/>
                    <a:pt x="728" y="363"/>
                  </a:cubicBezTo>
                  <a:cubicBezTo>
                    <a:pt x="728" y="266"/>
                    <a:pt x="690" y="175"/>
                    <a:pt x="621" y="106"/>
                  </a:cubicBezTo>
                  <a:cubicBezTo>
                    <a:pt x="553" y="38"/>
                    <a:pt x="461" y="0"/>
                    <a:pt x="364" y="0"/>
                  </a:cubicBezTo>
                  <a:cubicBezTo>
                    <a:pt x="267" y="0"/>
                    <a:pt x="176" y="38"/>
                    <a:pt x="107" y="106"/>
                  </a:cubicBezTo>
                  <a:cubicBezTo>
                    <a:pt x="38" y="175"/>
                    <a:pt x="0" y="266"/>
                    <a:pt x="0" y="363"/>
                  </a:cubicBezTo>
                  <a:cubicBezTo>
                    <a:pt x="0" y="461"/>
                    <a:pt x="38" y="552"/>
                    <a:pt x="107" y="621"/>
                  </a:cubicBezTo>
                  <a:close/>
                </a:path>
              </a:pathLst>
            </a:custGeom>
            <a:solidFill>
              <a:schemeClr val="accent4"/>
            </a:solidFill>
            <a:ln>
              <a:noFill/>
            </a:ln>
          </p:spPr>
          <p:txBody>
            <a:bodyPr anchor="ctr"/>
            <a:lstStyle/>
            <a:p>
              <a:pPr algn="ctr"/>
              <a:endParaRPr/>
            </a:p>
          </p:txBody>
        </p:sp>
        <p:grpSp>
          <p:nvGrpSpPr>
            <p:cNvPr id="10" name="Group 75">
              <a:extLst>
                <a:ext uri="{FF2B5EF4-FFF2-40B4-BE49-F238E27FC236}">
                  <a16:creationId xmlns:a16="http://schemas.microsoft.com/office/drawing/2014/main" id="{AF3B762C-DB4E-92DF-CE01-55B006C534E5}"/>
                </a:ext>
              </a:extLst>
            </p:cNvPr>
            <p:cNvGrpSpPr/>
            <p:nvPr/>
          </p:nvGrpSpPr>
          <p:grpSpPr>
            <a:xfrm>
              <a:off x="860210" y="1826822"/>
              <a:ext cx="2860349" cy="3253178"/>
              <a:chOff x="429244" y="2218707"/>
              <a:chExt cx="3247773" cy="3242767"/>
            </a:xfrm>
          </p:grpSpPr>
          <p:sp>
            <p:nvSpPr>
              <p:cNvPr id="54" name="Teardrop 143">
                <a:extLst>
                  <a:ext uri="{FF2B5EF4-FFF2-40B4-BE49-F238E27FC236}">
                    <a16:creationId xmlns:a16="http://schemas.microsoft.com/office/drawing/2014/main" id="{3CA76F97-7B1A-DA7B-B338-26C83714B160}"/>
                  </a:ext>
                </a:extLst>
              </p:cNvPr>
              <p:cNvSpPr>
                <a:spLocks noChangeAspect="1"/>
              </p:cNvSpPr>
              <p:nvPr/>
            </p:nvSpPr>
            <p:spPr>
              <a:xfrm rot="10800000">
                <a:off x="437017" y="2218707"/>
                <a:ext cx="3240000" cy="3240000"/>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5" name="Teardrop 144">
                <a:extLst>
                  <a:ext uri="{FF2B5EF4-FFF2-40B4-BE49-F238E27FC236}">
                    <a16:creationId xmlns:a16="http://schemas.microsoft.com/office/drawing/2014/main" id="{275ED009-5785-32BE-86CA-91D0A384D691}"/>
                  </a:ext>
                </a:extLst>
              </p:cNvPr>
              <p:cNvSpPr>
                <a:spLocks noChangeAspect="1"/>
              </p:cNvSpPr>
              <p:nvPr/>
            </p:nvSpPr>
            <p:spPr>
              <a:xfrm>
                <a:off x="429244" y="2221474"/>
                <a:ext cx="3240000" cy="3240000"/>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11" name="Freeform: Shape 150">
              <a:extLst>
                <a:ext uri="{FF2B5EF4-FFF2-40B4-BE49-F238E27FC236}">
                  <a16:creationId xmlns:a16="http://schemas.microsoft.com/office/drawing/2014/main" id="{C0EB27C4-3B90-CED7-EDD5-FFE36CFBE3ED}"/>
                </a:ext>
              </a:extLst>
            </p:cNvPr>
            <p:cNvSpPr/>
            <p:nvPr/>
          </p:nvSpPr>
          <p:spPr>
            <a:xfrm rot="18900000">
              <a:off x="3686506" y="1725030"/>
              <a:ext cx="1064989" cy="1826383"/>
            </a:xfrm>
            <a:custGeom>
              <a:avLst/>
              <a:gdLst>
                <a:gd name="connsiteX0" fmla="*/ 825115 w 1169415"/>
                <a:gd name="connsiteY0" fmla="*/ 0 h 2005467"/>
                <a:gd name="connsiteX1" fmla="*/ 1169415 w 1169415"/>
                <a:gd name="connsiteY1" fmla="*/ 828820 h 2005467"/>
                <a:gd name="connsiteX2" fmla="*/ 823972 w 1169415"/>
                <a:gd name="connsiteY2" fmla="*/ 1662681 h 2005467"/>
                <a:gd name="connsiteX3" fmla="*/ 109526 w 1169415"/>
                <a:gd name="connsiteY3" fmla="*/ 2000123 h 2005467"/>
                <a:gd name="connsiteX4" fmla="*/ 0 w 1169415"/>
                <a:gd name="connsiteY4" fmla="*/ 2005467 h 2005467"/>
                <a:gd name="connsiteX5" fmla="*/ 0 w 1169415"/>
                <a:gd name="connsiteY5" fmla="*/ 1452354 h 2005467"/>
                <a:gd name="connsiteX6" fmla="*/ 115260 w 1169415"/>
                <a:gd name="connsiteY6" fmla="*/ 1439917 h 2005467"/>
                <a:gd name="connsiteX7" fmla="*/ 431411 w 1169415"/>
                <a:gd name="connsiteY7" fmla="*/ 1270120 h 2005467"/>
                <a:gd name="connsiteX8" fmla="*/ 614425 w 1169415"/>
                <a:gd name="connsiteY8" fmla="*/ 831485 h 2005467"/>
                <a:gd name="connsiteX9" fmla="*/ 434299 w 1169415"/>
                <a:gd name="connsiteY9" fmla="*/ 390816 h 2005467"/>
                <a:gd name="connsiteX10" fmla="*/ 825115 w 1169415"/>
                <a:gd name="connsiteY10" fmla="*/ 0 h 200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9415" h="2005467">
                  <a:moveTo>
                    <a:pt x="825115" y="0"/>
                  </a:moveTo>
                  <a:cubicBezTo>
                    <a:pt x="1046501" y="221386"/>
                    <a:pt x="1167346" y="515926"/>
                    <a:pt x="1169415" y="828820"/>
                  </a:cubicBezTo>
                  <a:cubicBezTo>
                    <a:pt x="1169198" y="1143998"/>
                    <a:pt x="1047949" y="1438705"/>
                    <a:pt x="823972" y="1662681"/>
                  </a:cubicBezTo>
                  <a:cubicBezTo>
                    <a:pt x="629993" y="1856661"/>
                    <a:pt x="380111" y="1973740"/>
                    <a:pt x="109526" y="2000123"/>
                  </a:cubicBezTo>
                  <a:lnTo>
                    <a:pt x="0" y="2005467"/>
                  </a:lnTo>
                  <a:lnTo>
                    <a:pt x="0" y="1452354"/>
                  </a:lnTo>
                  <a:lnTo>
                    <a:pt x="115260" y="1439917"/>
                  </a:lnTo>
                  <a:cubicBezTo>
                    <a:pt x="234753" y="1415426"/>
                    <a:pt x="343992" y="1357539"/>
                    <a:pt x="431411" y="1270120"/>
                  </a:cubicBezTo>
                  <a:cubicBezTo>
                    <a:pt x="550256" y="1151275"/>
                    <a:pt x="614312" y="995926"/>
                    <a:pt x="614425" y="831485"/>
                  </a:cubicBezTo>
                  <a:cubicBezTo>
                    <a:pt x="616823" y="664759"/>
                    <a:pt x="550698" y="507215"/>
                    <a:pt x="434299" y="390816"/>
                  </a:cubicBezTo>
                  <a:cubicBezTo>
                    <a:pt x="434299" y="390816"/>
                    <a:pt x="434299" y="390816"/>
                    <a:pt x="825115"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2" name="Freeform: Shape 154">
              <a:extLst>
                <a:ext uri="{FF2B5EF4-FFF2-40B4-BE49-F238E27FC236}">
                  <a16:creationId xmlns:a16="http://schemas.microsoft.com/office/drawing/2014/main" id="{C5A11A79-393F-4631-1AD0-DB5CBE8F4691}"/>
                </a:ext>
              </a:extLst>
            </p:cNvPr>
            <p:cNvSpPr>
              <a:spLocks/>
            </p:cNvSpPr>
            <p:nvPr/>
          </p:nvSpPr>
          <p:spPr bwMode="auto">
            <a:xfrm rot="2700000">
              <a:off x="7329534" y="1833922"/>
              <a:ext cx="2139941" cy="2139941"/>
            </a:xfrm>
            <a:custGeom>
              <a:avLst/>
              <a:gdLst>
                <a:gd name="T0" fmla="*/ 107 w 728"/>
                <a:gd name="T1" fmla="*/ 621 h 727"/>
                <a:gd name="T2" fmla="*/ 364 w 728"/>
                <a:gd name="T3" fmla="*/ 727 h 727"/>
                <a:gd name="T4" fmla="*/ 364 w 728"/>
                <a:gd name="T5" fmla="*/ 556 h 727"/>
                <a:gd name="T6" fmla="*/ 228 w 728"/>
                <a:gd name="T7" fmla="*/ 499 h 727"/>
                <a:gd name="T8" fmla="*/ 172 w 728"/>
                <a:gd name="T9" fmla="*/ 363 h 727"/>
                <a:gd name="T10" fmla="*/ 228 w 728"/>
                <a:gd name="T11" fmla="*/ 227 h 727"/>
                <a:gd name="T12" fmla="*/ 364 w 728"/>
                <a:gd name="T13" fmla="*/ 171 h 727"/>
                <a:gd name="T14" fmla="*/ 500 w 728"/>
                <a:gd name="T15" fmla="*/ 227 h 727"/>
                <a:gd name="T16" fmla="*/ 556 w 728"/>
                <a:gd name="T17" fmla="*/ 363 h 727"/>
                <a:gd name="T18" fmla="*/ 728 w 728"/>
                <a:gd name="T19" fmla="*/ 363 h 727"/>
                <a:gd name="T20" fmla="*/ 621 w 728"/>
                <a:gd name="T21" fmla="*/ 106 h 727"/>
                <a:gd name="T22" fmla="*/ 364 w 728"/>
                <a:gd name="T23" fmla="*/ 0 h 727"/>
                <a:gd name="T24" fmla="*/ 107 w 728"/>
                <a:gd name="T25" fmla="*/ 106 h 727"/>
                <a:gd name="T26" fmla="*/ 0 w 728"/>
                <a:gd name="T27" fmla="*/ 363 h 727"/>
                <a:gd name="T28" fmla="*/ 107 w 728"/>
                <a:gd name="T29" fmla="*/ 621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8" h="727">
                  <a:moveTo>
                    <a:pt x="107" y="621"/>
                  </a:moveTo>
                  <a:cubicBezTo>
                    <a:pt x="176" y="689"/>
                    <a:pt x="267" y="727"/>
                    <a:pt x="364" y="727"/>
                  </a:cubicBezTo>
                  <a:cubicBezTo>
                    <a:pt x="364" y="556"/>
                    <a:pt x="364" y="556"/>
                    <a:pt x="364" y="556"/>
                  </a:cubicBezTo>
                  <a:cubicBezTo>
                    <a:pt x="313" y="556"/>
                    <a:pt x="264" y="536"/>
                    <a:pt x="228" y="499"/>
                  </a:cubicBezTo>
                  <a:cubicBezTo>
                    <a:pt x="192" y="463"/>
                    <a:pt x="172" y="415"/>
                    <a:pt x="172" y="363"/>
                  </a:cubicBezTo>
                  <a:cubicBezTo>
                    <a:pt x="172" y="312"/>
                    <a:pt x="192" y="264"/>
                    <a:pt x="228" y="227"/>
                  </a:cubicBezTo>
                  <a:cubicBezTo>
                    <a:pt x="264" y="191"/>
                    <a:pt x="313" y="171"/>
                    <a:pt x="364" y="171"/>
                  </a:cubicBezTo>
                  <a:cubicBezTo>
                    <a:pt x="415" y="171"/>
                    <a:pt x="464" y="191"/>
                    <a:pt x="500" y="227"/>
                  </a:cubicBezTo>
                  <a:cubicBezTo>
                    <a:pt x="536" y="264"/>
                    <a:pt x="556" y="312"/>
                    <a:pt x="556" y="363"/>
                  </a:cubicBezTo>
                  <a:cubicBezTo>
                    <a:pt x="728" y="363"/>
                    <a:pt x="728" y="363"/>
                    <a:pt x="728" y="363"/>
                  </a:cubicBezTo>
                  <a:cubicBezTo>
                    <a:pt x="728" y="266"/>
                    <a:pt x="690" y="175"/>
                    <a:pt x="621" y="106"/>
                  </a:cubicBezTo>
                  <a:cubicBezTo>
                    <a:pt x="553" y="38"/>
                    <a:pt x="461" y="0"/>
                    <a:pt x="364" y="0"/>
                  </a:cubicBezTo>
                  <a:cubicBezTo>
                    <a:pt x="267" y="0"/>
                    <a:pt x="176" y="38"/>
                    <a:pt x="107" y="106"/>
                  </a:cubicBezTo>
                  <a:cubicBezTo>
                    <a:pt x="38" y="175"/>
                    <a:pt x="0" y="266"/>
                    <a:pt x="0" y="363"/>
                  </a:cubicBezTo>
                  <a:cubicBezTo>
                    <a:pt x="0" y="461"/>
                    <a:pt x="38" y="552"/>
                    <a:pt x="107" y="621"/>
                  </a:cubicBezTo>
                  <a:close/>
                </a:path>
              </a:pathLst>
            </a:custGeom>
            <a:solidFill>
              <a:schemeClr val="accent2"/>
            </a:solidFill>
            <a:ln>
              <a:noFill/>
            </a:ln>
          </p:spPr>
          <p:txBody>
            <a:bodyPr anchor="ctr"/>
            <a:lstStyle/>
            <a:p>
              <a:pPr algn="ctr"/>
              <a:endParaRPr/>
            </a:p>
          </p:txBody>
        </p:sp>
        <p:sp>
          <p:nvSpPr>
            <p:cNvPr id="14" name="Oval 180">
              <a:extLst>
                <a:ext uri="{FF2B5EF4-FFF2-40B4-BE49-F238E27FC236}">
                  <a16:creationId xmlns:a16="http://schemas.microsoft.com/office/drawing/2014/main" id="{62ED8EA4-D355-BC9B-665B-8ADBDF91BBD4}"/>
                </a:ext>
              </a:extLst>
            </p:cNvPr>
            <p:cNvSpPr/>
            <p:nvPr/>
          </p:nvSpPr>
          <p:spPr>
            <a:xfrm>
              <a:off x="6995083" y="4823395"/>
              <a:ext cx="492388" cy="492388"/>
            </a:xfrm>
            <a:prstGeom prst="ellipse">
              <a:avLst/>
            </a:prstGeom>
            <a:solidFill>
              <a:schemeClr val="accent3"/>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lvl="0" algn="ctr"/>
              <a:r>
                <a:rPr lang="en-US" altLang="zh-CN" sz="1100" b="1">
                  <a:solidFill>
                    <a:srgbClr val="FFFFFF">
                      <a:lumMod val="95000"/>
                    </a:srgbClr>
                  </a:solidFill>
                </a:rPr>
                <a:t>03</a:t>
              </a:r>
            </a:p>
          </p:txBody>
        </p:sp>
        <p:sp>
          <p:nvSpPr>
            <p:cNvPr id="15" name="Oval 178">
              <a:extLst>
                <a:ext uri="{FF2B5EF4-FFF2-40B4-BE49-F238E27FC236}">
                  <a16:creationId xmlns:a16="http://schemas.microsoft.com/office/drawing/2014/main" id="{E30C6ABE-BA27-32ED-2098-65CE740E9570}"/>
                </a:ext>
              </a:extLst>
            </p:cNvPr>
            <p:cNvSpPr/>
            <p:nvPr/>
          </p:nvSpPr>
          <p:spPr>
            <a:xfrm>
              <a:off x="8164232" y="1624543"/>
              <a:ext cx="492388" cy="492388"/>
            </a:xfrm>
            <a:prstGeom prst="ellipse">
              <a:avLst/>
            </a:prstGeom>
            <a:solidFill>
              <a:schemeClr val="accent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lvl="0" algn="ctr"/>
              <a:r>
                <a:rPr lang="en-US" altLang="zh-CN" sz="1100" b="1">
                  <a:solidFill>
                    <a:srgbClr val="FFFFFF">
                      <a:lumMod val="95000"/>
                    </a:srgbClr>
                  </a:solidFill>
                </a:rPr>
                <a:t>04</a:t>
              </a:r>
            </a:p>
          </p:txBody>
        </p:sp>
        <p:sp>
          <p:nvSpPr>
            <p:cNvPr id="20" name="Oval 170">
              <a:extLst>
                <a:ext uri="{FF2B5EF4-FFF2-40B4-BE49-F238E27FC236}">
                  <a16:creationId xmlns:a16="http://schemas.microsoft.com/office/drawing/2014/main" id="{F08F0A49-384A-E650-1D93-798D91CC17A9}"/>
                </a:ext>
              </a:extLst>
            </p:cNvPr>
            <p:cNvSpPr/>
            <p:nvPr/>
          </p:nvSpPr>
          <p:spPr>
            <a:xfrm>
              <a:off x="4651758" y="4798312"/>
              <a:ext cx="492388" cy="492388"/>
            </a:xfrm>
            <a:prstGeom prst="ellipse">
              <a:avLst/>
            </a:prstGeom>
            <a:solidFill>
              <a:schemeClr val="accent5"/>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lvl="0" algn="ctr"/>
              <a:r>
                <a:rPr lang="id-ID" altLang="zh-CN" sz="1100" b="1" dirty="0">
                  <a:solidFill>
                    <a:srgbClr val="FFFFFF">
                      <a:lumMod val="95000"/>
                    </a:srgbClr>
                  </a:solidFill>
                </a:rPr>
                <a:t>01</a:t>
              </a:r>
            </a:p>
          </p:txBody>
        </p:sp>
        <p:sp>
          <p:nvSpPr>
            <p:cNvPr id="21" name="Oval 168">
              <a:extLst>
                <a:ext uri="{FF2B5EF4-FFF2-40B4-BE49-F238E27FC236}">
                  <a16:creationId xmlns:a16="http://schemas.microsoft.com/office/drawing/2014/main" id="{3BF1DB3E-670E-D2BE-770F-44A1C202472E}"/>
                </a:ext>
              </a:extLst>
            </p:cNvPr>
            <p:cNvSpPr/>
            <p:nvPr/>
          </p:nvSpPr>
          <p:spPr>
            <a:xfrm>
              <a:off x="5836659" y="1610693"/>
              <a:ext cx="492388" cy="492388"/>
            </a:xfrm>
            <a:prstGeom prst="ellipse">
              <a:avLst/>
            </a:prstGeom>
            <a:solidFill>
              <a:schemeClr val="accent4"/>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lvl="0" algn="ctr"/>
              <a:r>
                <a:rPr lang="en-US" altLang="zh-CN" sz="1100" b="1">
                  <a:solidFill>
                    <a:srgbClr val="FFFFFF">
                      <a:lumMod val="95000"/>
                    </a:srgbClr>
                  </a:solidFill>
                </a:rPr>
                <a:t>02</a:t>
              </a:r>
            </a:p>
          </p:txBody>
        </p:sp>
        <p:grpSp>
          <p:nvGrpSpPr>
            <p:cNvPr id="25" name="Group 182">
              <a:extLst>
                <a:ext uri="{FF2B5EF4-FFF2-40B4-BE49-F238E27FC236}">
                  <a16:creationId xmlns:a16="http://schemas.microsoft.com/office/drawing/2014/main" id="{E22696B1-B859-B415-D752-1C5313D5572D}"/>
                </a:ext>
              </a:extLst>
            </p:cNvPr>
            <p:cNvGrpSpPr/>
            <p:nvPr/>
          </p:nvGrpSpPr>
          <p:grpSpPr>
            <a:xfrm>
              <a:off x="921215" y="5370062"/>
              <a:ext cx="10305033" cy="304800"/>
              <a:chOff x="667890" y="4248150"/>
              <a:chExt cx="7655077" cy="304800"/>
            </a:xfrm>
          </p:grpSpPr>
          <p:cxnSp>
            <p:nvCxnSpPr>
              <p:cNvPr id="48" name="Straight Connector 183">
                <a:extLst>
                  <a:ext uri="{FF2B5EF4-FFF2-40B4-BE49-F238E27FC236}">
                    <a16:creationId xmlns:a16="http://schemas.microsoft.com/office/drawing/2014/main" id="{506F20A2-F6A4-AE0B-06F6-0D7B75FC6AEE}"/>
                  </a:ext>
                </a:extLst>
              </p:cNvPr>
              <p:cNvCxnSpPr/>
              <p:nvPr/>
            </p:nvCxnSpPr>
            <p:spPr>
              <a:xfrm flipH="1">
                <a:off x="667890" y="4552950"/>
                <a:ext cx="7655077" cy="0"/>
              </a:xfrm>
              <a:prstGeom prst="line">
                <a:avLst/>
              </a:prstGeom>
              <a:ln w="12700">
                <a:solidFill>
                  <a:schemeClr val="bg2">
                    <a:lumMod val="7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9" name="Straight Connector 184">
                <a:extLst>
                  <a:ext uri="{FF2B5EF4-FFF2-40B4-BE49-F238E27FC236}">
                    <a16:creationId xmlns:a16="http://schemas.microsoft.com/office/drawing/2014/main" id="{051F4EEA-E109-6FE6-A3F8-35AC786B793B}"/>
                  </a:ext>
                </a:extLst>
              </p:cNvPr>
              <p:cNvCxnSpPr/>
              <p:nvPr/>
            </p:nvCxnSpPr>
            <p:spPr>
              <a:xfrm flipH="1">
                <a:off x="667890" y="4248150"/>
                <a:ext cx="7655077" cy="0"/>
              </a:xfrm>
              <a:prstGeom prst="line">
                <a:avLst/>
              </a:prstGeom>
              <a:ln w="12700">
                <a:solidFill>
                  <a:schemeClr val="bg2">
                    <a:lumMod val="7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26" name="Group 5">
              <a:extLst>
                <a:ext uri="{FF2B5EF4-FFF2-40B4-BE49-F238E27FC236}">
                  <a16:creationId xmlns:a16="http://schemas.microsoft.com/office/drawing/2014/main" id="{EAA38046-A4D6-5603-79C3-28D342659563}"/>
                </a:ext>
              </a:extLst>
            </p:cNvPr>
            <p:cNvGrpSpPr/>
            <p:nvPr/>
          </p:nvGrpSpPr>
          <p:grpSpPr>
            <a:xfrm>
              <a:off x="3951879" y="5685135"/>
              <a:ext cx="4886920" cy="846816"/>
              <a:chOff x="3951879" y="5685135"/>
              <a:chExt cx="4886920" cy="846816"/>
            </a:xfrm>
          </p:grpSpPr>
          <p:grpSp>
            <p:nvGrpSpPr>
              <p:cNvPr id="30" name="Group 4">
                <a:extLst>
                  <a:ext uri="{FF2B5EF4-FFF2-40B4-BE49-F238E27FC236}">
                    <a16:creationId xmlns:a16="http://schemas.microsoft.com/office/drawing/2014/main" id="{0A66D2C2-BE33-249B-0309-CC4E6AD94F25}"/>
                  </a:ext>
                </a:extLst>
              </p:cNvPr>
              <p:cNvGrpSpPr/>
              <p:nvPr/>
            </p:nvGrpSpPr>
            <p:grpSpPr>
              <a:xfrm>
                <a:off x="3951879" y="5714449"/>
                <a:ext cx="3000189" cy="817502"/>
                <a:chOff x="3951879" y="5714449"/>
                <a:chExt cx="3000189" cy="817502"/>
              </a:xfrm>
            </p:grpSpPr>
            <p:sp>
              <p:nvSpPr>
                <p:cNvPr id="46" name="Oval 202">
                  <a:extLst>
                    <a:ext uri="{FF2B5EF4-FFF2-40B4-BE49-F238E27FC236}">
                      <a16:creationId xmlns:a16="http://schemas.microsoft.com/office/drawing/2014/main" id="{35766828-911D-8545-B058-634D93A3C674}"/>
                    </a:ext>
                  </a:extLst>
                </p:cNvPr>
                <p:cNvSpPr/>
                <p:nvPr/>
              </p:nvSpPr>
              <p:spPr>
                <a:xfrm>
                  <a:off x="3951879" y="5747246"/>
                  <a:ext cx="141941" cy="141943"/>
                </a:xfrm>
                <a:prstGeom prst="ellipse">
                  <a:avLst/>
                </a:prstGeom>
                <a:solidFill>
                  <a:schemeClr val="accent5">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rgbClr val="C00000"/>
                    </a:solidFill>
                  </a:endParaRPr>
                </a:p>
              </p:txBody>
            </p:sp>
            <p:sp>
              <p:nvSpPr>
                <p:cNvPr id="47" name="Rectangle 203">
                  <a:extLst>
                    <a:ext uri="{FF2B5EF4-FFF2-40B4-BE49-F238E27FC236}">
                      <a16:creationId xmlns:a16="http://schemas.microsoft.com/office/drawing/2014/main" id="{6CC1FCC1-B86B-0AFE-5C12-A30FDBB8E225}"/>
                    </a:ext>
                  </a:extLst>
                </p:cNvPr>
                <p:cNvSpPr>
                  <a:spLocks/>
                </p:cNvSpPr>
                <p:nvPr/>
              </p:nvSpPr>
              <p:spPr bwMode="auto">
                <a:xfrm>
                  <a:off x="5367158" y="5714449"/>
                  <a:ext cx="1584910" cy="817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72000" tIns="0" rIns="0" bIns="0" anchor="t" anchorCtr="0" compatLnSpc="1">
                  <a:prstTxWarp prst="textNoShape">
                    <a:avLst/>
                  </a:prstTxWarp>
                  <a:normAutofit/>
                </a:bodyPr>
                <a:lstStyle/>
                <a:p>
                  <a:pPr lvl="0" defTabSz="914400" fontAlgn="base">
                    <a:spcBef>
                      <a:spcPct val="0"/>
                    </a:spcBef>
                    <a:spcAft>
                      <a:spcPct val="0"/>
                    </a:spcAft>
                  </a:pPr>
                  <a:r>
                    <a:rPr lang="en-US" altLang="zh-CN" sz="1050" b="1" dirty="0"/>
                    <a:t>System</a:t>
                  </a:r>
                </a:p>
                <a:p>
                  <a:pPr lvl="0" defTabSz="914400" fontAlgn="base">
                    <a:spcBef>
                      <a:spcPct val="0"/>
                    </a:spcBef>
                    <a:spcAft>
                      <a:spcPct val="0"/>
                    </a:spcAft>
                  </a:pPr>
                  <a:r>
                    <a:rPr lang="en-US" altLang="zh-CN" sz="1050" b="1" dirty="0"/>
                    <a:t>architecture</a:t>
                  </a:r>
                  <a:endParaRPr lang="zh-CN" altLang="en-US" sz="1050" b="1" dirty="0"/>
                </a:p>
              </p:txBody>
            </p:sp>
          </p:grpSp>
          <p:grpSp>
            <p:nvGrpSpPr>
              <p:cNvPr id="31" name="Group 53">
                <a:extLst>
                  <a:ext uri="{FF2B5EF4-FFF2-40B4-BE49-F238E27FC236}">
                    <a16:creationId xmlns:a16="http://schemas.microsoft.com/office/drawing/2014/main" id="{BDD7E63D-6BDD-EF1C-64CE-7151FC8148ED}"/>
                  </a:ext>
                </a:extLst>
              </p:cNvPr>
              <p:cNvGrpSpPr/>
              <p:nvPr/>
            </p:nvGrpSpPr>
            <p:grpSpPr>
              <a:xfrm>
                <a:off x="4022849" y="5746478"/>
                <a:ext cx="1362251" cy="176386"/>
                <a:chOff x="2551752" y="5746478"/>
                <a:chExt cx="1362251" cy="176386"/>
              </a:xfrm>
            </p:grpSpPr>
            <p:sp>
              <p:nvSpPr>
                <p:cNvPr id="44" name="Oval 54">
                  <a:extLst>
                    <a:ext uri="{FF2B5EF4-FFF2-40B4-BE49-F238E27FC236}">
                      <a16:creationId xmlns:a16="http://schemas.microsoft.com/office/drawing/2014/main" id="{C424658D-5325-16EC-B23E-C2F74D2BBE83}"/>
                    </a:ext>
                  </a:extLst>
                </p:cNvPr>
                <p:cNvSpPr/>
                <p:nvPr/>
              </p:nvSpPr>
              <p:spPr>
                <a:xfrm>
                  <a:off x="3772060" y="5746478"/>
                  <a:ext cx="141943" cy="141941"/>
                </a:xfrm>
                <a:prstGeom prst="ellipse">
                  <a:avLst/>
                </a:prstGeom>
                <a:solidFill>
                  <a:schemeClr val="accent4">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5" name="Rectangle 55">
                  <a:extLst>
                    <a:ext uri="{FF2B5EF4-FFF2-40B4-BE49-F238E27FC236}">
                      <a16:creationId xmlns:a16="http://schemas.microsoft.com/office/drawing/2014/main" id="{AF33D9E0-2B3E-0E99-D5AA-77BB4E8B7C46}"/>
                    </a:ext>
                  </a:extLst>
                </p:cNvPr>
                <p:cNvSpPr>
                  <a:spLocks/>
                </p:cNvSpPr>
                <p:nvPr/>
              </p:nvSpPr>
              <p:spPr bwMode="auto">
                <a:xfrm>
                  <a:off x="2551752" y="5753587"/>
                  <a:ext cx="919091" cy="169277"/>
                </a:xfrm>
                <a:prstGeom prst="rect">
                  <a:avLst/>
                </a:prstGeom>
                <a:noFill/>
                <a:ln>
                  <a:noFill/>
                </a:ln>
                <a:extLst>
                  <a:ext uri="{909E8E84-426E-40DD-AFC4-6F175D3DCCD1}">
                    <a14:hiddenFill xmlns:a14="http://schemas.microsoft.com/office/drawing/2010/main">
                      <a:solidFill>
                        <a:schemeClr val="accent4"/>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72000" tIns="0" rIns="0" bIns="0" anchor="t" anchorCtr="0" compatLnSpc="1">
                  <a:prstTxWarp prst="textNoShape">
                    <a:avLst/>
                  </a:prstTxWarp>
                  <a:normAutofit fontScale="92500" lnSpcReduction="20000"/>
                </a:bodyPr>
                <a:lstStyle/>
                <a:p>
                  <a:pPr lvl="0" defTabSz="914400" fontAlgn="base">
                    <a:spcBef>
                      <a:spcPct val="0"/>
                    </a:spcBef>
                    <a:spcAft>
                      <a:spcPct val="0"/>
                    </a:spcAft>
                  </a:pPr>
                  <a:r>
                    <a:rPr lang="en-US" altLang="zh-CN" sz="1100" b="1" dirty="0"/>
                    <a:t>Stakeholders</a:t>
                  </a:r>
                  <a:endParaRPr lang="zh-CN" altLang="en-US" sz="1100" b="1" dirty="0"/>
                </a:p>
              </p:txBody>
            </p:sp>
          </p:grpSp>
          <p:grpSp>
            <p:nvGrpSpPr>
              <p:cNvPr id="32" name="Group 56">
                <a:extLst>
                  <a:ext uri="{FF2B5EF4-FFF2-40B4-BE49-F238E27FC236}">
                    <a16:creationId xmlns:a16="http://schemas.microsoft.com/office/drawing/2014/main" id="{AADA700A-DED1-5837-B46B-22FDDB13FEB0}"/>
                  </a:ext>
                </a:extLst>
              </p:cNvPr>
              <p:cNvGrpSpPr/>
              <p:nvPr/>
            </p:nvGrpSpPr>
            <p:grpSpPr>
              <a:xfrm>
                <a:off x="6453719" y="5710822"/>
                <a:ext cx="1061032" cy="364777"/>
                <a:chOff x="3511525" y="5710822"/>
                <a:chExt cx="1061032" cy="364777"/>
              </a:xfrm>
            </p:grpSpPr>
            <p:sp>
              <p:nvSpPr>
                <p:cNvPr id="42" name="Oval 57">
                  <a:extLst>
                    <a:ext uri="{FF2B5EF4-FFF2-40B4-BE49-F238E27FC236}">
                      <a16:creationId xmlns:a16="http://schemas.microsoft.com/office/drawing/2014/main" id="{A855939F-5E34-FA4B-D0A7-4538BB4B0C69}"/>
                    </a:ext>
                  </a:extLst>
                </p:cNvPr>
                <p:cNvSpPr/>
                <p:nvPr/>
              </p:nvSpPr>
              <p:spPr>
                <a:xfrm>
                  <a:off x="3511525" y="5732185"/>
                  <a:ext cx="141943" cy="141943"/>
                </a:xfrm>
                <a:prstGeom prst="ellipse">
                  <a:avLst/>
                </a:prstGeom>
                <a:solidFill>
                  <a:schemeClr val="accent3">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3" name="Rectangle 58">
                  <a:extLst>
                    <a:ext uri="{FF2B5EF4-FFF2-40B4-BE49-F238E27FC236}">
                      <a16:creationId xmlns:a16="http://schemas.microsoft.com/office/drawing/2014/main" id="{B01A6828-FF08-A978-7868-B05FFC9A0B4A}"/>
                    </a:ext>
                  </a:extLst>
                </p:cNvPr>
                <p:cNvSpPr>
                  <a:spLocks/>
                </p:cNvSpPr>
                <p:nvPr/>
              </p:nvSpPr>
              <p:spPr bwMode="auto">
                <a:xfrm>
                  <a:off x="3653467" y="5710822"/>
                  <a:ext cx="919090" cy="364777"/>
                </a:xfrm>
                <a:prstGeom prst="rect">
                  <a:avLst/>
                </a:prstGeom>
                <a:noFill/>
                <a:ln>
                  <a:noFill/>
                </a:ln>
                <a:extLst>
                  <a:ext uri="{909E8E84-426E-40DD-AFC4-6F175D3DCCD1}">
                    <a14:hiddenFill xmlns:a14="http://schemas.microsoft.com/office/drawing/2010/main">
                      <a:solidFill>
                        <a:schemeClr val="accent3"/>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72000" tIns="0" rIns="0" bIns="0" anchor="t" anchorCtr="0" compatLnSpc="1">
                  <a:prstTxWarp prst="textNoShape">
                    <a:avLst/>
                  </a:prstTxWarp>
                  <a:normAutofit fontScale="92500" lnSpcReduction="20000"/>
                </a:bodyPr>
                <a:lstStyle/>
                <a:p>
                  <a:pPr lvl="0" defTabSz="914400" fontAlgn="base">
                    <a:spcBef>
                      <a:spcPct val="0"/>
                    </a:spcBef>
                    <a:spcAft>
                      <a:spcPct val="0"/>
                    </a:spcAft>
                  </a:pPr>
                  <a:r>
                    <a:rPr lang="en-US" altLang="zh-CN" sz="1100" b="1" dirty="0"/>
                    <a:t>Functional</a:t>
                  </a:r>
                </a:p>
                <a:p>
                  <a:pPr lvl="0" defTabSz="914400" fontAlgn="base">
                    <a:spcBef>
                      <a:spcPct val="0"/>
                    </a:spcBef>
                    <a:spcAft>
                      <a:spcPct val="0"/>
                    </a:spcAft>
                  </a:pPr>
                  <a:r>
                    <a:rPr lang="en-US" altLang="zh-CN" sz="1100" b="1" dirty="0"/>
                    <a:t>Requirements</a:t>
                  </a:r>
                  <a:endParaRPr lang="zh-CN" altLang="en-US" sz="1100" b="1" dirty="0"/>
                </a:p>
              </p:txBody>
            </p:sp>
          </p:grpSp>
          <p:grpSp>
            <p:nvGrpSpPr>
              <p:cNvPr id="33" name="Group 59">
                <a:extLst>
                  <a:ext uri="{FF2B5EF4-FFF2-40B4-BE49-F238E27FC236}">
                    <a16:creationId xmlns:a16="http://schemas.microsoft.com/office/drawing/2014/main" id="{735D2CE0-9544-7D05-2BFD-71F2B886AC6A}"/>
                  </a:ext>
                </a:extLst>
              </p:cNvPr>
              <p:cNvGrpSpPr/>
              <p:nvPr/>
            </p:nvGrpSpPr>
            <p:grpSpPr>
              <a:xfrm>
                <a:off x="7777765" y="5685135"/>
                <a:ext cx="1061034" cy="434979"/>
                <a:chOff x="3364474" y="5685135"/>
                <a:chExt cx="1061034" cy="434979"/>
              </a:xfrm>
            </p:grpSpPr>
            <p:sp>
              <p:nvSpPr>
                <p:cNvPr id="40" name="Oval 60">
                  <a:extLst>
                    <a:ext uri="{FF2B5EF4-FFF2-40B4-BE49-F238E27FC236}">
                      <a16:creationId xmlns:a16="http://schemas.microsoft.com/office/drawing/2014/main" id="{8BC9D31E-3726-5775-4180-60F87088E2ED}"/>
                    </a:ext>
                  </a:extLst>
                </p:cNvPr>
                <p:cNvSpPr/>
                <p:nvPr/>
              </p:nvSpPr>
              <p:spPr>
                <a:xfrm>
                  <a:off x="3364474" y="5706499"/>
                  <a:ext cx="141943" cy="141942"/>
                </a:xfrm>
                <a:prstGeom prst="ellipse">
                  <a:avLst/>
                </a:prstGeom>
                <a:solidFill>
                  <a:schemeClr val="accent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1" name="Rectangle 61">
                  <a:extLst>
                    <a:ext uri="{FF2B5EF4-FFF2-40B4-BE49-F238E27FC236}">
                      <a16:creationId xmlns:a16="http://schemas.microsoft.com/office/drawing/2014/main" id="{AAEA0632-9E75-23A8-3190-49C837FD9F22}"/>
                    </a:ext>
                  </a:extLst>
                </p:cNvPr>
                <p:cNvSpPr>
                  <a:spLocks/>
                </p:cNvSpPr>
                <p:nvPr/>
              </p:nvSpPr>
              <p:spPr bwMode="auto">
                <a:xfrm>
                  <a:off x="3506417" y="5685135"/>
                  <a:ext cx="919091" cy="434979"/>
                </a:xfrm>
                <a:prstGeom prst="rect">
                  <a:avLst/>
                </a:prstGeom>
                <a:noFill/>
                <a:ln>
                  <a:noFill/>
                </a:ln>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72000" tIns="0" rIns="0" bIns="0" anchor="t" anchorCtr="0" compatLnSpc="1">
                  <a:prstTxWarp prst="textNoShape">
                    <a:avLst/>
                  </a:prstTxWarp>
                  <a:normAutofit/>
                </a:bodyPr>
                <a:lstStyle/>
                <a:p>
                  <a:pPr lvl="0" defTabSz="914400" fontAlgn="base">
                    <a:spcBef>
                      <a:spcPct val="0"/>
                    </a:spcBef>
                    <a:spcAft>
                      <a:spcPct val="0"/>
                    </a:spcAft>
                  </a:pPr>
                  <a:r>
                    <a:rPr lang="en-US" altLang="zh-CN" sz="1050" b="1" dirty="0"/>
                    <a:t>Non-functional</a:t>
                  </a:r>
                </a:p>
                <a:p>
                  <a:pPr lvl="0" defTabSz="914400" fontAlgn="base">
                    <a:spcBef>
                      <a:spcPct val="0"/>
                    </a:spcBef>
                    <a:spcAft>
                      <a:spcPct val="0"/>
                    </a:spcAft>
                  </a:pPr>
                  <a:r>
                    <a:rPr lang="en-US" altLang="zh-CN" sz="1050" b="1" dirty="0"/>
                    <a:t>Requirements</a:t>
                  </a:r>
                  <a:endParaRPr lang="zh-CN" altLang="en-US" sz="1050" b="1" dirty="0"/>
                </a:p>
              </p:txBody>
            </p:sp>
          </p:grpSp>
        </p:grpSp>
        <p:sp>
          <p:nvSpPr>
            <p:cNvPr id="29" name="Rectangle 68">
              <a:extLst>
                <a:ext uri="{FF2B5EF4-FFF2-40B4-BE49-F238E27FC236}">
                  <a16:creationId xmlns:a16="http://schemas.microsoft.com/office/drawing/2014/main" id="{323FFED1-C144-E0E6-77A7-B906EC04A7E8}"/>
                </a:ext>
              </a:extLst>
            </p:cNvPr>
            <p:cNvSpPr/>
            <p:nvPr/>
          </p:nvSpPr>
          <p:spPr>
            <a:xfrm>
              <a:off x="976285" y="2909824"/>
              <a:ext cx="2104388" cy="890719"/>
            </a:xfrm>
            <a:prstGeom prst="rect">
              <a:avLst/>
            </a:prstGeom>
          </p:spPr>
          <p:txBody>
            <a:bodyPr wrap="none" lIns="72000" tIns="0" rIns="72000" bIns="0" anchor="b">
              <a:normAutofit/>
            </a:bodyPr>
            <a:lstStyle/>
            <a:p>
              <a:r>
                <a:rPr lang="en-US" altLang="zh-CN"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lt"/>
                </a:rPr>
                <a:t>Project Specifications</a:t>
              </a:r>
            </a:p>
          </p:txBody>
        </p:sp>
      </p:grpSp>
      <p:pic>
        <p:nvPicPr>
          <p:cNvPr id="57" name="Graphic 56" descr="Programmer male with solid fill">
            <a:extLst>
              <a:ext uri="{FF2B5EF4-FFF2-40B4-BE49-F238E27FC236}">
                <a16:creationId xmlns:a16="http://schemas.microsoft.com/office/drawing/2014/main" id="{01815B32-60BB-0282-7862-00BDFDEFF0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13887" y="1358387"/>
            <a:ext cx="443423" cy="443423"/>
          </a:xfrm>
          <a:prstGeom prst="rect">
            <a:avLst/>
          </a:prstGeom>
        </p:spPr>
      </p:pic>
      <p:pic>
        <p:nvPicPr>
          <p:cNvPr id="59" name="Graphic 58" descr="School boy with solid fill">
            <a:extLst>
              <a:ext uri="{FF2B5EF4-FFF2-40B4-BE49-F238E27FC236}">
                <a16:creationId xmlns:a16="http://schemas.microsoft.com/office/drawing/2014/main" id="{3AFAAE1D-F20A-C4D3-A5CD-4CB037F392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39640" y="2420018"/>
            <a:ext cx="544028" cy="456308"/>
          </a:xfrm>
          <a:prstGeom prst="rect">
            <a:avLst/>
          </a:prstGeom>
        </p:spPr>
      </p:pic>
      <p:pic>
        <p:nvPicPr>
          <p:cNvPr id="61" name="Graphic 60" descr="Cloud Computing outline">
            <a:extLst>
              <a:ext uri="{FF2B5EF4-FFF2-40B4-BE49-F238E27FC236}">
                <a16:creationId xmlns:a16="http://schemas.microsoft.com/office/drawing/2014/main" id="{2D359DDA-EBF3-EDF6-6D00-14AE18346A2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95712" y="2413482"/>
            <a:ext cx="452456" cy="452456"/>
          </a:xfrm>
          <a:prstGeom prst="rect">
            <a:avLst/>
          </a:prstGeom>
        </p:spPr>
      </p:pic>
      <p:pic>
        <p:nvPicPr>
          <p:cNvPr id="63" name="Graphic 62" descr="Head with gears outline">
            <a:extLst>
              <a:ext uri="{FF2B5EF4-FFF2-40B4-BE49-F238E27FC236}">
                <a16:creationId xmlns:a16="http://schemas.microsoft.com/office/drawing/2014/main" id="{8D6F0454-F7D8-B2C3-1667-99C7BAA72F6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24791" y="1453845"/>
            <a:ext cx="504510" cy="504510"/>
          </a:xfrm>
          <a:prstGeom prst="rect">
            <a:avLst/>
          </a:prstGeom>
        </p:spPr>
      </p:pic>
      <p:sp>
        <p:nvSpPr>
          <p:cNvPr id="67" name="Rectangle 64">
            <a:extLst>
              <a:ext uri="{FF2B5EF4-FFF2-40B4-BE49-F238E27FC236}">
                <a16:creationId xmlns:a16="http://schemas.microsoft.com/office/drawing/2014/main" id="{F7201555-49D3-E879-7D9C-C29BE9715764}"/>
              </a:ext>
            </a:extLst>
          </p:cNvPr>
          <p:cNvSpPr>
            <a:spLocks/>
          </p:cNvSpPr>
          <p:nvPr/>
        </p:nvSpPr>
        <p:spPr bwMode="auto">
          <a:xfrm>
            <a:off x="7441104" y="3852889"/>
            <a:ext cx="689317" cy="126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72000" tIns="0" rIns="0" bIns="0" anchor="t" anchorCtr="0" compatLnSpc="1">
            <a:prstTxWarp prst="textNoShape">
              <a:avLst/>
            </a:prstTxWarp>
            <a:normAutofit fontScale="92500" lnSpcReduction="20000"/>
          </a:bodyPr>
          <a:lstStyle/>
          <a:p>
            <a:pPr lvl="0" defTabSz="914400" fontAlgn="base">
              <a:spcBef>
                <a:spcPct val="0"/>
              </a:spcBef>
              <a:spcAft>
                <a:spcPct val="0"/>
              </a:spcAft>
            </a:pPr>
            <a:endParaRPr lang="zh-CN" altLang="en-US" sz="1100" b="1" dirty="0"/>
          </a:p>
        </p:txBody>
      </p:sp>
      <p:sp>
        <p:nvSpPr>
          <p:cNvPr id="2" name="Slide Number Placeholder 3">
            <a:extLst>
              <a:ext uri="{FF2B5EF4-FFF2-40B4-BE49-F238E27FC236}">
                <a16:creationId xmlns:a16="http://schemas.microsoft.com/office/drawing/2014/main" id="{F5477271-9C3F-3066-CACD-C7DB7E795290}"/>
              </a:ext>
            </a:extLst>
          </p:cNvPr>
          <p:cNvSpPr txBox="1">
            <a:spLocks/>
          </p:cNvSpPr>
          <p:nvPr/>
        </p:nvSpPr>
        <p:spPr>
          <a:xfrm>
            <a:off x="6841233" y="4623247"/>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C913308-F349-4B6D-A68A-DD1791B4A57B}" type="slidenum">
              <a:rPr lang="zh-CN" altLang="en-US" sz="1200" smtClean="0">
                <a:solidFill>
                  <a:schemeClr val="bg1">
                    <a:lumMod val="50000"/>
                  </a:schemeClr>
                </a:solidFill>
              </a:rPr>
              <a:pPr algn="r"/>
              <a:t>15</a:t>
            </a:fld>
            <a:endParaRPr lang="zh-CN" altLang="en-US" sz="1200" dirty="0">
              <a:solidFill>
                <a:schemeClr val="bg1">
                  <a:lumMod val="50000"/>
                </a:schemeClr>
              </a:solidFill>
            </a:endParaRPr>
          </a:p>
        </p:txBody>
      </p:sp>
    </p:spTree>
    <p:extLst>
      <p:ext uri="{BB962C8B-B14F-4D97-AF65-F5344CB8AC3E}">
        <p14:creationId xmlns:p14="http://schemas.microsoft.com/office/powerpoint/2010/main" val="180194883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in a lab coat looking through a microscope&#10;&#10;Description automatically generated with medium confidence">
            <a:extLst>
              <a:ext uri="{FF2B5EF4-FFF2-40B4-BE49-F238E27FC236}">
                <a16:creationId xmlns:a16="http://schemas.microsoft.com/office/drawing/2014/main" id="{5AF1D0DC-3E40-9582-095E-CCD2DBE383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75765" y="1491630"/>
            <a:ext cx="2224627" cy="2108691"/>
          </a:xfrm>
          <a:prstGeom prst="rect">
            <a:avLst/>
          </a:prstGeom>
        </p:spPr>
      </p:pic>
      <p:pic>
        <p:nvPicPr>
          <p:cNvPr id="3" name="Picture 2" descr="A person sitting at a desk with several computer monitors&#10;&#10;Description automatically generated with low confidence">
            <a:extLst>
              <a:ext uri="{FF2B5EF4-FFF2-40B4-BE49-F238E27FC236}">
                <a16:creationId xmlns:a16="http://schemas.microsoft.com/office/drawing/2014/main" id="{3A140C75-DC26-FD96-F413-7A0B3542B9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3888" y="1491630"/>
            <a:ext cx="2233093" cy="2108691"/>
          </a:xfrm>
          <a:prstGeom prst="rect">
            <a:avLst/>
          </a:prstGeom>
        </p:spPr>
      </p:pic>
      <p:pic>
        <p:nvPicPr>
          <p:cNvPr id="4" name="Picture 3" descr="A person writing on a piece of paper&#10;&#10;Description automatically generated with medium confidence">
            <a:extLst>
              <a:ext uri="{FF2B5EF4-FFF2-40B4-BE49-F238E27FC236}">
                <a16:creationId xmlns:a16="http://schemas.microsoft.com/office/drawing/2014/main" id="{7B2BA06D-DD42-792F-3ADB-B30907B9A0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1191" y="1491630"/>
            <a:ext cx="2233094" cy="2108691"/>
          </a:xfrm>
          <a:prstGeom prst="rect">
            <a:avLst/>
          </a:prstGeom>
        </p:spPr>
      </p:pic>
      <p:grpSp>
        <p:nvGrpSpPr>
          <p:cNvPr id="5" name="组合 1">
            <a:extLst>
              <a:ext uri="{FF2B5EF4-FFF2-40B4-BE49-F238E27FC236}">
                <a16:creationId xmlns:a16="http://schemas.microsoft.com/office/drawing/2014/main" id="{60233718-220A-7B42-016F-C807D516FA77}"/>
              </a:ext>
            </a:extLst>
          </p:cNvPr>
          <p:cNvGrpSpPr/>
          <p:nvPr/>
        </p:nvGrpSpPr>
        <p:grpSpPr>
          <a:xfrm>
            <a:off x="1215028" y="3280218"/>
            <a:ext cx="1890210" cy="863225"/>
            <a:chOff x="1182569" y="2735105"/>
            <a:chExt cx="1890210" cy="863225"/>
          </a:xfrm>
        </p:grpSpPr>
        <p:sp>
          <p:nvSpPr>
            <p:cNvPr id="6" name="Oval 5">
              <a:extLst>
                <a:ext uri="{FF2B5EF4-FFF2-40B4-BE49-F238E27FC236}">
                  <a16:creationId xmlns:a16="http://schemas.microsoft.com/office/drawing/2014/main" id="{4A8EB689-8A3A-AD66-1D59-1740AF861336}"/>
                </a:ext>
              </a:extLst>
            </p:cNvPr>
            <p:cNvSpPr/>
            <p:nvPr/>
          </p:nvSpPr>
          <p:spPr>
            <a:xfrm>
              <a:off x="1864517" y="2735105"/>
              <a:ext cx="528804" cy="528802"/>
            </a:xfrm>
            <a:prstGeom prst="ellipse">
              <a:avLst/>
            </a:prstGeom>
            <a:solidFill>
              <a:schemeClr val="accent1"/>
            </a:solidFill>
            <a:ln w="25400">
              <a:solidFill>
                <a:schemeClr val="bg1">
                  <a:lumMod val="95000"/>
                </a:schemeClr>
              </a:solidFill>
            </a:ln>
          </p:spPr>
          <p:style>
            <a:lnRef idx="2">
              <a:schemeClr val="accent3">
                <a:hueOff val="552171"/>
                <a:satOff val="28263"/>
                <a:lumOff val="11872"/>
                <a:alphaOff val="0"/>
              </a:schemeClr>
            </a:lnRef>
            <a:fillRef idx="1">
              <a:schemeClr val="accent3">
                <a:hueOff val="552171"/>
                <a:satOff val="28263"/>
                <a:lumOff val="11872"/>
                <a:alphaOff val="0"/>
              </a:schemeClr>
            </a:fillRef>
            <a:effectRef idx="0">
              <a:schemeClr val="accent3">
                <a:hueOff val="552171"/>
                <a:satOff val="28263"/>
                <a:lumOff val="11872"/>
                <a:alphaOff val="0"/>
              </a:schemeClr>
            </a:effectRef>
            <a:fontRef idx="minor">
              <a:schemeClr val="lt1"/>
            </a:fontRef>
          </p:style>
          <p:txBody>
            <a:bodyPr anchor="ctr"/>
            <a:lstStyle/>
            <a:p>
              <a:pPr algn="ctr"/>
              <a:endParaRPr/>
            </a:p>
          </p:txBody>
        </p:sp>
        <p:sp>
          <p:nvSpPr>
            <p:cNvPr id="7" name="Freeform: Shape 6">
              <a:extLst>
                <a:ext uri="{FF2B5EF4-FFF2-40B4-BE49-F238E27FC236}">
                  <a16:creationId xmlns:a16="http://schemas.microsoft.com/office/drawing/2014/main" id="{0D528A0B-2881-3EC1-AC20-2B3104000B9A}"/>
                </a:ext>
              </a:extLst>
            </p:cNvPr>
            <p:cNvSpPr>
              <a:spLocks/>
            </p:cNvSpPr>
            <p:nvPr/>
          </p:nvSpPr>
          <p:spPr bwMode="auto">
            <a:xfrm>
              <a:off x="2004940" y="2880741"/>
              <a:ext cx="245469" cy="215626"/>
            </a:xfrm>
            <a:custGeom>
              <a:avLst/>
              <a:gdLst>
                <a:gd name="T0" fmla="*/ 400 w 400"/>
                <a:gd name="T1" fmla="*/ 352 h 352"/>
                <a:gd name="T2" fmla="*/ 394 w 400"/>
                <a:gd name="T3" fmla="*/ 268 h 352"/>
                <a:gd name="T4" fmla="*/ 342 w 400"/>
                <a:gd name="T5" fmla="*/ 236 h 352"/>
                <a:gd name="T6" fmla="*/ 303 w 400"/>
                <a:gd name="T7" fmla="*/ 191 h 352"/>
                <a:gd name="T8" fmla="*/ 316 w 400"/>
                <a:gd name="T9" fmla="*/ 157 h 352"/>
                <a:gd name="T10" fmla="*/ 327 w 400"/>
                <a:gd name="T11" fmla="*/ 134 h 352"/>
                <a:gd name="T12" fmla="*/ 322 w 400"/>
                <a:gd name="T13" fmla="*/ 122 h 352"/>
                <a:gd name="T14" fmla="*/ 325 w 400"/>
                <a:gd name="T15" fmla="*/ 98 h 352"/>
                <a:gd name="T16" fmla="*/ 278 w 400"/>
                <a:gd name="T17" fmla="*/ 51 h 352"/>
                <a:gd name="T18" fmla="*/ 230 w 400"/>
                <a:gd name="T19" fmla="*/ 98 h 352"/>
                <a:gd name="T20" fmla="*/ 233 w 400"/>
                <a:gd name="T21" fmla="*/ 122 h 352"/>
                <a:gd name="T22" fmla="*/ 229 w 400"/>
                <a:gd name="T23" fmla="*/ 134 h 352"/>
                <a:gd name="T24" fmla="*/ 240 w 400"/>
                <a:gd name="T25" fmla="*/ 157 h 352"/>
                <a:gd name="T26" fmla="*/ 253 w 400"/>
                <a:gd name="T27" fmla="*/ 191 h 352"/>
                <a:gd name="T28" fmla="*/ 236 w 400"/>
                <a:gd name="T29" fmla="*/ 224 h 352"/>
                <a:gd name="T30" fmla="*/ 310 w 400"/>
                <a:gd name="T31" fmla="*/ 292 h 352"/>
                <a:gd name="T32" fmla="*/ 310 w 400"/>
                <a:gd name="T33" fmla="*/ 352 h 352"/>
                <a:gd name="T34" fmla="*/ 400 w 400"/>
                <a:gd name="T35" fmla="*/ 352 h 352"/>
                <a:gd name="T36" fmla="*/ 204 w 400"/>
                <a:gd name="T37" fmla="*/ 247 h 352"/>
                <a:gd name="T38" fmla="*/ 152 w 400"/>
                <a:gd name="T39" fmla="*/ 187 h 352"/>
                <a:gd name="T40" fmla="*/ 169 w 400"/>
                <a:gd name="T41" fmla="*/ 142 h 352"/>
                <a:gd name="T42" fmla="*/ 184 w 400"/>
                <a:gd name="T43" fmla="*/ 111 h 352"/>
                <a:gd name="T44" fmla="*/ 179 w 400"/>
                <a:gd name="T45" fmla="*/ 95 h 352"/>
                <a:gd name="T46" fmla="*/ 183 w 400"/>
                <a:gd name="T47" fmla="*/ 63 h 352"/>
                <a:gd name="T48" fmla="*/ 119 w 400"/>
                <a:gd name="T49" fmla="*/ 0 h 352"/>
                <a:gd name="T50" fmla="*/ 55 w 400"/>
                <a:gd name="T51" fmla="*/ 63 h 352"/>
                <a:gd name="T52" fmla="*/ 59 w 400"/>
                <a:gd name="T53" fmla="*/ 95 h 352"/>
                <a:gd name="T54" fmla="*/ 53 w 400"/>
                <a:gd name="T55" fmla="*/ 111 h 352"/>
                <a:gd name="T56" fmla="*/ 68 w 400"/>
                <a:gd name="T57" fmla="*/ 142 h 352"/>
                <a:gd name="T58" fmla="*/ 86 w 400"/>
                <a:gd name="T59" fmla="*/ 187 h 352"/>
                <a:gd name="T60" fmla="*/ 33 w 400"/>
                <a:gd name="T61" fmla="*/ 247 h 352"/>
                <a:gd name="T62" fmla="*/ 0 w 400"/>
                <a:gd name="T63" fmla="*/ 279 h 352"/>
                <a:gd name="T64" fmla="*/ 0 w 400"/>
                <a:gd name="T65" fmla="*/ 352 h 352"/>
                <a:gd name="T66" fmla="*/ 278 w 400"/>
                <a:gd name="T67" fmla="*/ 352 h 352"/>
                <a:gd name="T68" fmla="*/ 278 w 400"/>
                <a:gd name="T69" fmla="*/ 297 h 352"/>
                <a:gd name="T70" fmla="*/ 204 w 400"/>
                <a:gd name="T71" fmla="*/ 24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0" h="352">
                  <a:moveTo>
                    <a:pt x="400" y="352"/>
                  </a:moveTo>
                  <a:cubicBezTo>
                    <a:pt x="400" y="352"/>
                    <a:pt x="399" y="276"/>
                    <a:pt x="394" y="268"/>
                  </a:cubicBezTo>
                  <a:cubicBezTo>
                    <a:pt x="387" y="257"/>
                    <a:pt x="371" y="249"/>
                    <a:pt x="342" y="236"/>
                  </a:cubicBezTo>
                  <a:cubicBezTo>
                    <a:pt x="312" y="224"/>
                    <a:pt x="303" y="213"/>
                    <a:pt x="303" y="191"/>
                  </a:cubicBezTo>
                  <a:cubicBezTo>
                    <a:pt x="303" y="177"/>
                    <a:pt x="312" y="182"/>
                    <a:pt x="316" y="157"/>
                  </a:cubicBezTo>
                  <a:cubicBezTo>
                    <a:pt x="317" y="147"/>
                    <a:pt x="325" y="157"/>
                    <a:pt x="327" y="134"/>
                  </a:cubicBezTo>
                  <a:cubicBezTo>
                    <a:pt x="327" y="124"/>
                    <a:pt x="322" y="122"/>
                    <a:pt x="322" y="122"/>
                  </a:cubicBezTo>
                  <a:cubicBezTo>
                    <a:pt x="322" y="122"/>
                    <a:pt x="325" y="108"/>
                    <a:pt x="325" y="98"/>
                  </a:cubicBezTo>
                  <a:cubicBezTo>
                    <a:pt x="327" y="85"/>
                    <a:pt x="319" y="51"/>
                    <a:pt x="278" y="51"/>
                  </a:cubicBezTo>
                  <a:cubicBezTo>
                    <a:pt x="236" y="51"/>
                    <a:pt x="229" y="85"/>
                    <a:pt x="230" y="98"/>
                  </a:cubicBezTo>
                  <a:cubicBezTo>
                    <a:pt x="231" y="108"/>
                    <a:pt x="233" y="122"/>
                    <a:pt x="233" y="122"/>
                  </a:cubicBezTo>
                  <a:cubicBezTo>
                    <a:pt x="233" y="122"/>
                    <a:pt x="229" y="124"/>
                    <a:pt x="229" y="134"/>
                  </a:cubicBezTo>
                  <a:cubicBezTo>
                    <a:pt x="230" y="157"/>
                    <a:pt x="238" y="147"/>
                    <a:pt x="240" y="157"/>
                  </a:cubicBezTo>
                  <a:cubicBezTo>
                    <a:pt x="244" y="182"/>
                    <a:pt x="253" y="177"/>
                    <a:pt x="253" y="191"/>
                  </a:cubicBezTo>
                  <a:cubicBezTo>
                    <a:pt x="253" y="206"/>
                    <a:pt x="248" y="216"/>
                    <a:pt x="236" y="224"/>
                  </a:cubicBezTo>
                  <a:cubicBezTo>
                    <a:pt x="301" y="257"/>
                    <a:pt x="310" y="263"/>
                    <a:pt x="310" y="292"/>
                  </a:cubicBezTo>
                  <a:cubicBezTo>
                    <a:pt x="310" y="352"/>
                    <a:pt x="310" y="352"/>
                    <a:pt x="310" y="352"/>
                  </a:cubicBezTo>
                  <a:lnTo>
                    <a:pt x="400" y="352"/>
                  </a:lnTo>
                  <a:close/>
                  <a:moveTo>
                    <a:pt x="204" y="247"/>
                  </a:moveTo>
                  <a:cubicBezTo>
                    <a:pt x="165" y="231"/>
                    <a:pt x="152" y="217"/>
                    <a:pt x="152" y="187"/>
                  </a:cubicBezTo>
                  <a:cubicBezTo>
                    <a:pt x="152" y="169"/>
                    <a:pt x="164" y="175"/>
                    <a:pt x="169" y="142"/>
                  </a:cubicBezTo>
                  <a:cubicBezTo>
                    <a:pt x="172" y="129"/>
                    <a:pt x="182" y="142"/>
                    <a:pt x="184" y="111"/>
                  </a:cubicBezTo>
                  <a:cubicBezTo>
                    <a:pt x="184" y="98"/>
                    <a:pt x="179" y="95"/>
                    <a:pt x="179" y="95"/>
                  </a:cubicBezTo>
                  <a:cubicBezTo>
                    <a:pt x="179" y="95"/>
                    <a:pt x="181" y="77"/>
                    <a:pt x="183" y="63"/>
                  </a:cubicBezTo>
                  <a:cubicBezTo>
                    <a:pt x="184" y="45"/>
                    <a:pt x="174" y="0"/>
                    <a:pt x="119" y="0"/>
                  </a:cubicBezTo>
                  <a:cubicBezTo>
                    <a:pt x="64" y="0"/>
                    <a:pt x="54" y="45"/>
                    <a:pt x="55" y="63"/>
                  </a:cubicBezTo>
                  <a:cubicBezTo>
                    <a:pt x="56" y="77"/>
                    <a:pt x="59" y="95"/>
                    <a:pt x="59" y="95"/>
                  </a:cubicBezTo>
                  <a:cubicBezTo>
                    <a:pt x="59" y="95"/>
                    <a:pt x="53" y="98"/>
                    <a:pt x="53" y="111"/>
                  </a:cubicBezTo>
                  <a:cubicBezTo>
                    <a:pt x="55" y="142"/>
                    <a:pt x="66" y="129"/>
                    <a:pt x="68" y="142"/>
                  </a:cubicBezTo>
                  <a:cubicBezTo>
                    <a:pt x="74" y="175"/>
                    <a:pt x="86" y="169"/>
                    <a:pt x="86" y="187"/>
                  </a:cubicBezTo>
                  <a:cubicBezTo>
                    <a:pt x="86" y="217"/>
                    <a:pt x="73" y="231"/>
                    <a:pt x="33" y="247"/>
                  </a:cubicBezTo>
                  <a:cubicBezTo>
                    <a:pt x="21" y="252"/>
                    <a:pt x="0" y="260"/>
                    <a:pt x="0" y="279"/>
                  </a:cubicBezTo>
                  <a:cubicBezTo>
                    <a:pt x="0" y="352"/>
                    <a:pt x="0" y="352"/>
                    <a:pt x="0" y="352"/>
                  </a:cubicBezTo>
                  <a:cubicBezTo>
                    <a:pt x="278" y="352"/>
                    <a:pt x="278" y="352"/>
                    <a:pt x="278" y="352"/>
                  </a:cubicBezTo>
                  <a:cubicBezTo>
                    <a:pt x="278" y="352"/>
                    <a:pt x="278" y="309"/>
                    <a:pt x="278" y="297"/>
                  </a:cubicBezTo>
                  <a:cubicBezTo>
                    <a:pt x="278" y="280"/>
                    <a:pt x="244" y="264"/>
                    <a:pt x="204" y="247"/>
                  </a:cubicBezTo>
                  <a:close/>
                </a:path>
              </a:pathLst>
            </a:custGeom>
            <a:solidFill>
              <a:schemeClr val="bg1">
                <a:lumMod val="95000"/>
              </a:schemeClr>
            </a:solidFill>
            <a:ln>
              <a:noFill/>
            </a:ln>
          </p:spPr>
          <p:txBody>
            <a:bodyPr anchor="ctr"/>
            <a:lstStyle/>
            <a:p>
              <a:pPr algn="ctr"/>
              <a:endParaRPr/>
            </a:p>
          </p:txBody>
        </p:sp>
        <p:sp>
          <p:nvSpPr>
            <p:cNvPr id="8" name="TextBox 30">
              <a:extLst>
                <a:ext uri="{FF2B5EF4-FFF2-40B4-BE49-F238E27FC236}">
                  <a16:creationId xmlns:a16="http://schemas.microsoft.com/office/drawing/2014/main" id="{94AEBEF7-C8BB-2D0A-7B5F-D15EEF7F36BA}"/>
                </a:ext>
              </a:extLst>
            </p:cNvPr>
            <p:cNvSpPr txBox="1"/>
            <p:nvPr/>
          </p:nvSpPr>
          <p:spPr>
            <a:xfrm>
              <a:off x="1182569" y="3413664"/>
              <a:ext cx="1890210" cy="184666"/>
            </a:xfrm>
            <a:prstGeom prst="rect">
              <a:avLst/>
            </a:prstGeom>
          </p:spPr>
          <p:txBody>
            <a:bodyPr vert="horz" wrap="none" lIns="0" tIns="0" rIns="0" bIns="0" anchor="b" anchorCtr="1">
              <a:normAutofit fontScale="85000" lnSpcReduction="20000"/>
            </a:bodyPr>
            <a:lstStyle/>
            <a:p>
              <a:pPr algn="ctr"/>
              <a:r>
                <a:rPr lang="en-US" altLang="zh-CN" sz="1600" b="1" kern="900" dirty="0">
                  <a:solidFill>
                    <a:schemeClr val="accent1"/>
                  </a:solidFill>
                </a:rPr>
                <a:t>Oncologists</a:t>
              </a:r>
              <a:endParaRPr lang="zh-CN" altLang="en-US" sz="1600" b="1" kern="900" dirty="0">
                <a:solidFill>
                  <a:schemeClr val="accent1"/>
                </a:solidFill>
              </a:endParaRPr>
            </a:p>
          </p:txBody>
        </p:sp>
      </p:grpSp>
      <p:grpSp>
        <p:nvGrpSpPr>
          <p:cNvPr id="10" name="组合 18">
            <a:extLst>
              <a:ext uri="{FF2B5EF4-FFF2-40B4-BE49-F238E27FC236}">
                <a16:creationId xmlns:a16="http://schemas.microsoft.com/office/drawing/2014/main" id="{CAD050B7-20CC-903C-EE04-254A62A458E1}"/>
              </a:ext>
            </a:extLst>
          </p:cNvPr>
          <p:cNvGrpSpPr/>
          <p:nvPr/>
        </p:nvGrpSpPr>
        <p:grpSpPr>
          <a:xfrm>
            <a:off x="3659352" y="3240364"/>
            <a:ext cx="1890210" cy="907930"/>
            <a:chOff x="3626893" y="2695251"/>
            <a:chExt cx="1890210" cy="907930"/>
          </a:xfrm>
        </p:grpSpPr>
        <p:sp>
          <p:nvSpPr>
            <p:cNvPr id="11" name="Oval 10">
              <a:extLst>
                <a:ext uri="{FF2B5EF4-FFF2-40B4-BE49-F238E27FC236}">
                  <a16:creationId xmlns:a16="http://schemas.microsoft.com/office/drawing/2014/main" id="{22B8470F-511B-B509-B4F5-34B5D6C9DA90}"/>
                </a:ext>
              </a:extLst>
            </p:cNvPr>
            <p:cNvSpPr/>
            <p:nvPr/>
          </p:nvSpPr>
          <p:spPr>
            <a:xfrm>
              <a:off x="4307592" y="2695251"/>
              <a:ext cx="528804" cy="528802"/>
            </a:xfrm>
            <a:prstGeom prst="ellipse">
              <a:avLst/>
            </a:prstGeom>
            <a:solidFill>
              <a:schemeClr val="accent2">
                <a:lumMod val="75000"/>
              </a:schemeClr>
            </a:solidFill>
            <a:ln w="25400">
              <a:solidFill>
                <a:schemeClr val="bg1">
                  <a:lumMod val="95000"/>
                </a:schemeClr>
              </a:solidFill>
            </a:ln>
          </p:spPr>
          <p:style>
            <a:lnRef idx="2">
              <a:schemeClr val="accent3">
                <a:hueOff val="552171"/>
                <a:satOff val="28263"/>
                <a:lumOff val="11872"/>
                <a:alphaOff val="0"/>
              </a:schemeClr>
            </a:lnRef>
            <a:fillRef idx="1">
              <a:schemeClr val="accent3">
                <a:hueOff val="552171"/>
                <a:satOff val="28263"/>
                <a:lumOff val="11872"/>
                <a:alphaOff val="0"/>
              </a:schemeClr>
            </a:fillRef>
            <a:effectRef idx="0">
              <a:schemeClr val="accent3">
                <a:hueOff val="552171"/>
                <a:satOff val="28263"/>
                <a:lumOff val="11872"/>
                <a:alphaOff val="0"/>
              </a:schemeClr>
            </a:effectRef>
            <a:fontRef idx="minor">
              <a:schemeClr val="lt1"/>
            </a:fontRef>
          </p:style>
          <p:txBody>
            <a:bodyPr anchor="ctr"/>
            <a:lstStyle/>
            <a:p>
              <a:pPr algn="ctr"/>
              <a:endParaRPr/>
            </a:p>
          </p:txBody>
        </p:sp>
        <p:sp>
          <p:nvSpPr>
            <p:cNvPr id="12" name="Freeform: Shape 21">
              <a:extLst>
                <a:ext uri="{FF2B5EF4-FFF2-40B4-BE49-F238E27FC236}">
                  <a16:creationId xmlns:a16="http://schemas.microsoft.com/office/drawing/2014/main" id="{D52CD649-F285-F57F-07F8-3EE7FD01E62A}"/>
                </a:ext>
              </a:extLst>
            </p:cNvPr>
            <p:cNvSpPr>
              <a:spLocks noChangeAspect="1"/>
            </p:cNvSpPr>
            <p:nvPr/>
          </p:nvSpPr>
          <p:spPr bwMode="auto">
            <a:xfrm>
              <a:off x="4412663" y="2794148"/>
              <a:ext cx="318662" cy="331009"/>
            </a:xfrm>
            <a:custGeom>
              <a:avLst/>
              <a:gdLst/>
              <a:ahLst/>
              <a:cxnLst>
                <a:cxn ang="0">
                  <a:pos x="58" y="33"/>
                </a:cxn>
                <a:cxn ang="0">
                  <a:pos x="57" y="34"/>
                </a:cxn>
                <a:cxn ang="0">
                  <a:pos x="50" y="35"/>
                </a:cxn>
                <a:cxn ang="0">
                  <a:pos x="49" y="39"/>
                </a:cxn>
                <a:cxn ang="0">
                  <a:pos x="53" y="44"/>
                </a:cxn>
                <a:cxn ang="0">
                  <a:pos x="53" y="45"/>
                </a:cxn>
                <a:cxn ang="0">
                  <a:pos x="53" y="46"/>
                </a:cxn>
                <a:cxn ang="0">
                  <a:pos x="45" y="53"/>
                </a:cxn>
                <a:cxn ang="0">
                  <a:pos x="44" y="52"/>
                </a:cxn>
                <a:cxn ang="0">
                  <a:pos x="39" y="48"/>
                </a:cxn>
                <a:cxn ang="0">
                  <a:pos x="36" y="50"/>
                </a:cxn>
                <a:cxn ang="0">
                  <a:pos x="34" y="57"/>
                </a:cxn>
                <a:cxn ang="0">
                  <a:pos x="33" y="58"/>
                </a:cxn>
                <a:cxn ang="0">
                  <a:pos x="25" y="58"/>
                </a:cxn>
                <a:cxn ang="0">
                  <a:pos x="23" y="57"/>
                </a:cxn>
                <a:cxn ang="0">
                  <a:pos x="22" y="50"/>
                </a:cxn>
                <a:cxn ang="0">
                  <a:pos x="19" y="48"/>
                </a:cxn>
                <a:cxn ang="0">
                  <a:pos x="14" y="52"/>
                </a:cxn>
                <a:cxn ang="0">
                  <a:pos x="13" y="53"/>
                </a:cxn>
                <a:cxn ang="0">
                  <a:pos x="12" y="52"/>
                </a:cxn>
                <a:cxn ang="0">
                  <a:pos x="5" y="46"/>
                </a:cxn>
                <a:cxn ang="0">
                  <a:pos x="5" y="45"/>
                </a:cxn>
                <a:cxn ang="0">
                  <a:pos x="5" y="44"/>
                </a:cxn>
                <a:cxn ang="0">
                  <a:pos x="9" y="39"/>
                </a:cxn>
                <a:cxn ang="0">
                  <a:pos x="8" y="35"/>
                </a:cxn>
                <a:cxn ang="0">
                  <a:pos x="1" y="34"/>
                </a:cxn>
                <a:cxn ang="0">
                  <a:pos x="0" y="33"/>
                </a:cxn>
                <a:cxn ang="0">
                  <a:pos x="0" y="24"/>
                </a:cxn>
                <a:cxn ang="0">
                  <a:pos x="1" y="23"/>
                </a:cxn>
                <a:cxn ang="0">
                  <a:pos x="8" y="22"/>
                </a:cxn>
                <a:cxn ang="0">
                  <a:pos x="9" y="18"/>
                </a:cxn>
                <a:cxn ang="0">
                  <a:pos x="5" y="13"/>
                </a:cxn>
                <a:cxn ang="0">
                  <a:pos x="5" y="12"/>
                </a:cxn>
                <a:cxn ang="0">
                  <a:pos x="5" y="11"/>
                </a:cxn>
                <a:cxn ang="0">
                  <a:pos x="13" y="5"/>
                </a:cxn>
                <a:cxn ang="0">
                  <a:pos x="14" y="5"/>
                </a:cxn>
                <a:cxn ang="0">
                  <a:pos x="19" y="9"/>
                </a:cxn>
                <a:cxn ang="0">
                  <a:pos x="22" y="8"/>
                </a:cxn>
                <a:cxn ang="0">
                  <a:pos x="23" y="1"/>
                </a:cxn>
                <a:cxn ang="0">
                  <a:pos x="25" y="0"/>
                </a:cxn>
                <a:cxn ang="0">
                  <a:pos x="33" y="0"/>
                </a:cxn>
                <a:cxn ang="0">
                  <a:pos x="34" y="1"/>
                </a:cxn>
                <a:cxn ang="0">
                  <a:pos x="36" y="8"/>
                </a:cxn>
                <a:cxn ang="0">
                  <a:pos x="39" y="9"/>
                </a:cxn>
                <a:cxn ang="0">
                  <a:pos x="44" y="5"/>
                </a:cxn>
                <a:cxn ang="0">
                  <a:pos x="45" y="5"/>
                </a:cxn>
                <a:cxn ang="0">
                  <a:pos x="46" y="5"/>
                </a:cxn>
                <a:cxn ang="0">
                  <a:pos x="52" y="12"/>
                </a:cxn>
                <a:cxn ang="0">
                  <a:pos x="53" y="12"/>
                </a:cxn>
                <a:cxn ang="0">
                  <a:pos x="52" y="13"/>
                </a:cxn>
                <a:cxn ang="0">
                  <a:pos x="48" y="18"/>
                </a:cxn>
                <a:cxn ang="0">
                  <a:pos x="50" y="22"/>
                </a:cxn>
                <a:cxn ang="0">
                  <a:pos x="57" y="23"/>
                </a:cxn>
                <a:cxn ang="0">
                  <a:pos x="58" y="25"/>
                </a:cxn>
                <a:cxn ang="0">
                  <a:pos x="58" y="33"/>
                </a:cxn>
                <a:cxn ang="0">
                  <a:pos x="29" y="19"/>
                </a:cxn>
                <a:cxn ang="0">
                  <a:pos x="19" y="29"/>
                </a:cxn>
                <a:cxn ang="0">
                  <a:pos x="29" y="38"/>
                </a:cxn>
                <a:cxn ang="0">
                  <a:pos x="39" y="29"/>
                </a:cxn>
                <a:cxn ang="0">
                  <a:pos x="29" y="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chemeClr val="bg1"/>
            </a:solidFill>
            <a:ln w="9525">
              <a:noFill/>
              <a:round/>
              <a:headEnd/>
              <a:tailEnd/>
            </a:ln>
          </p:spPr>
          <p:txBody>
            <a:bodyPr anchor="ctr"/>
            <a:lstStyle/>
            <a:p>
              <a:pPr algn="ctr"/>
              <a:endParaRPr/>
            </a:p>
          </p:txBody>
        </p:sp>
        <p:sp>
          <p:nvSpPr>
            <p:cNvPr id="13" name="TextBox 33">
              <a:extLst>
                <a:ext uri="{FF2B5EF4-FFF2-40B4-BE49-F238E27FC236}">
                  <a16:creationId xmlns:a16="http://schemas.microsoft.com/office/drawing/2014/main" id="{592CBE02-ABF2-A7AC-50DA-8D232666D7DF}"/>
                </a:ext>
              </a:extLst>
            </p:cNvPr>
            <p:cNvSpPr txBox="1"/>
            <p:nvPr/>
          </p:nvSpPr>
          <p:spPr>
            <a:xfrm>
              <a:off x="3626893" y="3418515"/>
              <a:ext cx="1890210" cy="184666"/>
            </a:xfrm>
            <a:prstGeom prst="rect">
              <a:avLst/>
            </a:prstGeom>
          </p:spPr>
          <p:txBody>
            <a:bodyPr vert="horz" wrap="none" lIns="0" tIns="0" rIns="0" bIns="0" anchor="b" anchorCtr="1">
              <a:normAutofit fontScale="85000" lnSpcReduction="20000"/>
            </a:bodyPr>
            <a:lstStyle/>
            <a:p>
              <a:pPr algn="ctr"/>
              <a:r>
                <a:rPr lang="en-US" altLang="zh-CN" sz="1600" b="1" kern="900" dirty="0">
                  <a:solidFill>
                    <a:schemeClr val="accent2"/>
                  </a:solidFill>
                </a:rPr>
                <a:t>Radiologists</a:t>
              </a:r>
              <a:endParaRPr lang="zh-CN" altLang="en-US" sz="1600" b="1" kern="900" dirty="0">
                <a:solidFill>
                  <a:schemeClr val="accent2"/>
                </a:solidFill>
              </a:endParaRPr>
            </a:p>
          </p:txBody>
        </p:sp>
      </p:grpSp>
      <p:grpSp>
        <p:nvGrpSpPr>
          <p:cNvPr id="15" name="组合 19">
            <a:extLst>
              <a:ext uri="{FF2B5EF4-FFF2-40B4-BE49-F238E27FC236}">
                <a16:creationId xmlns:a16="http://schemas.microsoft.com/office/drawing/2014/main" id="{6E24A04E-3DD2-840C-5467-EA8F6EB695AD}"/>
              </a:ext>
            </a:extLst>
          </p:cNvPr>
          <p:cNvGrpSpPr/>
          <p:nvPr/>
        </p:nvGrpSpPr>
        <p:grpSpPr>
          <a:xfrm>
            <a:off x="6103669" y="3240365"/>
            <a:ext cx="1890210" cy="903078"/>
            <a:chOff x="6071210" y="2695252"/>
            <a:chExt cx="1890210" cy="903078"/>
          </a:xfrm>
        </p:grpSpPr>
        <p:sp>
          <p:nvSpPr>
            <p:cNvPr id="16" name="Oval 11">
              <a:extLst>
                <a:ext uri="{FF2B5EF4-FFF2-40B4-BE49-F238E27FC236}">
                  <a16:creationId xmlns:a16="http://schemas.microsoft.com/office/drawing/2014/main" id="{C5D186E0-85F6-D53F-F33E-7C606B1414E0}"/>
                </a:ext>
              </a:extLst>
            </p:cNvPr>
            <p:cNvSpPr/>
            <p:nvPr/>
          </p:nvSpPr>
          <p:spPr>
            <a:xfrm>
              <a:off x="6750676" y="2695252"/>
              <a:ext cx="528806" cy="528801"/>
            </a:xfrm>
            <a:prstGeom prst="ellipse">
              <a:avLst/>
            </a:prstGeom>
            <a:solidFill>
              <a:schemeClr val="accent3"/>
            </a:solidFill>
            <a:ln w="25400">
              <a:solidFill>
                <a:schemeClr val="bg1">
                  <a:lumMod val="95000"/>
                </a:schemeClr>
              </a:solidFill>
            </a:ln>
          </p:spPr>
          <p:style>
            <a:lnRef idx="2">
              <a:schemeClr val="accent3">
                <a:hueOff val="552171"/>
                <a:satOff val="28263"/>
                <a:lumOff val="11872"/>
                <a:alphaOff val="0"/>
              </a:schemeClr>
            </a:lnRef>
            <a:fillRef idx="1">
              <a:schemeClr val="accent3">
                <a:hueOff val="552171"/>
                <a:satOff val="28263"/>
                <a:lumOff val="11872"/>
                <a:alphaOff val="0"/>
              </a:schemeClr>
            </a:fillRef>
            <a:effectRef idx="0">
              <a:schemeClr val="accent3">
                <a:hueOff val="552171"/>
                <a:satOff val="28263"/>
                <a:lumOff val="11872"/>
                <a:alphaOff val="0"/>
              </a:schemeClr>
            </a:effectRef>
            <a:fontRef idx="minor">
              <a:schemeClr val="lt1"/>
            </a:fontRef>
          </p:style>
          <p:txBody>
            <a:bodyPr anchor="ctr"/>
            <a:lstStyle/>
            <a:p>
              <a:pPr algn="ctr"/>
              <a:endParaRPr/>
            </a:p>
          </p:txBody>
        </p:sp>
        <p:sp>
          <p:nvSpPr>
            <p:cNvPr id="17" name="Freeform: Shape 22">
              <a:extLst>
                <a:ext uri="{FF2B5EF4-FFF2-40B4-BE49-F238E27FC236}">
                  <a16:creationId xmlns:a16="http://schemas.microsoft.com/office/drawing/2014/main" id="{36116855-C11D-BE21-3216-BB324061CC70}"/>
                </a:ext>
              </a:extLst>
            </p:cNvPr>
            <p:cNvSpPr>
              <a:spLocks noChangeAspect="1"/>
            </p:cNvSpPr>
            <p:nvPr/>
          </p:nvSpPr>
          <p:spPr bwMode="auto">
            <a:xfrm>
              <a:off x="6840095" y="2787173"/>
              <a:ext cx="349965" cy="344959"/>
            </a:xfrm>
            <a:custGeom>
              <a:avLst/>
              <a:gdLst/>
              <a:ahLst/>
              <a:cxnLst>
                <a:cxn ang="0">
                  <a:pos x="62" y="31"/>
                </a:cxn>
                <a:cxn ang="0">
                  <a:pos x="62" y="31"/>
                </a:cxn>
                <a:cxn ang="0">
                  <a:pos x="54" y="27"/>
                </a:cxn>
                <a:cxn ang="0">
                  <a:pos x="45" y="33"/>
                </a:cxn>
                <a:cxn ang="0">
                  <a:pos x="44" y="35"/>
                </a:cxn>
                <a:cxn ang="0">
                  <a:pos x="43" y="35"/>
                </a:cxn>
                <a:cxn ang="0">
                  <a:pos x="42" y="35"/>
                </a:cxn>
                <a:cxn ang="0">
                  <a:pos x="41" y="33"/>
                </a:cxn>
                <a:cxn ang="0">
                  <a:pos x="32" y="27"/>
                </a:cxn>
                <a:cxn ang="0">
                  <a:pos x="23" y="33"/>
                </a:cxn>
                <a:cxn ang="0">
                  <a:pos x="22" y="35"/>
                </a:cxn>
                <a:cxn ang="0">
                  <a:pos x="21" y="35"/>
                </a:cxn>
                <a:cxn ang="0">
                  <a:pos x="20" y="35"/>
                </a:cxn>
                <a:cxn ang="0">
                  <a:pos x="19" y="33"/>
                </a:cxn>
                <a:cxn ang="0">
                  <a:pos x="10" y="27"/>
                </a:cxn>
                <a:cxn ang="0">
                  <a:pos x="3" y="31"/>
                </a:cxn>
                <a:cxn ang="0">
                  <a:pos x="2" y="31"/>
                </a:cxn>
                <a:cxn ang="0">
                  <a:pos x="0" y="30"/>
                </a:cxn>
                <a:cxn ang="0">
                  <a:pos x="0" y="30"/>
                </a:cxn>
                <a:cxn ang="0">
                  <a:pos x="32" y="7"/>
                </a:cxn>
                <a:cxn ang="0">
                  <a:pos x="64" y="30"/>
                </a:cxn>
                <a:cxn ang="0">
                  <a:pos x="64" y="30"/>
                </a:cxn>
                <a:cxn ang="0">
                  <a:pos x="62" y="31"/>
                </a:cxn>
                <a:cxn ang="0">
                  <a:pos x="34" y="51"/>
                </a:cxn>
                <a:cxn ang="0">
                  <a:pos x="25" y="61"/>
                </a:cxn>
                <a:cxn ang="0">
                  <a:pos x="15" y="51"/>
                </a:cxn>
                <a:cxn ang="0">
                  <a:pos x="17" y="49"/>
                </a:cxn>
                <a:cxn ang="0">
                  <a:pos x="20" y="51"/>
                </a:cxn>
                <a:cxn ang="0">
                  <a:pos x="25" y="56"/>
                </a:cxn>
                <a:cxn ang="0">
                  <a:pos x="30" y="51"/>
                </a:cxn>
                <a:cxn ang="0">
                  <a:pos x="30" y="29"/>
                </a:cxn>
                <a:cxn ang="0">
                  <a:pos x="32" y="29"/>
                </a:cxn>
                <a:cxn ang="0">
                  <a:pos x="34" y="29"/>
                </a:cxn>
                <a:cxn ang="0">
                  <a:pos x="34" y="51"/>
                </a:cxn>
                <a:cxn ang="0">
                  <a:pos x="34" y="6"/>
                </a:cxn>
                <a:cxn ang="0">
                  <a:pos x="32" y="6"/>
                </a:cxn>
                <a:cxn ang="0">
                  <a:pos x="30" y="6"/>
                </a:cxn>
                <a:cxn ang="0">
                  <a:pos x="30" y="3"/>
                </a:cxn>
                <a:cxn ang="0">
                  <a:pos x="32" y="0"/>
                </a:cxn>
                <a:cxn ang="0">
                  <a:pos x="34" y="3"/>
                </a:cxn>
                <a:cxn ang="0">
                  <a:pos x="34" y="6"/>
                </a:cxn>
              </a:cxnLst>
              <a:rect l="0" t="0" r="r" b="b"/>
              <a:pathLst>
                <a:path w="64" h="61">
                  <a:moveTo>
                    <a:pt x="62" y="31"/>
                  </a:moveTo>
                  <a:cubicBezTo>
                    <a:pt x="62" y="31"/>
                    <a:pt x="62" y="31"/>
                    <a:pt x="62" y="31"/>
                  </a:cubicBezTo>
                  <a:cubicBezTo>
                    <a:pt x="59" y="29"/>
                    <a:pt x="57" y="27"/>
                    <a:pt x="54" y="27"/>
                  </a:cubicBezTo>
                  <a:cubicBezTo>
                    <a:pt x="51" y="27"/>
                    <a:pt x="47" y="30"/>
                    <a:pt x="45" y="33"/>
                  </a:cubicBezTo>
                  <a:cubicBezTo>
                    <a:pt x="45" y="33"/>
                    <a:pt x="45" y="34"/>
                    <a:pt x="44" y="35"/>
                  </a:cubicBezTo>
                  <a:cubicBezTo>
                    <a:pt x="44" y="35"/>
                    <a:pt x="44" y="35"/>
                    <a:pt x="43" y="35"/>
                  </a:cubicBezTo>
                  <a:cubicBezTo>
                    <a:pt x="43" y="35"/>
                    <a:pt x="42" y="35"/>
                    <a:pt x="42" y="35"/>
                  </a:cubicBezTo>
                  <a:cubicBezTo>
                    <a:pt x="42" y="34"/>
                    <a:pt x="41" y="33"/>
                    <a:pt x="41" y="33"/>
                  </a:cubicBezTo>
                  <a:cubicBezTo>
                    <a:pt x="39" y="30"/>
                    <a:pt x="36" y="27"/>
                    <a:pt x="32" y="27"/>
                  </a:cubicBezTo>
                  <a:cubicBezTo>
                    <a:pt x="28" y="27"/>
                    <a:pt x="25" y="30"/>
                    <a:pt x="23" y="33"/>
                  </a:cubicBezTo>
                  <a:cubicBezTo>
                    <a:pt x="23" y="33"/>
                    <a:pt x="22" y="34"/>
                    <a:pt x="22" y="35"/>
                  </a:cubicBezTo>
                  <a:cubicBezTo>
                    <a:pt x="22" y="35"/>
                    <a:pt x="22" y="35"/>
                    <a:pt x="21" y="35"/>
                  </a:cubicBezTo>
                  <a:cubicBezTo>
                    <a:pt x="20" y="35"/>
                    <a:pt x="20" y="35"/>
                    <a:pt x="20" y="35"/>
                  </a:cubicBezTo>
                  <a:cubicBezTo>
                    <a:pt x="19" y="34"/>
                    <a:pt x="19" y="33"/>
                    <a:pt x="19" y="33"/>
                  </a:cubicBezTo>
                  <a:cubicBezTo>
                    <a:pt x="17" y="30"/>
                    <a:pt x="14" y="27"/>
                    <a:pt x="10" y="27"/>
                  </a:cubicBezTo>
                  <a:cubicBezTo>
                    <a:pt x="7" y="27"/>
                    <a:pt x="5" y="29"/>
                    <a:pt x="3" y="31"/>
                  </a:cubicBezTo>
                  <a:cubicBezTo>
                    <a:pt x="2" y="31"/>
                    <a:pt x="2" y="31"/>
                    <a:pt x="2" y="31"/>
                  </a:cubicBezTo>
                  <a:cubicBezTo>
                    <a:pt x="1" y="31"/>
                    <a:pt x="0" y="31"/>
                    <a:pt x="0" y="30"/>
                  </a:cubicBezTo>
                  <a:cubicBezTo>
                    <a:pt x="0" y="30"/>
                    <a:pt x="0" y="30"/>
                    <a:pt x="0" y="30"/>
                  </a:cubicBezTo>
                  <a:cubicBezTo>
                    <a:pt x="4" y="16"/>
                    <a:pt x="18" y="7"/>
                    <a:pt x="32" y="7"/>
                  </a:cubicBezTo>
                  <a:cubicBezTo>
                    <a:pt x="46" y="7"/>
                    <a:pt x="60" y="16"/>
                    <a:pt x="64" y="30"/>
                  </a:cubicBezTo>
                  <a:cubicBezTo>
                    <a:pt x="64" y="30"/>
                    <a:pt x="64" y="30"/>
                    <a:pt x="64" y="30"/>
                  </a:cubicBezTo>
                  <a:cubicBezTo>
                    <a:pt x="64" y="31"/>
                    <a:pt x="63" y="31"/>
                    <a:pt x="62" y="31"/>
                  </a:cubicBezTo>
                  <a:close/>
                  <a:moveTo>
                    <a:pt x="34" y="51"/>
                  </a:moveTo>
                  <a:cubicBezTo>
                    <a:pt x="34" y="56"/>
                    <a:pt x="30" y="61"/>
                    <a:pt x="25" y="61"/>
                  </a:cubicBezTo>
                  <a:cubicBezTo>
                    <a:pt x="19" y="61"/>
                    <a:pt x="15" y="56"/>
                    <a:pt x="15" y="51"/>
                  </a:cubicBezTo>
                  <a:cubicBezTo>
                    <a:pt x="15" y="50"/>
                    <a:pt x="16" y="49"/>
                    <a:pt x="17" y="49"/>
                  </a:cubicBezTo>
                  <a:cubicBezTo>
                    <a:pt x="19" y="49"/>
                    <a:pt x="20" y="50"/>
                    <a:pt x="20" y="51"/>
                  </a:cubicBezTo>
                  <a:cubicBezTo>
                    <a:pt x="20" y="54"/>
                    <a:pt x="22" y="56"/>
                    <a:pt x="25" y="56"/>
                  </a:cubicBezTo>
                  <a:cubicBezTo>
                    <a:pt x="27" y="56"/>
                    <a:pt x="30" y="54"/>
                    <a:pt x="30" y="51"/>
                  </a:cubicBezTo>
                  <a:cubicBezTo>
                    <a:pt x="30" y="29"/>
                    <a:pt x="30" y="29"/>
                    <a:pt x="30" y="29"/>
                  </a:cubicBezTo>
                  <a:cubicBezTo>
                    <a:pt x="30" y="29"/>
                    <a:pt x="31" y="29"/>
                    <a:pt x="32" y="29"/>
                  </a:cubicBezTo>
                  <a:cubicBezTo>
                    <a:pt x="33" y="29"/>
                    <a:pt x="34" y="29"/>
                    <a:pt x="34" y="29"/>
                  </a:cubicBezTo>
                  <a:lnTo>
                    <a:pt x="34" y="51"/>
                  </a:lnTo>
                  <a:close/>
                  <a:moveTo>
                    <a:pt x="34" y="6"/>
                  </a:moveTo>
                  <a:cubicBezTo>
                    <a:pt x="34" y="6"/>
                    <a:pt x="33" y="6"/>
                    <a:pt x="32" y="6"/>
                  </a:cubicBezTo>
                  <a:cubicBezTo>
                    <a:pt x="31" y="6"/>
                    <a:pt x="30" y="6"/>
                    <a:pt x="30" y="6"/>
                  </a:cubicBezTo>
                  <a:cubicBezTo>
                    <a:pt x="30" y="3"/>
                    <a:pt x="30" y="3"/>
                    <a:pt x="30" y="3"/>
                  </a:cubicBezTo>
                  <a:cubicBezTo>
                    <a:pt x="30" y="1"/>
                    <a:pt x="31" y="0"/>
                    <a:pt x="32" y="0"/>
                  </a:cubicBezTo>
                  <a:cubicBezTo>
                    <a:pt x="33" y="0"/>
                    <a:pt x="34" y="1"/>
                    <a:pt x="34" y="3"/>
                  </a:cubicBezTo>
                  <a:lnTo>
                    <a:pt x="34" y="6"/>
                  </a:lnTo>
                  <a:close/>
                </a:path>
              </a:pathLst>
            </a:custGeom>
            <a:solidFill>
              <a:schemeClr val="bg1"/>
            </a:solidFill>
            <a:ln w="9525">
              <a:noFill/>
              <a:round/>
              <a:headEnd/>
              <a:tailEnd/>
            </a:ln>
          </p:spPr>
          <p:txBody>
            <a:bodyPr anchor="ctr"/>
            <a:lstStyle/>
            <a:p>
              <a:pPr algn="ctr"/>
              <a:endParaRPr/>
            </a:p>
          </p:txBody>
        </p:sp>
        <p:sp>
          <p:nvSpPr>
            <p:cNvPr id="18" name="TextBox 36">
              <a:extLst>
                <a:ext uri="{FF2B5EF4-FFF2-40B4-BE49-F238E27FC236}">
                  <a16:creationId xmlns:a16="http://schemas.microsoft.com/office/drawing/2014/main" id="{BB34646B-1131-0133-E334-6FFFBB1D63A4}"/>
                </a:ext>
              </a:extLst>
            </p:cNvPr>
            <p:cNvSpPr txBox="1"/>
            <p:nvPr/>
          </p:nvSpPr>
          <p:spPr>
            <a:xfrm>
              <a:off x="6071210" y="3413664"/>
              <a:ext cx="1890210" cy="184666"/>
            </a:xfrm>
            <a:prstGeom prst="rect">
              <a:avLst/>
            </a:prstGeom>
          </p:spPr>
          <p:txBody>
            <a:bodyPr vert="horz" wrap="none" lIns="0" tIns="0" rIns="0" bIns="0" anchor="b" anchorCtr="1">
              <a:normAutofit fontScale="85000" lnSpcReduction="20000"/>
            </a:bodyPr>
            <a:lstStyle/>
            <a:p>
              <a:pPr algn="ctr"/>
              <a:r>
                <a:rPr lang="en-US" altLang="zh-CN" sz="1600" b="1" kern="900" dirty="0">
                  <a:solidFill>
                    <a:schemeClr val="accent3"/>
                  </a:solidFill>
                </a:rPr>
                <a:t>Pathologists</a:t>
              </a:r>
              <a:endParaRPr lang="zh-CN" altLang="en-US" sz="1600" b="1" kern="900" dirty="0">
                <a:solidFill>
                  <a:schemeClr val="accent3"/>
                </a:solidFill>
              </a:endParaRPr>
            </a:p>
          </p:txBody>
        </p:sp>
      </p:grpSp>
      <p:sp>
        <p:nvSpPr>
          <p:cNvPr id="20" name="TextBox 48">
            <a:extLst>
              <a:ext uri="{FF2B5EF4-FFF2-40B4-BE49-F238E27FC236}">
                <a16:creationId xmlns:a16="http://schemas.microsoft.com/office/drawing/2014/main" id="{883724C8-80E7-FD99-9C29-3D7707019CBE}"/>
              </a:ext>
            </a:extLst>
          </p:cNvPr>
          <p:cNvSpPr txBox="1"/>
          <p:nvPr/>
        </p:nvSpPr>
        <p:spPr>
          <a:xfrm>
            <a:off x="971600" y="192804"/>
            <a:ext cx="7014587" cy="492443"/>
          </a:xfrm>
          <a:prstGeom prst="rect">
            <a:avLst/>
          </a:prstGeom>
          <a:noFill/>
        </p:spPr>
        <p:txBody>
          <a:bodyPr wrap="square" lIns="0" tIns="0" rIns="0" bIns="0" rtlCol="0">
            <a:spAutoFit/>
          </a:bodyPr>
          <a:lstStyle/>
          <a:p>
            <a:r>
              <a:rPr lang="en-US" altLang="zh-CN" sz="3200" b="1" dirty="0">
                <a:solidFill>
                  <a:srgbClr val="3B4761"/>
                </a:solidFill>
                <a:latin typeface="Times New Roman" panose="02020603050405020304" pitchFamily="18" charset="0"/>
                <a:ea typeface="微软雅黑" panose="020B0503020204020204" pitchFamily="34" charset="-122"/>
                <a:cs typeface="Times New Roman" panose="02020603050405020304" pitchFamily="18" charset="0"/>
                <a:sym typeface="+mn-lt"/>
              </a:rPr>
              <a:t>Stakeholders: Medical Professionals</a:t>
            </a:r>
          </a:p>
        </p:txBody>
      </p:sp>
      <p:sp>
        <p:nvSpPr>
          <p:cNvPr id="21" name="graduation-cap_16905">
            <a:extLst>
              <a:ext uri="{FF2B5EF4-FFF2-40B4-BE49-F238E27FC236}">
                <a16:creationId xmlns:a16="http://schemas.microsoft.com/office/drawing/2014/main" id="{3784E0CC-BEDF-9D05-25C9-0580EEB88C38}"/>
              </a:ext>
            </a:extLst>
          </p:cNvPr>
          <p:cNvSpPr>
            <a:spLocks noChangeAspect="1"/>
          </p:cNvSpPr>
          <p:nvPr/>
        </p:nvSpPr>
        <p:spPr bwMode="auto">
          <a:xfrm rot="1176017">
            <a:off x="525864" y="318010"/>
            <a:ext cx="417229" cy="242030"/>
          </a:xfrm>
          <a:custGeom>
            <a:avLst/>
            <a:gdLst>
              <a:gd name="connsiteX0" fmla="*/ 82550 w 331788"/>
              <a:gd name="connsiteY0" fmla="*/ 117475 h 198438"/>
              <a:gd name="connsiteX1" fmla="*/ 165100 w 331788"/>
              <a:gd name="connsiteY1" fmla="*/ 157163 h 198438"/>
              <a:gd name="connsiteX2" fmla="*/ 247650 w 331788"/>
              <a:gd name="connsiteY2" fmla="*/ 117475 h 198438"/>
              <a:gd name="connsiteX3" fmla="*/ 247650 w 331788"/>
              <a:gd name="connsiteY3" fmla="*/ 157163 h 198438"/>
              <a:gd name="connsiteX4" fmla="*/ 165100 w 331788"/>
              <a:gd name="connsiteY4" fmla="*/ 198438 h 198438"/>
              <a:gd name="connsiteX5" fmla="*/ 82550 w 331788"/>
              <a:gd name="connsiteY5" fmla="*/ 157163 h 198438"/>
              <a:gd name="connsiteX6" fmla="*/ 20638 w 331788"/>
              <a:gd name="connsiteY6" fmla="*/ 82550 h 198438"/>
              <a:gd name="connsiteX7" fmla="*/ 24606 w 331788"/>
              <a:gd name="connsiteY7" fmla="*/ 86447 h 198438"/>
              <a:gd name="connsiteX8" fmla="*/ 24606 w 331788"/>
              <a:gd name="connsiteY8" fmla="*/ 150091 h 198438"/>
              <a:gd name="connsiteX9" fmla="*/ 28575 w 331788"/>
              <a:gd name="connsiteY9" fmla="*/ 157885 h 198438"/>
              <a:gd name="connsiteX10" fmla="*/ 24606 w 331788"/>
              <a:gd name="connsiteY10" fmla="*/ 164379 h 198438"/>
              <a:gd name="connsiteX11" fmla="*/ 24606 w 331788"/>
              <a:gd name="connsiteY11" fmla="*/ 178667 h 198438"/>
              <a:gd name="connsiteX12" fmla="*/ 20638 w 331788"/>
              <a:gd name="connsiteY12" fmla="*/ 182563 h 198438"/>
              <a:gd name="connsiteX13" fmla="*/ 16669 w 331788"/>
              <a:gd name="connsiteY13" fmla="*/ 178667 h 198438"/>
              <a:gd name="connsiteX14" fmla="*/ 16669 w 331788"/>
              <a:gd name="connsiteY14" fmla="*/ 164379 h 198438"/>
              <a:gd name="connsiteX15" fmla="*/ 12700 w 331788"/>
              <a:gd name="connsiteY15" fmla="*/ 157885 h 198438"/>
              <a:gd name="connsiteX16" fmla="*/ 16669 w 331788"/>
              <a:gd name="connsiteY16" fmla="*/ 150091 h 198438"/>
              <a:gd name="connsiteX17" fmla="*/ 16669 w 331788"/>
              <a:gd name="connsiteY17" fmla="*/ 86447 h 198438"/>
              <a:gd name="connsiteX18" fmla="*/ 20638 w 331788"/>
              <a:gd name="connsiteY18" fmla="*/ 82550 h 198438"/>
              <a:gd name="connsiteX19" fmla="*/ 165100 w 331788"/>
              <a:gd name="connsiteY19" fmla="*/ 58738 h 198438"/>
              <a:gd name="connsiteX20" fmla="*/ 152400 w 331788"/>
              <a:gd name="connsiteY20" fmla="*/ 66676 h 198438"/>
              <a:gd name="connsiteX21" fmla="*/ 165100 w 331788"/>
              <a:gd name="connsiteY21" fmla="*/ 74614 h 198438"/>
              <a:gd name="connsiteX22" fmla="*/ 177800 w 331788"/>
              <a:gd name="connsiteY22" fmla="*/ 66676 h 198438"/>
              <a:gd name="connsiteX23" fmla="*/ 165100 w 331788"/>
              <a:gd name="connsiteY23" fmla="*/ 58738 h 198438"/>
              <a:gd name="connsiteX24" fmla="*/ 165100 w 331788"/>
              <a:gd name="connsiteY24" fmla="*/ 0 h 198438"/>
              <a:gd name="connsiteX25" fmla="*/ 331788 w 331788"/>
              <a:gd name="connsiteY25" fmla="*/ 66675 h 198438"/>
              <a:gd name="connsiteX26" fmla="*/ 165100 w 331788"/>
              <a:gd name="connsiteY26" fmla="*/ 149225 h 198438"/>
              <a:gd name="connsiteX27" fmla="*/ 0 w 331788"/>
              <a:gd name="connsiteY27" fmla="*/ 66675 h 19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1788" h="198438">
                <a:moveTo>
                  <a:pt x="82550" y="117475"/>
                </a:moveTo>
                <a:lnTo>
                  <a:pt x="165100" y="157163"/>
                </a:lnTo>
                <a:lnTo>
                  <a:pt x="247650" y="117475"/>
                </a:lnTo>
                <a:lnTo>
                  <a:pt x="247650" y="157163"/>
                </a:lnTo>
                <a:lnTo>
                  <a:pt x="165100" y="198438"/>
                </a:lnTo>
                <a:lnTo>
                  <a:pt x="82550" y="157163"/>
                </a:lnTo>
                <a:close/>
                <a:moveTo>
                  <a:pt x="20638" y="82550"/>
                </a:moveTo>
                <a:cubicBezTo>
                  <a:pt x="23283" y="82550"/>
                  <a:pt x="24606" y="85148"/>
                  <a:pt x="24606" y="86447"/>
                </a:cubicBezTo>
                <a:cubicBezTo>
                  <a:pt x="24606" y="86447"/>
                  <a:pt x="24606" y="86447"/>
                  <a:pt x="24606" y="150091"/>
                </a:cubicBezTo>
                <a:cubicBezTo>
                  <a:pt x="27252" y="151390"/>
                  <a:pt x="28575" y="153988"/>
                  <a:pt x="28575" y="157885"/>
                </a:cubicBezTo>
                <a:cubicBezTo>
                  <a:pt x="28575" y="160482"/>
                  <a:pt x="27252" y="163080"/>
                  <a:pt x="24606" y="164379"/>
                </a:cubicBezTo>
                <a:cubicBezTo>
                  <a:pt x="24606" y="164379"/>
                  <a:pt x="24606" y="164379"/>
                  <a:pt x="24606" y="178667"/>
                </a:cubicBezTo>
                <a:cubicBezTo>
                  <a:pt x="24606" y="181264"/>
                  <a:pt x="23283" y="182563"/>
                  <a:pt x="20638" y="182563"/>
                </a:cubicBezTo>
                <a:cubicBezTo>
                  <a:pt x="17992" y="182563"/>
                  <a:pt x="16669" y="181264"/>
                  <a:pt x="16669" y="178667"/>
                </a:cubicBezTo>
                <a:cubicBezTo>
                  <a:pt x="16669" y="178667"/>
                  <a:pt x="16669" y="178667"/>
                  <a:pt x="16669" y="164379"/>
                </a:cubicBezTo>
                <a:cubicBezTo>
                  <a:pt x="14023" y="163080"/>
                  <a:pt x="12700" y="160482"/>
                  <a:pt x="12700" y="157885"/>
                </a:cubicBezTo>
                <a:cubicBezTo>
                  <a:pt x="12700" y="153988"/>
                  <a:pt x="14023" y="151390"/>
                  <a:pt x="16669" y="150091"/>
                </a:cubicBezTo>
                <a:cubicBezTo>
                  <a:pt x="16669" y="150091"/>
                  <a:pt x="16669" y="150091"/>
                  <a:pt x="16669" y="86447"/>
                </a:cubicBezTo>
                <a:cubicBezTo>
                  <a:pt x="16669" y="85148"/>
                  <a:pt x="17992" y="82550"/>
                  <a:pt x="20638" y="82550"/>
                </a:cubicBezTo>
                <a:close/>
                <a:moveTo>
                  <a:pt x="165100" y="58738"/>
                </a:moveTo>
                <a:cubicBezTo>
                  <a:pt x="158086" y="58738"/>
                  <a:pt x="152400" y="62292"/>
                  <a:pt x="152400" y="66676"/>
                </a:cubicBezTo>
                <a:cubicBezTo>
                  <a:pt x="152400" y="71060"/>
                  <a:pt x="158086" y="74614"/>
                  <a:pt x="165100" y="74614"/>
                </a:cubicBezTo>
                <a:cubicBezTo>
                  <a:pt x="172114" y="74614"/>
                  <a:pt x="177800" y="71060"/>
                  <a:pt x="177800" y="66676"/>
                </a:cubicBezTo>
                <a:cubicBezTo>
                  <a:pt x="177800" y="62292"/>
                  <a:pt x="172114" y="58738"/>
                  <a:pt x="165100" y="58738"/>
                </a:cubicBezTo>
                <a:close/>
                <a:moveTo>
                  <a:pt x="165100" y="0"/>
                </a:moveTo>
                <a:lnTo>
                  <a:pt x="331788" y="66675"/>
                </a:lnTo>
                <a:lnTo>
                  <a:pt x="165100" y="149225"/>
                </a:lnTo>
                <a:lnTo>
                  <a:pt x="0" y="66675"/>
                </a:lnTo>
                <a:close/>
              </a:path>
            </a:pathLst>
          </a:custGeom>
          <a:solidFill>
            <a:schemeClr val="accent1"/>
          </a:solidFill>
          <a:ln>
            <a:noFill/>
          </a:ln>
        </p:spPr>
        <p:txBody>
          <a:bodyPr/>
          <a:lstStyle/>
          <a:p>
            <a:endParaRPr lang="en-US"/>
          </a:p>
        </p:txBody>
      </p:sp>
      <p:sp>
        <p:nvSpPr>
          <p:cNvPr id="9" name="Slide Number Placeholder 3">
            <a:extLst>
              <a:ext uri="{FF2B5EF4-FFF2-40B4-BE49-F238E27FC236}">
                <a16:creationId xmlns:a16="http://schemas.microsoft.com/office/drawing/2014/main" id="{87229ACE-CA24-8631-9525-CC3AE11AA6CC}"/>
              </a:ext>
            </a:extLst>
          </p:cNvPr>
          <p:cNvSpPr txBox="1">
            <a:spLocks/>
          </p:cNvSpPr>
          <p:nvPr/>
        </p:nvSpPr>
        <p:spPr>
          <a:xfrm>
            <a:off x="6553200" y="4767263"/>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C913308-F349-4B6D-A68A-DD1791B4A57B}" type="slidenum">
              <a:rPr lang="zh-CN" altLang="en-US" sz="1200" smtClean="0">
                <a:solidFill>
                  <a:schemeClr val="bg1">
                    <a:lumMod val="50000"/>
                  </a:schemeClr>
                </a:solidFill>
              </a:rPr>
              <a:pPr algn="r"/>
              <a:t>16</a:t>
            </a:fld>
            <a:endParaRPr lang="zh-CN" altLang="en-US" sz="1200" dirty="0">
              <a:solidFill>
                <a:schemeClr val="bg1">
                  <a:lumMod val="50000"/>
                </a:schemeClr>
              </a:solidFill>
            </a:endParaRPr>
          </a:p>
        </p:txBody>
      </p:sp>
    </p:spTree>
    <p:extLst>
      <p:ext uri="{BB962C8B-B14F-4D97-AF65-F5344CB8AC3E}">
        <p14:creationId xmlns:p14="http://schemas.microsoft.com/office/powerpoint/2010/main" val="159600398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2" presetClass="entr" presetSubtype="8" fill="hold" grpId="0" nodeType="afterEffect">
                                  <p:stCondLst>
                                    <p:cond delay="0"/>
                                  </p:stCondLst>
                                  <p:iterate type="lt">
                                    <p:tmPct val="30000"/>
                                  </p:iterate>
                                  <p:childTnLst>
                                    <p:set>
                                      <p:cBhvr>
                                        <p:cTn id="21" dur="1" fill="hold">
                                          <p:stCondLst>
                                            <p:cond delay="0"/>
                                          </p:stCondLst>
                                        </p:cTn>
                                        <p:tgtEl>
                                          <p:spTgt spid="20"/>
                                        </p:tgtEl>
                                        <p:attrNameLst>
                                          <p:attrName>style.visibility</p:attrName>
                                        </p:attrNameLst>
                                      </p:cBhvr>
                                      <p:to>
                                        <p:strVal val="visible"/>
                                      </p:to>
                                    </p:set>
                                    <p:animEffect transition="in" filter="wipe(left)">
                                      <p:cBhvr>
                                        <p:cTn id="22" dur="2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8">
            <a:extLst>
              <a:ext uri="{FF2B5EF4-FFF2-40B4-BE49-F238E27FC236}">
                <a16:creationId xmlns:a16="http://schemas.microsoft.com/office/drawing/2014/main" id="{C5C5B5B3-EA64-2B27-E1DE-03729FC41330}"/>
              </a:ext>
            </a:extLst>
          </p:cNvPr>
          <p:cNvSpPr txBox="1"/>
          <p:nvPr/>
        </p:nvSpPr>
        <p:spPr>
          <a:xfrm>
            <a:off x="971600" y="192804"/>
            <a:ext cx="7014587" cy="492443"/>
          </a:xfrm>
          <a:prstGeom prst="rect">
            <a:avLst/>
          </a:prstGeom>
          <a:noFill/>
        </p:spPr>
        <p:txBody>
          <a:bodyPr wrap="square" lIns="0" tIns="0" rIns="0" bIns="0" rtlCol="0">
            <a:spAutoFit/>
          </a:bodyPr>
          <a:lstStyle/>
          <a:p>
            <a:r>
              <a:rPr lang="en-US" altLang="zh-CN" sz="3200" b="1" dirty="0">
                <a:solidFill>
                  <a:srgbClr val="3B4761"/>
                </a:solidFill>
                <a:latin typeface="Times New Roman" panose="02020603050405020304" pitchFamily="18" charset="0"/>
                <a:ea typeface="微软雅黑" panose="020B0503020204020204" pitchFamily="34" charset="-122"/>
                <a:cs typeface="Times New Roman" panose="02020603050405020304" pitchFamily="18" charset="0"/>
                <a:sym typeface="+mn-lt"/>
              </a:rPr>
              <a:t>System architecture</a:t>
            </a:r>
          </a:p>
        </p:txBody>
      </p:sp>
      <p:sp>
        <p:nvSpPr>
          <p:cNvPr id="6" name="graduation-cap_16905">
            <a:extLst>
              <a:ext uri="{FF2B5EF4-FFF2-40B4-BE49-F238E27FC236}">
                <a16:creationId xmlns:a16="http://schemas.microsoft.com/office/drawing/2014/main" id="{8A975841-A01A-34D3-865C-8D87C06710F4}"/>
              </a:ext>
            </a:extLst>
          </p:cNvPr>
          <p:cNvSpPr>
            <a:spLocks noChangeAspect="1"/>
          </p:cNvSpPr>
          <p:nvPr/>
        </p:nvSpPr>
        <p:spPr bwMode="auto">
          <a:xfrm rot="1176017">
            <a:off x="525864" y="318010"/>
            <a:ext cx="417229" cy="242030"/>
          </a:xfrm>
          <a:custGeom>
            <a:avLst/>
            <a:gdLst>
              <a:gd name="connsiteX0" fmla="*/ 82550 w 331788"/>
              <a:gd name="connsiteY0" fmla="*/ 117475 h 198438"/>
              <a:gd name="connsiteX1" fmla="*/ 165100 w 331788"/>
              <a:gd name="connsiteY1" fmla="*/ 157163 h 198438"/>
              <a:gd name="connsiteX2" fmla="*/ 247650 w 331788"/>
              <a:gd name="connsiteY2" fmla="*/ 117475 h 198438"/>
              <a:gd name="connsiteX3" fmla="*/ 247650 w 331788"/>
              <a:gd name="connsiteY3" fmla="*/ 157163 h 198438"/>
              <a:gd name="connsiteX4" fmla="*/ 165100 w 331788"/>
              <a:gd name="connsiteY4" fmla="*/ 198438 h 198438"/>
              <a:gd name="connsiteX5" fmla="*/ 82550 w 331788"/>
              <a:gd name="connsiteY5" fmla="*/ 157163 h 198438"/>
              <a:gd name="connsiteX6" fmla="*/ 20638 w 331788"/>
              <a:gd name="connsiteY6" fmla="*/ 82550 h 198438"/>
              <a:gd name="connsiteX7" fmla="*/ 24606 w 331788"/>
              <a:gd name="connsiteY7" fmla="*/ 86447 h 198438"/>
              <a:gd name="connsiteX8" fmla="*/ 24606 w 331788"/>
              <a:gd name="connsiteY8" fmla="*/ 150091 h 198438"/>
              <a:gd name="connsiteX9" fmla="*/ 28575 w 331788"/>
              <a:gd name="connsiteY9" fmla="*/ 157885 h 198438"/>
              <a:gd name="connsiteX10" fmla="*/ 24606 w 331788"/>
              <a:gd name="connsiteY10" fmla="*/ 164379 h 198438"/>
              <a:gd name="connsiteX11" fmla="*/ 24606 w 331788"/>
              <a:gd name="connsiteY11" fmla="*/ 178667 h 198438"/>
              <a:gd name="connsiteX12" fmla="*/ 20638 w 331788"/>
              <a:gd name="connsiteY12" fmla="*/ 182563 h 198438"/>
              <a:gd name="connsiteX13" fmla="*/ 16669 w 331788"/>
              <a:gd name="connsiteY13" fmla="*/ 178667 h 198438"/>
              <a:gd name="connsiteX14" fmla="*/ 16669 w 331788"/>
              <a:gd name="connsiteY14" fmla="*/ 164379 h 198438"/>
              <a:gd name="connsiteX15" fmla="*/ 12700 w 331788"/>
              <a:gd name="connsiteY15" fmla="*/ 157885 h 198438"/>
              <a:gd name="connsiteX16" fmla="*/ 16669 w 331788"/>
              <a:gd name="connsiteY16" fmla="*/ 150091 h 198438"/>
              <a:gd name="connsiteX17" fmla="*/ 16669 w 331788"/>
              <a:gd name="connsiteY17" fmla="*/ 86447 h 198438"/>
              <a:gd name="connsiteX18" fmla="*/ 20638 w 331788"/>
              <a:gd name="connsiteY18" fmla="*/ 82550 h 198438"/>
              <a:gd name="connsiteX19" fmla="*/ 165100 w 331788"/>
              <a:gd name="connsiteY19" fmla="*/ 58738 h 198438"/>
              <a:gd name="connsiteX20" fmla="*/ 152400 w 331788"/>
              <a:gd name="connsiteY20" fmla="*/ 66676 h 198438"/>
              <a:gd name="connsiteX21" fmla="*/ 165100 w 331788"/>
              <a:gd name="connsiteY21" fmla="*/ 74614 h 198438"/>
              <a:gd name="connsiteX22" fmla="*/ 177800 w 331788"/>
              <a:gd name="connsiteY22" fmla="*/ 66676 h 198438"/>
              <a:gd name="connsiteX23" fmla="*/ 165100 w 331788"/>
              <a:gd name="connsiteY23" fmla="*/ 58738 h 198438"/>
              <a:gd name="connsiteX24" fmla="*/ 165100 w 331788"/>
              <a:gd name="connsiteY24" fmla="*/ 0 h 198438"/>
              <a:gd name="connsiteX25" fmla="*/ 331788 w 331788"/>
              <a:gd name="connsiteY25" fmla="*/ 66675 h 198438"/>
              <a:gd name="connsiteX26" fmla="*/ 165100 w 331788"/>
              <a:gd name="connsiteY26" fmla="*/ 149225 h 198438"/>
              <a:gd name="connsiteX27" fmla="*/ 0 w 331788"/>
              <a:gd name="connsiteY27" fmla="*/ 66675 h 19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1788" h="198438">
                <a:moveTo>
                  <a:pt x="82550" y="117475"/>
                </a:moveTo>
                <a:lnTo>
                  <a:pt x="165100" y="157163"/>
                </a:lnTo>
                <a:lnTo>
                  <a:pt x="247650" y="117475"/>
                </a:lnTo>
                <a:lnTo>
                  <a:pt x="247650" y="157163"/>
                </a:lnTo>
                <a:lnTo>
                  <a:pt x="165100" y="198438"/>
                </a:lnTo>
                <a:lnTo>
                  <a:pt x="82550" y="157163"/>
                </a:lnTo>
                <a:close/>
                <a:moveTo>
                  <a:pt x="20638" y="82550"/>
                </a:moveTo>
                <a:cubicBezTo>
                  <a:pt x="23283" y="82550"/>
                  <a:pt x="24606" y="85148"/>
                  <a:pt x="24606" y="86447"/>
                </a:cubicBezTo>
                <a:cubicBezTo>
                  <a:pt x="24606" y="86447"/>
                  <a:pt x="24606" y="86447"/>
                  <a:pt x="24606" y="150091"/>
                </a:cubicBezTo>
                <a:cubicBezTo>
                  <a:pt x="27252" y="151390"/>
                  <a:pt x="28575" y="153988"/>
                  <a:pt x="28575" y="157885"/>
                </a:cubicBezTo>
                <a:cubicBezTo>
                  <a:pt x="28575" y="160482"/>
                  <a:pt x="27252" y="163080"/>
                  <a:pt x="24606" y="164379"/>
                </a:cubicBezTo>
                <a:cubicBezTo>
                  <a:pt x="24606" y="164379"/>
                  <a:pt x="24606" y="164379"/>
                  <a:pt x="24606" y="178667"/>
                </a:cubicBezTo>
                <a:cubicBezTo>
                  <a:pt x="24606" y="181264"/>
                  <a:pt x="23283" y="182563"/>
                  <a:pt x="20638" y="182563"/>
                </a:cubicBezTo>
                <a:cubicBezTo>
                  <a:pt x="17992" y="182563"/>
                  <a:pt x="16669" y="181264"/>
                  <a:pt x="16669" y="178667"/>
                </a:cubicBezTo>
                <a:cubicBezTo>
                  <a:pt x="16669" y="178667"/>
                  <a:pt x="16669" y="178667"/>
                  <a:pt x="16669" y="164379"/>
                </a:cubicBezTo>
                <a:cubicBezTo>
                  <a:pt x="14023" y="163080"/>
                  <a:pt x="12700" y="160482"/>
                  <a:pt x="12700" y="157885"/>
                </a:cubicBezTo>
                <a:cubicBezTo>
                  <a:pt x="12700" y="153988"/>
                  <a:pt x="14023" y="151390"/>
                  <a:pt x="16669" y="150091"/>
                </a:cubicBezTo>
                <a:cubicBezTo>
                  <a:pt x="16669" y="150091"/>
                  <a:pt x="16669" y="150091"/>
                  <a:pt x="16669" y="86447"/>
                </a:cubicBezTo>
                <a:cubicBezTo>
                  <a:pt x="16669" y="85148"/>
                  <a:pt x="17992" y="82550"/>
                  <a:pt x="20638" y="82550"/>
                </a:cubicBezTo>
                <a:close/>
                <a:moveTo>
                  <a:pt x="165100" y="58738"/>
                </a:moveTo>
                <a:cubicBezTo>
                  <a:pt x="158086" y="58738"/>
                  <a:pt x="152400" y="62292"/>
                  <a:pt x="152400" y="66676"/>
                </a:cubicBezTo>
                <a:cubicBezTo>
                  <a:pt x="152400" y="71060"/>
                  <a:pt x="158086" y="74614"/>
                  <a:pt x="165100" y="74614"/>
                </a:cubicBezTo>
                <a:cubicBezTo>
                  <a:pt x="172114" y="74614"/>
                  <a:pt x="177800" y="71060"/>
                  <a:pt x="177800" y="66676"/>
                </a:cubicBezTo>
                <a:cubicBezTo>
                  <a:pt x="177800" y="62292"/>
                  <a:pt x="172114" y="58738"/>
                  <a:pt x="165100" y="58738"/>
                </a:cubicBezTo>
                <a:close/>
                <a:moveTo>
                  <a:pt x="165100" y="0"/>
                </a:moveTo>
                <a:lnTo>
                  <a:pt x="331788" y="66675"/>
                </a:lnTo>
                <a:lnTo>
                  <a:pt x="165100" y="149225"/>
                </a:lnTo>
                <a:lnTo>
                  <a:pt x="0" y="66675"/>
                </a:lnTo>
                <a:close/>
              </a:path>
            </a:pathLst>
          </a:custGeom>
          <a:solidFill>
            <a:schemeClr val="accent1"/>
          </a:solidFill>
          <a:ln>
            <a:noFill/>
          </a:ln>
        </p:spPr>
        <p:txBody>
          <a:bodyPr/>
          <a:lstStyle/>
          <a:p>
            <a:endParaRPr lang="en-US"/>
          </a:p>
        </p:txBody>
      </p:sp>
      <p:sp>
        <p:nvSpPr>
          <p:cNvPr id="2" name="Slide Number Placeholder 1">
            <a:extLst>
              <a:ext uri="{FF2B5EF4-FFF2-40B4-BE49-F238E27FC236}">
                <a16:creationId xmlns:a16="http://schemas.microsoft.com/office/drawing/2014/main" id="{EC83905D-149D-5001-D337-69466112CD61}"/>
              </a:ext>
            </a:extLst>
          </p:cNvPr>
          <p:cNvSpPr>
            <a:spLocks noGrp="1"/>
          </p:cNvSpPr>
          <p:nvPr>
            <p:ph type="sldNum" sz="quarter" idx="12"/>
          </p:nvPr>
        </p:nvSpPr>
        <p:spPr/>
        <p:txBody>
          <a:bodyPr/>
          <a:lstStyle/>
          <a:p>
            <a:fld id="{0C913308-F349-4B6D-A68A-DD1791B4A57B}" type="slidenum">
              <a:rPr lang="zh-CN" altLang="en-US" smtClean="0"/>
              <a:t>17</a:t>
            </a:fld>
            <a:endParaRPr lang="zh-CN" altLang="en-US"/>
          </a:p>
        </p:txBody>
      </p:sp>
      <p:pic>
        <p:nvPicPr>
          <p:cNvPr id="9" name="Picture 8" descr="Diagram&#10;&#10;Description automatically generated with medium confidence">
            <a:extLst>
              <a:ext uri="{FF2B5EF4-FFF2-40B4-BE49-F238E27FC236}">
                <a16:creationId xmlns:a16="http://schemas.microsoft.com/office/drawing/2014/main" id="{07A33AFB-EC81-D359-0185-045491E4A48D}"/>
              </a:ext>
            </a:extLst>
          </p:cNvPr>
          <p:cNvPicPr>
            <a:picLocks noChangeAspect="1"/>
          </p:cNvPicPr>
          <p:nvPr/>
        </p:nvPicPr>
        <p:blipFill rotWithShape="1">
          <a:blip r:embed="rId4">
            <a:extLst>
              <a:ext uri="{28A0092B-C50C-407E-A947-70E740481C1C}">
                <a14:useLocalDpi xmlns:a14="http://schemas.microsoft.com/office/drawing/2010/main" val="0"/>
              </a:ext>
            </a:extLst>
          </a:blip>
          <a:srcRect t="16350" b="52"/>
          <a:stretch/>
        </p:blipFill>
        <p:spPr>
          <a:xfrm>
            <a:off x="971600" y="843558"/>
            <a:ext cx="8792895" cy="4299942"/>
          </a:xfrm>
          <a:prstGeom prst="rect">
            <a:avLst/>
          </a:prstGeom>
        </p:spPr>
      </p:pic>
    </p:spTree>
    <p:extLst>
      <p:ext uri="{BB962C8B-B14F-4D97-AF65-F5344CB8AC3E}">
        <p14:creationId xmlns:p14="http://schemas.microsoft.com/office/powerpoint/2010/main" val="284331810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lt">
                                    <p:tmPct val="3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2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2">
            <a:extLst>
              <a:ext uri="{FF2B5EF4-FFF2-40B4-BE49-F238E27FC236}">
                <a16:creationId xmlns:a16="http://schemas.microsoft.com/office/drawing/2014/main" id="{CE986666-9D1B-DD54-5FD3-B72677261324}"/>
              </a:ext>
            </a:extLst>
          </p:cNvPr>
          <p:cNvSpPr txBox="1"/>
          <p:nvPr/>
        </p:nvSpPr>
        <p:spPr>
          <a:xfrm>
            <a:off x="439793" y="987574"/>
            <a:ext cx="5616624" cy="6278642"/>
          </a:xfrm>
          <a:prstGeom prst="rect">
            <a:avLst/>
          </a:prstGeom>
          <a:noFill/>
        </p:spPr>
        <p:txBody>
          <a:bodyPr wrap="square" rtlCol="0">
            <a:spAutoFit/>
          </a:bodyPr>
          <a:lstStyle>
            <a:defPPr>
              <a:defRPr lang="zh-CN"/>
            </a:defPPr>
            <a:lvl1pPr>
              <a:defRPr sz="2800">
                <a:solidFill>
                  <a:schemeClr val="bg1"/>
                </a:solidFill>
                <a:latin typeface="时尚中黑简体" panose="01010104010101010101" pitchFamily="2" charset="-122"/>
                <a:ea typeface="时尚中黑简体" panose="01010104010101010101" pitchFamily="2" charset="-122"/>
              </a:defRPr>
            </a:lvl1pPr>
          </a:lstStyle>
          <a:p>
            <a:pPr defTabSz="914148">
              <a:defRPr/>
            </a:pPr>
            <a:r>
              <a:rPr lang="en-US" sz="1800" dirty="0">
                <a:solidFill>
                  <a:srgbClr val="3B4761"/>
                </a:solidFill>
                <a:latin typeface="+mn-lt"/>
                <a:cs typeface="Times New Roman" panose="02020603050405020304" pitchFamily="18" charset="0"/>
              </a:rPr>
              <a:t>We will use the </a:t>
            </a:r>
            <a:r>
              <a:rPr lang="en-US" sz="1800" dirty="0">
                <a:solidFill>
                  <a:srgbClr val="FF0000"/>
                </a:solidFill>
                <a:latin typeface="+mn-lt"/>
                <a:cs typeface="Times New Roman" panose="02020603050405020304" pitchFamily="18" charset="0"/>
              </a:rPr>
              <a:t>Kvasir</a:t>
            </a:r>
            <a:r>
              <a:rPr lang="en-US" sz="1800" dirty="0">
                <a:solidFill>
                  <a:srgbClr val="3B4761"/>
                </a:solidFill>
                <a:latin typeface="+mn-lt"/>
                <a:cs typeface="Times New Roman" panose="02020603050405020304" pitchFamily="18" charset="0"/>
              </a:rPr>
              <a:t> dataset, which is the first multi-class dataset for disease detection and classification.</a:t>
            </a:r>
          </a:p>
          <a:p>
            <a:pPr defTabSz="914148">
              <a:defRPr/>
            </a:pPr>
            <a:endParaRPr lang="en-US" sz="1800" dirty="0">
              <a:solidFill>
                <a:srgbClr val="3B4761"/>
              </a:solidFill>
              <a:latin typeface="+mn-lt"/>
              <a:cs typeface="Times New Roman" panose="02020603050405020304" pitchFamily="18" charset="0"/>
            </a:endParaRPr>
          </a:p>
          <a:p>
            <a:pPr defTabSz="914148">
              <a:defRPr/>
            </a:pPr>
            <a:r>
              <a:rPr lang="en-US" sz="1800" dirty="0">
                <a:solidFill>
                  <a:srgbClr val="3B4761"/>
                </a:solidFill>
                <a:latin typeface="+mn-lt"/>
                <a:cs typeface="Times New Roman" panose="02020603050405020304" pitchFamily="18" charset="0"/>
              </a:rPr>
              <a:t>These polyp images along with their corresponding segmentation masks and bounding boxes.</a:t>
            </a:r>
          </a:p>
          <a:p>
            <a:pPr defTabSz="914148">
              <a:defRPr/>
            </a:pPr>
            <a:endParaRPr lang="en-US" sz="1800" dirty="0">
              <a:solidFill>
                <a:srgbClr val="3B4761"/>
              </a:solidFill>
              <a:latin typeface="+mn-lt"/>
              <a:cs typeface="Times New Roman" panose="02020603050405020304" pitchFamily="18" charset="0"/>
            </a:endParaRPr>
          </a:p>
          <a:p>
            <a:pPr defTabSz="914148">
              <a:defRPr/>
            </a:pPr>
            <a:r>
              <a:rPr lang="en-US" sz="1800" dirty="0">
                <a:solidFill>
                  <a:srgbClr val="3B4761"/>
                </a:solidFill>
                <a:latin typeface="+mn-lt"/>
                <a:cs typeface="Aharoni" panose="02010803020104030203" pitchFamily="2" charset="-79"/>
              </a:rPr>
              <a:t>The ROIs are generated from manual annotations verified by an experienced doctors.</a:t>
            </a:r>
          </a:p>
          <a:p>
            <a:pPr defTabSz="914148">
              <a:defRPr/>
            </a:pPr>
            <a:endParaRPr lang="en-US" sz="1800" dirty="0">
              <a:solidFill>
                <a:srgbClr val="3B4761"/>
              </a:solidFill>
              <a:latin typeface="+mn-lt"/>
              <a:cs typeface="Times New Roman" panose="02020603050405020304" pitchFamily="18" charset="0"/>
            </a:endParaRPr>
          </a:p>
          <a:p>
            <a:pPr defTabSz="914148">
              <a:defRPr/>
            </a:pPr>
            <a:r>
              <a:rPr lang="en-US" sz="1800" dirty="0">
                <a:solidFill>
                  <a:srgbClr val="3B4761"/>
                </a:solidFill>
                <a:latin typeface="+mn-lt"/>
                <a:cs typeface="Times New Roman" panose="02020603050405020304" pitchFamily="18" charset="0"/>
              </a:rPr>
              <a:t>Four datasets of </a:t>
            </a:r>
            <a:r>
              <a:rPr lang="en-US" sz="1800" dirty="0" err="1">
                <a:solidFill>
                  <a:srgbClr val="3B4761"/>
                </a:solidFill>
                <a:latin typeface="+mn-lt"/>
                <a:cs typeface="Times New Roman" panose="02020603050405020304" pitchFamily="18" charset="0"/>
              </a:rPr>
              <a:t>Kvasir</a:t>
            </a:r>
            <a:r>
              <a:rPr lang="en-US" sz="1800" dirty="0">
                <a:solidFill>
                  <a:srgbClr val="3B4761"/>
                </a:solidFill>
                <a:latin typeface="+mn-lt"/>
                <a:cs typeface="Times New Roman" panose="02020603050405020304" pitchFamily="18" charset="0"/>
              </a:rPr>
              <a:t>:</a:t>
            </a:r>
          </a:p>
          <a:p>
            <a:pPr marL="742950" lvl="1" indent="-285750" defTabSz="914148">
              <a:buFont typeface="Arial" panose="020B0604020202020204" pitchFamily="34" charset="0"/>
              <a:buChar char="•"/>
              <a:defRPr/>
            </a:pPr>
            <a:r>
              <a:rPr lang="en-US" sz="1600" dirty="0" err="1">
                <a:solidFill>
                  <a:srgbClr val="3B4761"/>
                </a:solidFill>
                <a:latin typeface="+mn-lt"/>
                <a:cs typeface="Times New Roman" panose="02020603050405020304" pitchFamily="18" charset="0"/>
              </a:rPr>
              <a:t>Kvasir</a:t>
            </a:r>
            <a:r>
              <a:rPr lang="en-US" sz="1600" dirty="0">
                <a:solidFill>
                  <a:srgbClr val="3B4761"/>
                </a:solidFill>
                <a:latin typeface="+mn-lt"/>
                <a:cs typeface="Times New Roman" panose="02020603050405020304" pitchFamily="18" charset="0"/>
              </a:rPr>
              <a:t> for classification</a:t>
            </a:r>
          </a:p>
          <a:p>
            <a:pPr marL="742950" lvl="1" indent="-285750" defTabSz="914148">
              <a:buFont typeface="Arial" panose="020B0604020202020204" pitchFamily="34" charset="0"/>
              <a:buChar char="•"/>
              <a:defRPr/>
            </a:pPr>
            <a:r>
              <a:rPr lang="en-US" sz="1600" dirty="0">
                <a:solidFill>
                  <a:srgbClr val="3B4761"/>
                </a:solidFill>
                <a:latin typeface="+mn-lt"/>
                <a:cs typeface="Times New Roman" panose="02020603050405020304" pitchFamily="18" charset="0"/>
              </a:rPr>
              <a:t>Kvasir-seg</a:t>
            </a:r>
          </a:p>
          <a:p>
            <a:pPr marL="742950" lvl="1" indent="-285750" defTabSz="914148">
              <a:buFont typeface="Arial" panose="020B0604020202020204" pitchFamily="34" charset="0"/>
              <a:buChar char="•"/>
              <a:defRPr/>
            </a:pPr>
            <a:r>
              <a:rPr lang="en-US" sz="1600" dirty="0">
                <a:solidFill>
                  <a:srgbClr val="3B4761"/>
                </a:solidFill>
                <a:cs typeface="Times New Roman" panose="02020603050405020304" pitchFamily="18" charset="0"/>
              </a:rPr>
              <a:t>Kvasir-sessile</a:t>
            </a:r>
          </a:p>
          <a:p>
            <a:pPr marL="742950" lvl="1" indent="-285750" defTabSz="914148">
              <a:buFont typeface="Arial" panose="020B0604020202020204" pitchFamily="34" charset="0"/>
              <a:buChar char="•"/>
              <a:defRPr/>
            </a:pPr>
            <a:r>
              <a:rPr lang="en-US" sz="1600" dirty="0">
                <a:solidFill>
                  <a:srgbClr val="3B4761"/>
                </a:solidFill>
                <a:latin typeface="+mn-lt"/>
                <a:cs typeface="Times New Roman" panose="02020603050405020304" pitchFamily="18" charset="0"/>
              </a:rPr>
              <a:t>Hyper-Kvas</a:t>
            </a:r>
            <a:r>
              <a:rPr lang="en-US" sz="1600" dirty="0">
                <a:solidFill>
                  <a:srgbClr val="3B4761"/>
                </a:solidFill>
                <a:cs typeface="Times New Roman" panose="02020603050405020304" pitchFamily="18" charset="0"/>
              </a:rPr>
              <a:t>ir</a:t>
            </a:r>
            <a:endParaRPr lang="en-US" sz="1600" dirty="0">
              <a:solidFill>
                <a:srgbClr val="3B4761"/>
              </a:solidFill>
              <a:latin typeface="+mn-lt"/>
              <a:cs typeface="Times New Roman" panose="02020603050405020304" pitchFamily="18" charset="0"/>
            </a:endParaRPr>
          </a:p>
          <a:p>
            <a:pPr defTabSz="914148">
              <a:defRPr/>
            </a:pPr>
            <a:endParaRPr lang="en-US" sz="1800" dirty="0">
              <a:solidFill>
                <a:srgbClr val="3B4761"/>
              </a:solidFill>
              <a:latin typeface="+mn-lt"/>
              <a:cs typeface="Times New Roman" panose="02020603050405020304" pitchFamily="18" charset="0"/>
            </a:endParaRPr>
          </a:p>
          <a:p>
            <a:pPr defTabSz="914148">
              <a:defRPr/>
            </a:pPr>
            <a:endParaRPr lang="en-US" sz="1800" dirty="0">
              <a:solidFill>
                <a:srgbClr val="3B4761"/>
              </a:solidFill>
              <a:latin typeface="+mn-lt"/>
              <a:cs typeface="Times New Roman" panose="02020603050405020304" pitchFamily="18" charset="0"/>
            </a:endParaRPr>
          </a:p>
          <a:p>
            <a:pPr defTabSz="914148">
              <a:defRPr/>
            </a:pPr>
            <a:endParaRPr lang="en-US" sz="1800" dirty="0">
              <a:solidFill>
                <a:srgbClr val="3B4761"/>
              </a:solidFill>
              <a:latin typeface="+mn-lt"/>
              <a:cs typeface="Times New Roman" panose="02020603050405020304" pitchFamily="18" charset="0"/>
            </a:endParaRPr>
          </a:p>
          <a:p>
            <a:pPr defTabSz="914148">
              <a:defRPr/>
            </a:pPr>
            <a:endParaRPr lang="en-US" altLang="zh-CN" sz="1800" kern="0" dirty="0">
              <a:solidFill>
                <a:srgbClr val="3B4761"/>
              </a:solidFill>
              <a:latin typeface="+mn-lt"/>
              <a:ea typeface="字魂35号-经典雅黑" panose="02000000000000000000" pitchFamily="2" charset="-122"/>
              <a:cs typeface="Times New Roman" panose="02020603050405020304" pitchFamily="18" charset="0"/>
            </a:endParaRPr>
          </a:p>
          <a:p>
            <a:pPr lvl="1" defTabSz="914148">
              <a:defRPr/>
            </a:pPr>
            <a:endParaRPr lang="en-US" altLang="zh-CN" sz="1400" i="1" kern="0" dirty="0">
              <a:solidFill>
                <a:srgbClr val="3B4761"/>
              </a:solidFill>
              <a:latin typeface="+mn-lt"/>
              <a:ea typeface="字魂35号-经典雅黑" panose="02000000000000000000" pitchFamily="2" charset="-122"/>
              <a:cs typeface="Times New Roman" panose="02020603050405020304" pitchFamily="18" charset="0"/>
            </a:endParaRPr>
          </a:p>
          <a:p>
            <a:pPr lvl="1" defTabSz="914148">
              <a:defRPr/>
            </a:pPr>
            <a:endParaRPr lang="en-US" altLang="zh-CN" sz="1400" i="1" kern="0" dirty="0">
              <a:solidFill>
                <a:srgbClr val="3B4761"/>
              </a:solidFill>
              <a:ea typeface="字魂35号-经典雅黑" panose="02000000000000000000" pitchFamily="2" charset="-122"/>
              <a:cs typeface="Times New Roman" panose="02020603050405020304" pitchFamily="18" charset="0"/>
            </a:endParaRPr>
          </a:p>
          <a:p>
            <a:pPr lvl="1" defTabSz="914148">
              <a:defRPr/>
            </a:pPr>
            <a:endParaRPr lang="en-US" altLang="zh-CN" sz="1400" i="1" kern="0" dirty="0">
              <a:solidFill>
                <a:srgbClr val="3B4761"/>
              </a:solidFill>
              <a:ea typeface="字魂35号-经典雅黑" panose="02000000000000000000" pitchFamily="2" charset="-122"/>
              <a:cs typeface="Times New Roman" panose="02020603050405020304" pitchFamily="18" charset="0"/>
            </a:endParaRPr>
          </a:p>
          <a:p>
            <a:pPr lvl="1" defTabSz="914148">
              <a:defRPr/>
            </a:pPr>
            <a:endParaRPr lang="en-US" altLang="zh-CN" sz="1400" i="1" kern="0" dirty="0">
              <a:solidFill>
                <a:srgbClr val="3B4761"/>
              </a:solidFill>
              <a:ea typeface="字魂35号-经典雅黑" panose="02000000000000000000" pitchFamily="2" charset="-122"/>
              <a:cs typeface="Times New Roman" panose="02020603050405020304" pitchFamily="18" charset="0"/>
            </a:endParaRPr>
          </a:p>
          <a:p>
            <a:pPr lvl="1" defTabSz="914148">
              <a:defRPr/>
            </a:pPr>
            <a:endParaRPr lang="en-US" altLang="zh-CN" sz="1400" i="1" kern="0" dirty="0">
              <a:solidFill>
                <a:srgbClr val="3B4761"/>
              </a:solidFill>
              <a:ea typeface="字魂35号-经典雅黑" panose="02000000000000000000" pitchFamily="2" charset="-122"/>
              <a:cs typeface="Times New Roman" panose="02020603050405020304" pitchFamily="18" charset="0"/>
            </a:endParaRPr>
          </a:p>
          <a:p>
            <a:pPr lvl="1" defTabSz="914148">
              <a:defRPr/>
            </a:pPr>
            <a:r>
              <a:rPr lang="en-US" altLang="zh-CN" sz="1400" i="1" kern="0" dirty="0">
                <a:solidFill>
                  <a:srgbClr val="FF0000"/>
                </a:solidFill>
                <a:ea typeface="字魂35号-经典雅黑" panose="02000000000000000000" pitchFamily="2" charset="-122"/>
                <a:cs typeface="Times New Roman" panose="02020603050405020304" pitchFamily="18" charset="0"/>
              </a:rPr>
              <a:t>    </a:t>
            </a:r>
          </a:p>
        </p:txBody>
      </p:sp>
      <p:pic>
        <p:nvPicPr>
          <p:cNvPr id="11" name="Picture 10" descr="A picture containing text&#10;&#10;Description automatically generated">
            <a:extLst>
              <a:ext uri="{FF2B5EF4-FFF2-40B4-BE49-F238E27FC236}">
                <a16:creationId xmlns:a16="http://schemas.microsoft.com/office/drawing/2014/main" id="{E6317D1C-6E51-8CDA-F34B-077C35DF5C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5864" y="686673"/>
            <a:ext cx="2448272" cy="1885077"/>
          </a:xfrm>
          <a:prstGeom prst="rect">
            <a:avLst/>
          </a:prstGeom>
        </p:spPr>
      </p:pic>
      <p:sp>
        <p:nvSpPr>
          <p:cNvPr id="2" name="Slide Number Placeholder 3">
            <a:extLst>
              <a:ext uri="{FF2B5EF4-FFF2-40B4-BE49-F238E27FC236}">
                <a16:creationId xmlns:a16="http://schemas.microsoft.com/office/drawing/2014/main" id="{A102C977-9B17-4DF3-1A2F-5A690DE8D964}"/>
              </a:ext>
            </a:extLst>
          </p:cNvPr>
          <p:cNvSpPr txBox="1">
            <a:spLocks/>
          </p:cNvSpPr>
          <p:nvPr/>
        </p:nvSpPr>
        <p:spPr>
          <a:xfrm>
            <a:off x="6553200" y="4767263"/>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C913308-F349-4B6D-A68A-DD1791B4A57B}" type="slidenum">
              <a:rPr lang="zh-CN" altLang="en-US" sz="1200" smtClean="0">
                <a:solidFill>
                  <a:schemeClr val="bg1">
                    <a:lumMod val="50000"/>
                  </a:schemeClr>
                </a:solidFill>
              </a:rPr>
              <a:pPr algn="r"/>
              <a:t>18</a:t>
            </a:fld>
            <a:endParaRPr lang="zh-CN" altLang="en-US" sz="1200" dirty="0">
              <a:solidFill>
                <a:schemeClr val="bg1">
                  <a:lumMod val="50000"/>
                </a:schemeClr>
              </a:solidFill>
            </a:endParaRPr>
          </a:p>
        </p:txBody>
      </p:sp>
      <p:sp>
        <p:nvSpPr>
          <p:cNvPr id="3" name="TextBox 48">
            <a:extLst>
              <a:ext uri="{FF2B5EF4-FFF2-40B4-BE49-F238E27FC236}">
                <a16:creationId xmlns:a16="http://schemas.microsoft.com/office/drawing/2014/main" id="{A4802487-BCC7-5E6E-5EB7-88E51ECA6BBF}"/>
              </a:ext>
            </a:extLst>
          </p:cNvPr>
          <p:cNvSpPr txBox="1"/>
          <p:nvPr/>
        </p:nvSpPr>
        <p:spPr>
          <a:xfrm>
            <a:off x="971600" y="258246"/>
            <a:ext cx="7014587" cy="492443"/>
          </a:xfrm>
          <a:prstGeom prst="rect">
            <a:avLst/>
          </a:prstGeom>
          <a:noFill/>
        </p:spPr>
        <p:txBody>
          <a:bodyPr wrap="square" lIns="0" tIns="0" rIns="0" bIns="0" rtlCol="0">
            <a:spAutoFit/>
          </a:bodyPr>
          <a:lstStyle/>
          <a:p>
            <a:r>
              <a:rPr lang="en-US" altLang="zh-CN" sz="3200" b="1" dirty="0">
                <a:solidFill>
                  <a:srgbClr val="3B4761"/>
                </a:solidFill>
                <a:latin typeface="Times New Roman" panose="02020603050405020304" pitchFamily="18" charset="0"/>
                <a:ea typeface="微软雅黑" panose="020B0503020204020204" pitchFamily="34" charset="-122"/>
                <a:cs typeface="Times New Roman" panose="02020603050405020304" pitchFamily="18" charset="0"/>
                <a:sym typeface="+mn-lt"/>
              </a:rPr>
              <a:t>Data Collection</a:t>
            </a:r>
          </a:p>
        </p:txBody>
      </p:sp>
      <p:sp>
        <p:nvSpPr>
          <p:cNvPr id="4" name="graduation-cap_16905">
            <a:extLst>
              <a:ext uri="{FF2B5EF4-FFF2-40B4-BE49-F238E27FC236}">
                <a16:creationId xmlns:a16="http://schemas.microsoft.com/office/drawing/2014/main" id="{D8602F0E-020C-4C4A-DCC9-03176BA17BB2}"/>
              </a:ext>
            </a:extLst>
          </p:cNvPr>
          <p:cNvSpPr>
            <a:spLocks noChangeAspect="1"/>
          </p:cNvSpPr>
          <p:nvPr/>
        </p:nvSpPr>
        <p:spPr bwMode="auto">
          <a:xfrm rot="1176017">
            <a:off x="525864" y="383452"/>
            <a:ext cx="417229" cy="242030"/>
          </a:xfrm>
          <a:custGeom>
            <a:avLst/>
            <a:gdLst>
              <a:gd name="connsiteX0" fmla="*/ 82550 w 331788"/>
              <a:gd name="connsiteY0" fmla="*/ 117475 h 198438"/>
              <a:gd name="connsiteX1" fmla="*/ 165100 w 331788"/>
              <a:gd name="connsiteY1" fmla="*/ 157163 h 198438"/>
              <a:gd name="connsiteX2" fmla="*/ 247650 w 331788"/>
              <a:gd name="connsiteY2" fmla="*/ 117475 h 198438"/>
              <a:gd name="connsiteX3" fmla="*/ 247650 w 331788"/>
              <a:gd name="connsiteY3" fmla="*/ 157163 h 198438"/>
              <a:gd name="connsiteX4" fmla="*/ 165100 w 331788"/>
              <a:gd name="connsiteY4" fmla="*/ 198438 h 198438"/>
              <a:gd name="connsiteX5" fmla="*/ 82550 w 331788"/>
              <a:gd name="connsiteY5" fmla="*/ 157163 h 198438"/>
              <a:gd name="connsiteX6" fmla="*/ 20638 w 331788"/>
              <a:gd name="connsiteY6" fmla="*/ 82550 h 198438"/>
              <a:gd name="connsiteX7" fmla="*/ 24606 w 331788"/>
              <a:gd name="connsiteY7" fmla="*/ 86447 h 198438"/>
              <a:gd name="connsiteX8" fmla="*/ 24606 w 331788"/>
              <a:gd name="connsiteY8" fmla="*/ 150091 h 198438"/>
              <a:gd name="connsiteX9" fmla="*/ 28575 w 331788"/>
              <a:gd name="connsiteY9" fmla="*/ 157885 h 198438"/>
              <a:gd name="connsiteX10" fmla="*/ 24606 w 331788"/>
              <a:gd name="connsiteY10" fmla="*/ 164379 h 198438"/>
              <a:gd name="connsiteX11" fmla="*/ 24606 w 331788"/>
              <a:gd name="connsiteY11" fmla="*/ 178667 h 198438"/>
              <a:gd name="connsiteX12" fmla="*/ 20638 w 331788"/>
              <a:gd name="connsiteY12" fmla="*/ 182563 h 198438"/>
              <a:gd name="connsiteX13" fmla="*/ 16669 w 331788"/>
              <a:gd name="connsiteY13" fmla="*/ 178667 h 198438"/>
              <a:gd name="connsiteX14" fmla="*/ 16669 w 331788"/>
              <a:gd name="connsiteY14" fmla="*/ 164379 h 198438"/>
              <a:gd name="connsiteX15" fmla="*/ 12700 w 331788"/>
              <a:gd name="connsiteY15" fmla="*/ 157885 h 198438"/>
              <a:gd name="connsiteX16" fmla="*/ 16669 w 331788"/>
              <a:gd name="connsiteY16" fmla="*/ 150091 h 198438"/>
              <a:gd name="connsiteX17" fmla="*/ 16669 w 331788"/>
              <a:gd name="connsiteY17" fmla="*/ 86447 h 198438"/>
              <a:gd name="connsiteX18" fmla="*/ 20638 w 331788"/>
              <a:gd name="connsiteY18" fmla="*/ 82550 h 198438"/>
              <a:gd name="connsiteX19" fmla="*/ 165100 w 331788"/>
              <a:gd name="connsiteY19" fmla="*/ 58738 h 198438"/>
              <a:gd name="connsiteX20" fmla="*/ 152400 w 331788"/>
              <a:gd name="connsiteY20" fmla="*/ 66676 h 198438"/>
              <a:gd name="connsiteX21" fmla="*/ 165100 w 331788"/>
              <a:gd name="connsiteY21" fmla="*/ 74614 h 198438"/>
              <a:gd name="connsiteX22" fmla="*/ 177800 w 331788"/>
              <a:gd name="connsiteY22" fmla="*/ 66676 h 198438"/>
              <a:gd name="connsiteX23" fmla="*/ 165100 w 331788"/>
              <a:gd name="connsiteY23" fmla="*/ 58738 h 198438"/>
              <a:gd name="connsiteX24" fmla="*/ 165100 w 331788"/>
              <a:gd name="connsiteY24" fmla="*/ 0 h 198438"/>
              <a:gd name="connsiteX25" fmla="*/ 331788 w 331788"/>
              <a:gd name="connsiteY25" fmla="*/ 66675 h 198438"/>
              <a:gd name="connsiteX26" fmla="*/ 165100 w 331788"/>
              <a:gd name="connsiteY26" fmla="*/ 149225 h 198438"/>
              <a:gd name="connsiteX27" fmla="*/ 0 w 331788"/>
              <a:gd name="connsiteY27" fmla="*/ 66675 h 19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1788" h="198438">
                <a:moveTo>
                  <a:pt x="82550" y="117475"/>
                </a:moveTo>
                <a:lnTo>
                  <a:pt x="165100" y="157163"/>
                </a:lnTo>
                <a:lnTo>
                  <a:pt x="247650" y="117475"/>
                </a:lnTo>
                <a:lnTo>
                  <a:pt x="247650" y="157163"/>
                </a:lnTo>
                <a:lnTo>
                  <a:pt x="165100" y="198438"/>
                </a:lnTo>
                <a:lnTo>
                  <a:pt x="82550" y="157163"/>
                </a:lnTo>
                <a:close/>
                <a:moveTo>
                  <a:pt x="20638" y="82550"/>
                </a:moveTo>
                <a:cubicBezTo>
                  <a:pt x="23283" y="82550"/>
                  <a:pt x="24606" y="85148"/>
                  <a:pt x="24606" y="86447"/>
                </a:cubicBezTo>
                <a:cubicBezTo>
                  <a:pt x="24606" y="86447"/>
                  <a:pt x="24606" y="86447"/>
                  <a:pt x="24606" y="150091"/>
                </a:cubicBezTo>
                <a:cubicBezTo>
                  <a:pt x="27252" y="151390"/>
                  <a:pt x="28575" y="153988"/>
                  <a:pt x="28575" y="157885"/>
                </a:cubicBezTo>
                <a:cubicBezTo>
                  <a:pt x="28575" y="160482"/>
                  <a:pt x="27252" y="163080"/>
                  <a:pt x="24606" y="164379"/>
                </a:cubicBezTo>
                <a:cubicBezTo>
                  <a:pt x="24606" y="164379"/>
                  <a:pt x="24606" y="164379"/>
                  <a:pt x="24606" y="178667"/>
                </a:cubicBezTo>
                <a:cubicBezTo>
                  <a:pt x="24606" y="181264"/>
                  <a:pt x="23283" y="182563"/>
                  <a:pt x="20638" y="182563"/>
                </a:cubicBezTo>
                <a:cubicBezTo>
                  <a:pt x="17992" y="182563"/>
                  <a:pt x="16669" y="181264"/>
                  <a:pt x="16669" y="178667"/>
                </a:cubicBezTo>
                <a:cubicBezTo>
                  <a:pt x="16669" y="178667"/>
                  <a:pt x="16669" y="178667"/>
                  <a:pt x="16669" y="164379"/>
                </a:cubicBezTo>
                <a:cubicBezTo>
                  <a:pt x="14023" y="163080"/>
                  <a:pt x="12700" y="160482"/>
                  <a:pt x="12700" y="157885"/>
                </a:cubicBezTo>
                <a:cubicBezTo>
                  <a:pt x="12700" y="153988"/>
                  <a:pt x="14023" y="151390"/>
                  <a:pt x="16669" y="150091"/>
                </a:cubicBezTo>
                <a:cubicBezTo>
                  <a:pt x="16669" y="150091"/>
                  <a:pt x="16669" y="150091"/>
                  <a:pt x="16669" y="86447"/>
                </a:cubicBezTo>
                <a:cubicBezTo>
                  <a:pt x="16669" y="85148"/>
                  <a:pt x="17992" y="82550"/>
                  <a:pt x="20638" y="82550"/>
                </a:cubicBezTo>
                <a:close/>
                <a:moveTo>
                  <a:pt x="165100" y="58738"/>
                </a:moveTo>
                <a:cubicBezTo>
                  <a:pt x="158086" y="58738"/>
                  <a:pt x="152400" y="62292"/>
                  <a:pt x="152400" y="66676"/>
                </a:cubicBezTo>
                <a:cubicBezTo>
                  <a:pt x="152400" y="71060"/>
                  <a:pt x="158086" y="74614"/>
                  <a:pt x="165100" y="74614"/>
                </a:cubicBezTo>
                <a:cubicBezTo>
                  <a:pt x="172114" y="74614"/>
                  <a:pt x="177800" y="71060"/>
                  <a:pt x="177800" y="66676"/>
                </a:cubicBezTo>
                <a:cubicBezTo>
                  <a:pt x="177800" y="62292"/>
                  <a:pt x="172114" y="58738"/>
                  <a:pt x="165100" y="58738"/>
                </a:cubicBezTo>
                <a:close/>
                <a:moveTo>
                  <a:pt x="165100" y="0"/>
                </a:moveTo>
                <a:lnTo>
                  <a:pt x="331788" y="66675"/>
                </a:lnTo>
                <a:lnTo>
                  <a:pt x="165100" y="149225"/>
                </a:lnTo>
                <a:lnTo>
                  <a:pt x="0" y="66675"/>
                </a:lnTo>
                <a:close/>
              </a:path>
            </a:pathLst>
          </a:custGeom>
          <a:solidFill>
            <a:schemeClr val="accent1"/>
          </a:solidFill>
          <a:ln>
            <a:noFill/>
          </a:ln>
        </p:spPr>
        <p:txBody>
          <a:bodyPr/>
          <a:lstStyle/>
          <a:p>
            <a:endParaRPr lang="en-US"/>
          </a:p>
        </p:txBody>
      </p:sp>
      <p:sp>
        <p:nvSpPr>
          <p:cNvPr id="6" name="TextBox 5">
            <a:extLst>
              <a:ext uri="{FF2B5EF4-FFF2-40B4-BE49-F238E27FC236}">
                <a16:creationId xmlns:a16="http://schemas.microsoft.com/office/drawing/2014/main" id="{15195FF4-B5F1-2456-457B-0E37403C1E73}"/>
              </a:ext>
            </a:extLst>
          </p:cNvPr>
          <p:cNvSpPr txBox="1"/>
          <p:nvPr/>
        </p:nvSpPr>
        <p:spPr>
          <a:xfrm>
            <a:off x="6683896" y="2669203"/>
            <a:ext cx="1872208" cy="276999"/>
          </a:xfrm>
          <a:prstGeom prst="rect">
            <a:avLst/>
          </a:prstGeom>
          <a:noFill/>
        </p:spPr>
        <p:txBody>
          <a:bodyPr wrap="square" rtlCol="0">
            <a:spAutoFit/>
          </a:bodyPr>
          <a:lstStyle/>
          <a:p>
            <a:pPr algn="ctr"/>
            <a:r>
              <a:rPr lang="en-US" sz="1200" dirty="0">
                <a:solidFill>
                  <a:srgbClr val="DB2121"/>
                </a:solidFill>
                <a:latin typeface="微软雅黑" panose="020B0503020204020204" pitchFamily="34" charset="-122"/>
                <a:ea typeface="微软雅黑" panose="020B0503020204020204" pitchFamily="34" charset="-122"/>
              </a:rPr>
              <a:t>Kvasir-seg</a:t>
            </a:r>
          </a:p>
        </p:txBody>
      </p:sp>
      <p:pic>
        <p:nvPicPr>
          <p:cNvPr id="13" name="Picture 12" descr="A picture containing text&#10;&#10;Description automatically generated">
            <a:extLst>
              <a:ext uri="{FF2B5EF4-FFF2-40B4-BE49-F238E27FC236}">
                <a16:creationId xmlns:a16="http://schemas.microsoft.com/office/drawing/2014/main" id="{99F8C3B7-4BBA-4700-BF6D-F4493D937B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5865" y="3224646"/>
            <a:ext cx="1157518" cy="895953"/>
          </a:xfrm>
          <a:prstGeom prst="rect">
            <a:avLst/>
          </a:prstGeom>
        </p:spPr>
      </p:pic>
      <p:sp>
        <p:nvSpPr>
          <p:cNvPr id="14" name="TextBox 13">
            <a:extLst>
              <a:ext uri="{FF2B5EF4-FFF2-40B4-BE49-F238E27FC236}">
                <a16:creationId xmlns:a16="http://schemas.microsoft.com/office/drawing/2014/main" id="{20AE920F-4DA8-43A6-B7E6-308154F546F9}"/>
              </a:ext>
            </a:extLst>
          </p:cNvPr>
          <p:cNvSpPr txBox="1"/>
          <p:nvPr/>
        </p:nvSpPr>
        <p:spPr>
          <a:xfrm>
            <a:off x="6078358" y="4187247"/>
            <a:ext cx="1872208" cy="276999"/>
          </a:xfrm>
          <a:prstGeom prst="rect">
            <a:avLst/>
          </a:prstGeom>
          <a:noFill/>
        </p:spPr>
        <p:txBody>
          <a:bodyPr wrap="square" rtlCol="0">
            <a:spAutoFit/>
          </a:bodyPr>
          <a:lstStyle/>
          <a:p>
            <a:pPr algn="ctr"/>
            <a:r>
              <a:rPr lang="en-US" sz="1200" dirty="0">
                <a:solidFill>
                  <a:srgbClr val="C00000"/>
                </a:solidFill>
                <a:latin typeface="微软雅黑" panose="020B0503020204020204" pitchFamily="34" charset="-122"/>
                <a:ea typeface="微软雅黑" panose="020B0503020204020204" pitchFamily="34" charset="-122"/>
              </a:rPr>
              <a:t>normal</a:t>
            </a:r>
          </a:p>
        </p:txBody>
      </p:sp>
      <p:pic>
        <p:nvPicPr>
          <p:cNvPr id="15" name="Picture 14" descr="A picture containing pink&#10;&#10;Description automatically generated">
            <a:extLst>
              <a:ext uri="{FF2B5EF4-FFF2-40B4-BE49-F238E27FC236}">
                <a16:creationId xmlns:a16="http://schemas.microsoft.com/office/drawing/2014/main" id="{F6680C1A-1C56-483A-A0F5-2A67FAC8486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70850" y="3224647"/>
            <a:ext cx="1193391" cy="895954"/>
          </a:xfrm>
          <a:prstGeom prst="rect">
            <a:avLst/>
          </a:prstGeom>
        </p:spPr>
      </p:pic>
      <p:sp>
        <p:nvSpPr>
          <p:cNvPr id="16" name="TextBox 15">
            <a:extLst>
              <a:ext uri="{FF2B5EF4-FFF2-40B4-BE49-F238E27FC236}">
                <a16:creationId xmlns:a16="http://schemas.microsoft.com/office/drawing/2014/main" id="{936887FF-4175-41D3-842F-43B49E9FDBC2}"/>
              </a:ext>
            </a:extLst>
          </p:cNvPr>
          <p:cNvSpPr txBox="1"/>
          <p:nvPr/>
        </p:nvSpPr>
        <p:spPr>
          <a:xfrm>
            <a:off x="7290369" y="4182012"/>
            <a:ext cx="1872208" cy="276999"/>
          </a:xfrm>
          <a:prstGeom prst="rect">
            <a:avLst/>
          </a:prstGeom>
          <a:noFill/>
        </p:spPr>
        <p:txBody>
          <a:bodyPr wrap="square" rtlCol="0">
            <a:spAutoFit/>
          </a:bodyPr>
          <a:lstStyle/>
          <a:p>
            <a:pPr algn="ctr"/>
            <a:r>
              <a:rPr lang="en-US" sz="1200" dirty="0">
                <a:solidFill>
                  <a:srgbClr val="C00000"/>
                </a:solidFill>
                <a:latin typeface="微软雅黑" panose="020B0503020204020204" pitchFamily="34" charset="-122"/>
                <a:ea typeface="微软雅黑" panose="020B0503020204020204" pitchFamily="34" charset="-122"/>
              </a:rPr>
              <a:t>polyps</a:t>
            </a:r>
          </a:p>
        </p:txBody>
      </p:sp>
    </p:spTree>
    <p:extLst>
      <p:ext uri="{BB962C8B-B14F-4D97-AF65-F5344CB8AC3E}">
        <p14:creationId xmlns:p14="http://schemas.microsoft.com/office/powerpoint/2010/main" val="242728052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lt">
                                    <p:tmPct val="30000"/>
                                  </p:iterate>
                                  <p:childTnLst>
                                    <p:set>
                                      <p:cBhvr>
                                        <p:cTn id="6" dur="1" fill="hold">
                                          <p:stCondLst>
                                            <p:cond delay="0"/>
                                          </p:stCondLst>
                                        </p:cTn>
                                        <p:tgtEl>
                                          <p:spTgt spid="3"/>
                                        </p:tgtEl>
                                        <p:attrNameLst>
                                          <p:attrName>style.visibility</p:attrName>
                                        </p:attrNameLst>
                                      </p:cBhvr>
                                      <p:to>
                                        <p:strVal val="visible"/>
                                      </p:to>
                                    </p:set>
                                    <p:animEffect transition="in" filter="wipe(left)">
                                      <p:cBhvr>
                                        <p:cTn id="7" dur="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A102C977-9B17-4DF3-1A2F-5A690DE8D964}"/>
              </a:ext>
            </a:extLst>
          </p:cNvPr>
          <p:cNvSpPr txBox="1">
            <a:spLocks/>
          </p:cNvSpPr>
          <p:nvPr/>
        </p:nvSpPr>
        <p:spPr>
          <a:xfrm>
            <a:off x="6553200" y="4767263"/>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C913308-F349-4B6D-A68A-DD1791B4A57B}" type="slidenum">
              <a:rPr lang="zh-CN" altLang="en-US" sz="1200" smtClean="0">
                <a:solidFill>
                  <a:schemeClr val="bg1">
                    <a:lumMod val="50000"/>
                  </a:schemeClr>
                </a:solidFill>
              </a:rPr>
              <a:pPr algn="r"/>
              <a:t>19</a:t>
            </a:fld>
            <a:endParaRPr lang="zh-CN" altLang="en-US" sz="1200" dirty="0">
              <a:solidFill>
                <a:schemeClr val="bg1">
                  <a:lumMod val="50000"/>
                </a:schemeClr>
              </a:solidFill>
            </a:endParaRPr>
          </a:p>
        </p:txBody>
      </p:sp>
      <p:sp>
        <p:nvSpPr>
          <p:cNvPr id="3" name="TextBox 48">
            <a:extLst>
              <a:ext uri="{FF2B5EF4-FFF2-40B4-BE49-F238E27FC236}">
                <a16:creationId xmlns:a16="http://schemas.microsoft.com/office/drawing/2014/main" id="{A4802487-BCC7-5E6E-5EB7-88E51ECA6BBF}"/>
              </a:ext>
            </a:extLst>
          </p:cNvPr>
          <p:cNvSpPr txBox="1"/>
          <p:nvPr/>
        </p:nvSpPr>
        <p:spPr>
          <a:xfrm>
            <a:off x="971600" y="258246"/>
            <a:ext cx="7014587" cy="492443"/>
          </a:xfrm>
          <a:prstGeom prst="rect">
            <a:avLst/>
          </a:prstGeom>
          <a:noFill/>
        </p:spPr>
        <p:txBody>
          <a:bodyPr wrap="square" lIns="0" tIns="0" rIns="0" bIns="0" rtlCol="0">
            <a:spAutoFit/>
          </a:bodyPr>
          <a:lstStyle/>
          <a:p>
            <a:r>
              <a:rPr lang="en-US" altLang="zh-CN" sz="3200" b="1" dirty="0">
                <a:solidFill>
                  <a:srgbClr val="3B4761"/>
                </a:solidFill>
                <a:latin typeface="Times New Roman" panose="02020603050405020304" pitchFamily="18" charset="0"/>
                <a:ea typeface="微软雅黑" panose="020B0503020204020204" pitchFamily="34" charset="-122"/>
                <a:cs typeface="Times New Roman" panose="02020603050405020304" pitchFamily="18" charset="0"/>
                <a:sym typeface="+mn-lt"/>
              </a:rPr>
              <a:t>Preprocessing and feature engineering</a:t>
            </a:r>
          </a:p>
        </p:txBody>
      </p:sp>
      <p:sp>
        <p:nvSpPr>
          <p:cNvPr id="4" name="graduation-cap_16905">
            <a:extLst>
              <a:ext uri="{FF2B5EF4-FFF2-40B4-BE49-F238E27FC236}">
                <a16:creationId xmlns:a16="http://schemas.microsoft.com/office/drawing/2014/main" id="{D8602F0E-020C-4C4A-DCC9-03176BA17BB2}"/>
              </a:ext>
            </a:extLst>
          </p:cNvPr>
          <p:cNvSpPr>
            <a:spLocks noChangeAspect="1"/>
          </p:cNvSpPr>
          <p:nvPr/>
        </p:nvSpPr>
        <p:spPr bwMode="auto">
          <a:xfrm rot="1176017">
            <a:off x="525864" y="383452"/>
            <a:ext cx="417229" cy="242030"/>
          </a:xfrm>
          <a:custGeom>
            <a:avLst/>
            <a:gdLst>
              <a:gd name="connsiteX0" fmla="*/ 82550 w 331788"/>
              <a:gd name="connsiteY0" fmla="*/ 117475 h 198438"/>
              <a:gd name="connsiteX1" fmla="*/ 165100 w 331788"/>
              <a:gd name="connsiteY1" fmla="*/ 157163 h 198438"/>
              <a:gd name="connsiteX2" fmla="*/ 247650 w 331788"/>
              <a:gd name="connsiteY2" fmla="*/ 117475 h 198438"/>
              <a:gd name="connsiteX3" fmla="*/ 247650 w 331788"/>
              <a:gd name="connsiteY3" fmla="*/ 157163 h 198438"/>
              <a:gd name="connsiteX4" fmla="*/ 165100 w 331788"/>
              <a:gd name="connsiteY4" fmla="*/ 198438 h 198438"/>
              <a:gd name="connsiteX5" fmla="*/ 82550 w 331788"/>
              <a:gd name="connsiteY5" fmla="*/ 157163 h 198438"/>
              <a:gd name="connsiteX6" fmla="*/ 20638 w 331788"/>
              <a:gd name="connsiteY6" fmla="*/ 82550 h 198438"/>
              <a:gd name="connsiteX7" fmla="*/ 24606 w 331788"/>
              <a:gd name="connsiteY7" fmla="*/ 86447 h 198438"/>
              <a:gd name="connsiteX8" fmla="*/ 24606 w 331788"/>
              <a:gd name="connsiteY8" fmla="*/ 150091 h 198438"/>
              <a:gd name="connsiteX9" fmla="*/ 28575 w 331788"/>
              <a:gd name="connsiteY9" fmla="*/ 157885 h 198438"/>
              <a:gd name="connsiteX10" fmla="*/ 24606 w 331788"/>
              <a:gd name="connsiteY10" fmla="*/ 164379 h 198438"/>
              <a:gd name="connsiteX11" fmla="*/ 24606 w 331788"/>
              <a:gd name="connsiteY11" fmla="*/ 178667 h 198438"/>
              <a:gd name="connsiteX12" fmla="*/ 20638 w 331788"/>
              <a:gd name="connsiteY12" fmla="*/ 182563 h 198438"/>
              <a:gd name="connsiteX13" fmla="*/ 16669 w 331788"/>
              <a:gd name="connsiteY13" fmla="*/ 178667 h 198438"/>
              <a:gd name="connsiteX14" fmla="*/ 16669 w 331788"/>
              <a:gd name="connsiteY14" fmla="*/ 164379 h 198438"/>
              <a:gd name="connsiteX15" fmla="*/ 12700 w 331788"/>
              <a:gd name="connsiteY15" fmla="*/ 157885 h 198438"/>
              <a:gd name="connsiteX16" fmla="*/ 16669 w 331788"/>
              <a:gd name="connsiteY16" fmla="*/ 150091 h 198438"/>
              <a:gd name="connsiteX17" fmla="*/ 16669 w 331788"/>
              <a:gd name="connsiteY17" fmla="*/ 86447 h 198438"/>
              <a:gd name="connsiteX18" fmla="*/ 20638 w 331788"/>
              <a:gd name="connsiteY18" fmla="*/ 82550 h 198438"/>
              <a:gd name="connsiteX19" fmla="*/ 165100 w 331788"/>
              <a:gd name="connsiteY19" fmla="*/ 58738 h 198438"/>
              <a:gd name="connsiteX20" fmla="*/ 152400 w 331788"/>
              <a:gd name="connsiteY20" fmla="*/ 66676 h 198438"/>
              <a:gd name="connsiteX21" fmla="*/ 165100 w 331788"/>
              <a:gd name="connsiteY21" fmla="*/ 74614 h 198438"/>
              <a:gd name="connsiteX22" fmla="*/ 177800 w 331788"/>
              <a:gd name="connsiteY22" fmla="*/ 66676 h 198438"/>
              <a:gd name="connsiteX23" fmla="*/ 165100 w 331788"/>
              <a:gd name="connsiteY23" fmla="*/ 58738 h 198438"/>
              <a:gd name="connsiteX24" fmla="*/ 165100 w 331788"/>
              <a:gd name="connsiteY24" fmla="*/ 0 h 198438"/>
              <a:gd name="connsiteX25" fmla="*/ 331788 w 331788"/>
              <a:gd name="connsiteY25" fmla="*/ 66675 h 198438"/>
              <a:gd name="connsiteX26" fmla="*/ 165100 w 331788"/>
              <a:gd name="connsiteY26" fmla="*/ 149225 h 198438"/>
              <a:gd name="connsiteX27" fmla="*/ 0 w 331788"/>
              <a:gd name="connsiteY27" fmla="*/ 66675 h 19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1788" h="198438">
                <a:moveTo>
                  <a:pt x="82550" y="117475"/>
                </a:moveTo>
                <a:lnTo>
                  <a:pt x="165100" y="157163"/>
                </a:lnTo>
                <a:lnTo>
                  <a:pt x="247650" y="117475"/>
                </a:lnTo>
                <a:lnTo>
                  <a:pt x="247650" y="157163"/>
                </a:lnTo>
                <a:lnTo>
                  <a:pt x="165100" y="198438"/>
                </a:lnTo>
                <a:lnTo>
                  <a:pt x="82550" y="157163"/>
                </a:lnTo>
                <a:close/>
                <a:moveTo>
                  <a:pt x="20638" y="82550"/>
                </a:moveTo>
                <a:cubicBezTo>
                  <a:pt x="23283" y="82550"/>
                  <a:pt x="24606" y="85148"/>
                  <a:pt x="24606" y="86447"/>
                </a:cubicBezTo>
                <a:cubicBezTo>
                  <a:pt x="24606" y="86447"/>
                  <a:pt x="24606" y="86447"/>
                  <a:pt x="24606" y="150091"/>
                </a:cubicBezTo>
                <a:cubicBezTo>
                  <a:pt x="27252" y="151390"/>
                  <a:pt x="28575" y="153988"/>
                  <a:pt x="28575" y="157885"/>
                </a:cubicBezTo>
                <a:cubicBezTo>
                  <a:pt x="28575" y="160482"/>
                  <a:pt x="27252" y="163080"/>
                  <a:pt x="24606" y="164379"/>
                </a:cubicBezTo>
                <a:cubicBezTo>
                  <a:pt x="24606" y="164379"/>
                  <a:pt x="24606" y="164379"/>
                  <a:pt x="24606" y="178667"/>
                </a:cubicBezTo>
                <a:cubicBezTo>
                  <a:pt x="24606" y="181264"/>
                  <a:pt x="23283" y="182563"/>
                  <a:pt x="20638" y="182563"/>
                </a:cubicBezTo>
                <a:cubicBezTo>
                  <a:pt x="17992" y="182563"/>
                  <a:pt x="16669" y="181264"/>
                  <a:pt x="16669" y="178667"/>
                </a:cubicBezTo>
                <a:cubicBezTo>
                  <a:pt x="16669" y="178667"/>
                  <a:pt x="16669" y="178667"/>
                  <a:pt x="16669" y="164379"/>
                </a:cubicBezTo>
                <a:cubicBezTo>
                  <a:pt x="14023" y="163080"/>
                  <a:pt x="12700" y="160482"/>
                  <a:pt x="12700" y="157885"/>
                </a:cubicBezTo>
                <a:cubicBezTo>
                  <a:pt x="12700" y="153988"/>
                  <a:pt x="14023" y="151390"/>
                  <a:pt x="16669" y="150091"/>
                </a:cubicBezTo>
                <a:cubicBezTo>
                  <a:pt x="16669" y="150091"/>
                  <a:pt x="16669" y="150091"/>
                  <a:pt x="16669" y="86447"/>
                </a:cubicBezTo>
                <a:cubicBezTo>
                  <a:pt x="16669" y="85148"/>
                  <a:pt x="17992" y="82550"/>
                  <a:pt x="20638" y="82550"/>
                </a:cubicBezTo>
                <a:close/>
                <a:moveTo>
                  <a:pt x="165100" y="58738"/>
                </a:moveTo>
                <a:cubicBezTo>
                  <a:pt x="158086" y="58738"/>
                  <a:pt x="152400" y="62292"/>
                  <a:pt x="152400" y="66676"/>
                </a:cubicBezTo>
                <a:cubicBezTo>
                  <a:pt x="152400" y="71060"/>
                  <a:pt x="158086" y="74614"/>
                  <a:pt x="165100" y="74614"/>
                </a:cubicBezTo>
                <a:cubicBezTo>
                  <a:pt x="172114" y="74614"/>
                  <a:pt x="177800" y="71060"/>
                  <a:pt x="177800" y="66676"/>
                </a:cubicBezTo>
                <a:cubicBezTo>
                  <a:pt x="177800" y="62292"/>
                  <a:pt x="172114" y="58738"/>
                  <a:pt x="165100" y="58738"/>
                </a:cubicBezTo>
                <a:close/>
                <a:moveTo>
                  <a:pt x="165100" y="0"/>
                </a:moveTo>
                <a:lnTo>
                  <a:pt x="331788" y="66675"/>
                </a:lnTo>
                <a:lnTo>
                  <a:pt x="165100" y="149225"/>
                </a:lnTo>
                <a:lnTo>
                  <a:pt x="0" y="66675"/>
                </a:lnTo>
                <a:close/>
              </a:path>
            </a:pathLst>
          </a:custGeom>
          <a:solidFill>
            <a:schemeClr val="accent1"/>
          </a:solidFill>
          <a:ln>
            <a:noFill/>
          </a:ln>
        </p:spPr>
        <p:txBody>
          <a:bodyPr/>
          <a:lstStyle/>
          <a:p>
            <a:endParaRPr lang="en-US"/>
          </a:p>
        </p:txBody>
      </p:sp>
      <p:grpSp>
        <p:nvGrpSpPr>
          <p:cNvPr id="36" name="组合 1">
            <a:extLst>
              <a:ext uri="{FF2B5EF4-FFF2-40B4-BE49-F238E27FC236}">
                <a16:creationId xmlns:a16="http://schemas.microsoft.com/office/drawing/2014/main" id="{15944543-06F6-33B1-CF9A-810BD91925D2}"/>
              </a:ext>
            </a:extLst>
          </p:cNvPr>
          <p:cNvGrpSpPr/>
          <p:nvPr/>
        </p:nvGrpSpPr>
        <p:grpSpPr>
          <a:xfrm>
            <a:off x="3113838" y="897564"/>
            <a:ext cx="2647515" cy="934466"/>
            <a:chOff x="3113838" y="897564"/>
            <a:chExt cx="2647515" cy="934466"/>
          </a:xfrm>
        </p:grpSpPr>
        <p:sp>
          <p:nvSpPr>
            <p:cNvPr id="37" name="任意多边形: 形状 24">
              <a:extLst>
                <a:ext uri="{FF2B5EF4-FFF2-40B4-BE49-F238E27FC236}">
                  <a16:creationId xmlns:a16="http://schemas.microsoft.com/office/drawing/2014/main" id="{335BF6A1-66EE-B86C-6AF7-38969069D7F5}"/>
                </a:ext>
              </a:extLst>
            </p:cNvPr>
            <p:cNvSpPr/>
            <p:nvPr/>
          </p:nvSpPr>
          <p:spPr bwMode="auto">
            <a:xfrm>
              <a:off x="3113838" y="897564"/>
              <a:ext cx="2647515" cy="934466"/>
            </a:xfrm>
            <a:custGeom>
              <a:avLst/>
              <a:gdLst>
                <a:gd name="T0" fmla="*/ 735 w 1602"/>
                <a:gd name="T1" fmla="*/ 530 h 565"/>
                <a:gd name="T2" fmla="*/ 735 w 1602"/>
                <a:gd name="T3" fmla="*/ 509 h 565"/>
                <a:gd name="T4" fmla="*/ 700 w 1602"/>
                <a:gd name="T5" fmla="*/ 474 h 565"/>
                <a:gd name="T6" fmla="*/ 313 w 1602"/>
                <a:gd name="T7" fmla="*/ 474 h 565"/>
                <a:gd name="T8" fmla="*/ 233 w 1602"/>
                <a:gd name="T9" fmla="*/ 397 h 565"/>
                <a:gd name="T10" fmla="*/ 233 w 1602"/>
                <a:gd name="T11" fmla="*/ 319 h 565"/>
                <a:gd name="T12" fmla="*/ 179 w 1602"/>
                <a:gd name="T13" fmla="*/ 265 h 565"/>
                <a:gd name="T14" fmla="*/ 100 w 1602"/>
                <a:gd name="T15" fmla="*/ 265 h 565"/>
                <a:gd name="T16" fmla="*/ 0 w 1602"/>
                <a:gd name="T17" fmla="*/ 165 h 565"/>
                <a:gd name="T18" fmla="*/ 0 w 1602"/>
                <a:gd name="T19" fmla="*/ 103 h 565"/>
                <a:gd name="T20" fmla="*/ 100 w 1602"/>
                <a:gd name="T21" fmla="*/ 2 h 565"/>
                <a:gd name="T22" fmla="*/ 785 w 1602"/>
                <a:gd name="T23" fmla="*/ 2 h 565"/>
                <a:gd name="T24" fmla="*/ 835 w 1602"/>
                <a:gd name="T25" fmla="*/ 0 h 565"/>
                <a:gd name="T26" fmla="*/ 1450 w 1602"/>
                <a:gd name="T27" fmla="*/ 234 h 565"/>
                <a:gd name="T28" fmla="*/ 1602 w 1602"/>
                <a:gd name="T29" fmla="*/ 565 h 565"/>
                <a:gd name="T30" fmla="*/ 705 w 1602"/>
                <a:gd name="T31" fmla="*/ 565 h 565"/>
                <a:gd name="T32" fmla="*/ 735 w 1602"/>
                <a:gd name="T33" fmla="*/ 53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2" h="565">
                  <a:moveTo>
                    <a:pt x="735" y="530"/>
                  </a:moveTo>
                  <a:cubicBezTo>
                    <a:pt x="735" y="509"/>
                    <a:pt x="735" y="509"/>
                    <a:pt x="735" y="509"/>
                  </a:cubicBezTo>
                  <a:cubicBezTo>
                    <a:pt x="735" y="490"/>
                    <a:pt x="719" y="474"/>
                    <a:pt x="700" y="474"/>
                  </a:cubicBezTo>
                  <a:cubicBezTo>
                    <a:pt x="313" y="474"/>
                    <a:pt x="313" y="474"/>
                    <a:pt x="313" y="474"/>
                  </a:cubicBezTo>
                  <a:cubicBezTo>
                    <a:pt x="269" y="474"/>
                    <a:pt x="233" y="440"/>
                    <a:pt x="233" y="397"/>
                  </a:cubicBezTo>
                  <a:cubicBezTo>
                    <a:pt x="233" y="319"/>
                    <a:pt x="233" y="319"/>
                    <a:pt x="233" y="319"/>
                  </a:cubicBezTo>
                  <a:cubicBezTo>
                    <a:pt x="233" y="289"/>
                    <a:pt x="209" y="265"/>
                    <a:pt x="179" y="265"/>
                  </a:cubicBezTo>
                  <a:cubicBezTo>
                    <a:pt x="100" y="265"/>
                    <a:pt x="100" y="265"/>
                    <a:pt x="100" y="265"/>
                  </a:cubicBezTo>
                  <a:cubicBezTo>
                    <a:pt x="44" y="265"/>
                    <a:pt x="0" y="221"/>
                    <a:pt x="0" y="165"/>
                  </a:cubicBezTo>
                  <a:cubicBezTo>
                    <a:pt x="0" y="103"/>
                    <a:pt x="0" y="103"/>
                    <a:pt x="0" y="103"/>
                  </a:cubicBezTo>
                  <a:cubicBezTo>
                    <a:pt x="0" y="47"/>
                    <a:pt x="44" y="2"/>
                    <a:pt x="100" y="2"/>
                  </a:cubicBezTo>
                  <a:cubicBezTo>
                    <a:pt x="785" y="2"/>
                    <a:pt x="785" y="2"/>
                    <a:pt x="785" y="2"/>
                  </a:cubicBezTo>
                  <a:cubicBezTo>
                    <a:pt x="801" y="1"/>
                    <a:pt x="818" y="0"/>
                    <a:pt x="835" y="0"/>
                  </a:cubicBezTo>
                  <a:cubicBezTo>
                    <a:pt x="1118" y="0"/>
                    <a:pt x="1313" y="75"/>
                    <a:pt x="1450" y="234"/>
                  </a:cubicBezTo>
                  <a:cubicBezTo>
                    <a:pt x="1537" y="337"/>
                    <a:pt x="1579" y="462"/>
                    <a:pt x="1602" y="565"/>
                  </a:cubicBezTo>
                  <a:cubicBezTo>
                    <a:pt x="705" y="565"/>
                    <a:pt x="705" y="565"/>
                    <a:pt x="705" y="565"/>
                  </a:cubicBezTo>
                  <a:cubicBezTo>
                    <a:pt x="721" y="563"/>
                    <a:pt x="735" y="548"/>
                    <a:pt x="735" y="530"/>
                  </a:cubicBezTo>
                  <a:close/>
                </a:path>
              </a:pathLst>
            </a:custGeom>
            <a:gradFill>
              <a:gsLst>
                <a:gs pos="12000">
                  <a:srgbClr val="1A497C">
                    <a:lumMod val="95000"/>
                    <a:lumOff val="5000"/>
                  </a:srgbClr>
                </a:gs>
                <a:gs pos="59000">
                  <a:srgbClr val="0B3754"/>
                </a:gs>
                <a:gs pos="100000">
                  <a:srgbClr val="0D243F"/>
                </a:gs>
              </a:gsLst>
              <a:lin ang="13200000" scaled="0"/>
            </a:gradFill>
            <a:ln>
              <a:gradFill>
                <a:gsLst>
                  <a:gs pos="0">
                    <a:srgbClr val="163B67"/>
                  </a:gs>
                  <a:gs pos="100000">
                    <a:srgbClr val="0C2A42"/>
                  </a:gs>
                </a:gsLst>
                <a:lin ang="5400000" scaled="1"/>
              </a:gradFill>
            </a:ln>
            <a:effectLst>
              <a:outerShdw blurRad="127000" dist="63500" dir="5400000" algn="ctr" rotWithShape="0">
                <a:srgbClr val="000000">
                  <a:alpha val="6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u="sng">
                <a:solidFill>
                  <a:srgbClr val="C00000"/>
                </a:solidFill>
                <a:cs typeface="+mn-ea"/>
                <a:sym typeface="+mn-lt"/>
              </a:endParaRPr>
            </a:p>
          </p:txBody>
        </p:sp>
        <p:grpSp>
          <p:nvGrpSpPr>
            <p:cNvPr id="38" name="组合 27">
              <a:extLst>
                <a:ext uri="{FF2B5EF4-FFF2-40B4-BE49-F238E27FC236}">
                  <a16:creationId xmlns:a16="http://schemas.microsoft.com/office/drawing/2014/main" id="{FCD1C8BB-E543-0AA0-18D8-73CC88793B16}"/>
                </a:ext>
              </a:extLst>
            </p:cNvPr>
            <p:cNvGrpSpPr/>
            <p:nvPr/>
          </p:nvGrpSpPr>
          <p:grpSpPr>
            <a:xfrm>
              <a:off x="3253474" y="988446"/>
              <a:ext cx="312881" cy="261140"/>
              <a:chOff x="1588" y="-296862"/>
              <a:chExt cx="2649537" cy="2211388"/>
            </a:xfrm>
            <a:solidFill>
              <a:schemeClr val="bg1"/>
            </a:solidFill>
          </p:grpSpPr>
          <p:sp>
            <p:nvSpPr>
              <p:cNvPr id="41" name="任意多边形: 形状 46">
                <a:extLst>
                  <a:ext uri="{FF2B5EF4-FFF2-40B4-BE49-F238E27FC236}">
                    <a16:creationId xmlns:a16="http://schemas.microsoft.com/office/drawing/2014/main" id="{11A054C1-6CCE-F297-25D7-80B2B7F289EE}"/>
                  </a:ext>
                </a:extLst>
              </p:cNvPr>
              <p:cNvSpPr/>
              <p:nvPr/>
            </p:nvSpPr>
            <p:spPr bwMode="auto">
              <a:xfrm rot="21339349">
                <a:off x="1588" y="-296862"/>
                <a:ext cx="2649537" cy="2211388"/>
              </a:xfrm>
              <a:custGeom>
                <a:avLst/>
                <a:gdLst>
                  <a:gd name="T0" fmla="*/ 2 w 704"/>
                  <a:gd name="T1" fmla="*/ 252 h 586"/>
                  <a:gd name="T2" fmla="*/ 0 w 704"/>
                  <a:gd name="T3" fmla="*/ 279 h 586"/>
                  <a:gd name="T4" fmla="*/ 702 w 704"/>
                  <a:gd name="T5" fmla="*/ 334 h 586"/>
                  <a:gd name="T6" fmla="*/ 704 w 704"/>
                  <a:gd name="T7" fmla="*/ 308 h 586"/>
                  <a:gd name="T8" fmla="*/ 2 w 704"/>
                  <a:gd name="T9" fmla="*/ 252 h 586"/>
                  <a:gd name="T10" fmla="*/ 346 w 704"/>
                  <a:gd name="T11" fmla="*/ 452 h 586"/>
                  <a:gd name="T12" fmla="*/ 200 w 704"/>
                  <a:gd name="T13" fmla="*/ 281 h 586"/>
                  <a:gd name="T14" fmla="*/ 372 w 704"/>
                  <a:gd name="T15" fmla="*/ 134 h 586"/>
                  <a:gd name="T16" fmla="*/ 518 w 704"/>
                  <a:gd name="T17" fmla="*/ 306 h 586"/>
                  <a:gd name="T18" fmla="*/ 346 w 704"/>
                  <a:gd name="T19" fmla="*/ 45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4" h="586">
                    <a:moveTo>
                      <a:pt x="2" y="252"/>
                    </a:moveTo>
                    <a:cubicBezTo>
                      <a:pt x="0" y="279"/>
                      <a:pt x="0" y="279"/>
                      <a:pt x="0" y="279"/>
                    </a:cubicBezTo>
                    <a:cubicBezTo>
                      <a:pt x="138" y="557"/>
                      <a:pt x="522" y="586"/>
                      <a:pt x="702" y="334"/>
                    </a:cubicBezTo>
                    <a:cubicBezTo>
                      <a:pt x="704" y="308"/>
                      <a:pt x="704" y="308"/>
                      <a:pt x="704" y="308"/>
                    </a:cubicBezTo>
                    <a:cubicBezTo>
                      <a:pt x="567" y="30"/>
                      <a:pt x="182" y="0"/>
                      <a:pt x="2" y="252"/>
                    </a:cubicBezTo>
                    <a:close/>
                    <a:moveTo>
                      <a:pt x="346" y="452"/>
                    </a:moveTo>
                    <a:cubicBezTo>
                      <a:pt x="258" y="445"/>
                      <a:pt x="193" y="368"/>
                      <a:pt x="200" y="281"/>
                    </a:cubicBezTo>
                    <a:cubicBezTo>
                      <a:pt x="207" y="193"/>
                      <a:pt x="284" y="127"/>
                      <a:pt x="372" y="134"/>
                    </a:cubicBezTo>
                    <a:cubicBezTo>
                      <a:pt x="459" y="141"/>
                      <a:pt x="525" y="218"/>
                      <a:pt x="518" y="306"/>
                    </a:cubicBezTo>
                    <a:cubicBezTo>
                      <a:pt x="511" y="394"/>
                      <a:pt x="434" y="459"/>
                      <a:pt x="346" y="452"/>
                    </a:cubicBezTo>
                    <a:close/>
                  </a:path>
                </a:pathLst>
              </a:custGeom>
              <a:grpFill/>
              <a:ln>
                <a:noFill/>
              </a:ln>
            </p:spPr>
            <p:txBody>
              <a:bodyPr anchor="ctr"/>
              <a:lstStyle/>
              <a:p>
                <a:pPr algn="ctr"/>
                <a:endParaRPr>
                  <a:latin typeface="+mn-lt"/>
                  <a:ea typeface="+mn-ea"/>
                  <a:cs typeface="+mn-ea"/>
                  <a:sym typeface="+mn-lt"/>
                </a:endParaRPr>
              </a:p>
            </p:txBody>
          </p:sp>
          <p:sp>
            <p:nvSpPr>
              <p:cNvPr id="42" name="椭圆 47">
                <a:extLst>
                  <a:ext uri="{FF2B5EF4-FFF2-40B4-BE49-F238E27FC236}">
                    <a16:creationId xmlns:a16="http://schemas.microsoft.com/office/drawing/2014/main" id="{C1459433-C0EE-3442-FE9C-22308462318B}"/>
                  </a:ext>
                </a:extLst>
              </p:cNvPr>
              <p:cNvSpPr/>
              <p:nvPr/>
            </p:nvSpPr>
            <p:spPr bwMode="auto">
              <a:xfrm rot="21339349">
                <a:off x="1050925" y="511176"/>
                <a:ext cx="598487" cy="600075"/>
              </a:xfrm>
              <a:prstGeom prst="ellipse">
                <a:avLst/>
              </a:prstGeom>
              <a:grpFill/>
              <a:ln>
                <a:noFill/>
              </a:ln>
            </p:spPr>
            <p:txBody>
              <a:bodyPr anchor="ctr"/>
              <a:lstStyle/>
              <a:p>
                <a:pPr algn="ctr"/>
                <a:endParaRPr>
                  <a:latin typeface="+mn-lt"/>
                  <a:ea typeface="+mn-ea"/>
                  <a:cs typeface="+mn-ea"/>
                  <a:sym typeface="+mn-lt"/>
                </a:endParaRPr>
              </a:p>
            </p:txBody>
          </p:sp>
        </p:grpSp>
        <p:sp>
          <p:nvSpPr>
            <p:cNvPr id="39" name="文本框 7">
              <a:extLst>
                <a:ext uri="{FF2B5EF4-FFF2-40B4-BE49-F238E27FC236}">
                  <a16:creationId xmlns:a16="http://schemas.microsoft.com/office/drawing/2014/main" id="{1E98A368-2000-DFEB-86CF-8E5EE8B110B8}"/>
                </a:ext>
              </a:extLst>
            </p:cNvPr>
            <p:cNvSpPr txBox="1"/>
            <p:nvPr/>
          </p:nvSpPr>
          <p:spPr>
            <a:xfrm>
              <a:off x="3783500" y="981074"/>
              <a:ext cx="1220547" cy="542114"/>
            </a:xfrm>
            <a:prstGeom prst="rect">
              <a:avLst/>
            </a:prstGeom>
            <a:noFill/>
          </p:spPr>
          <p:txBody>
            <a:bodyPr wrap="none">
              <a:normAutofit/>
            </a:bodyPr>
            <a:lstStyle/>
            <a:p>
              <a:pPr algn="ctr">
                <a:lnSpc>
                  <a:spcPct val="120000"/>
                </a:lnSpc>
              </a:pPr>
              <a:r>
                <a:rPr lang="en-US" altLang="zh-CN" sz="1400" b="1" dirty="0">
                  <a:solidFill>
                    <a:schemeClr val="bg1"/>
                  </a:solidFill>
                  <a:latin typeface="+mn-lt"/>
                  <a:ea typeface="+mn-ea"/>
                  <a:cs typeface="+mn-ea"/>
                  <a:sym typeface="+mn-lt"/>
                </a:rPr>
                <a:t>Data Augmentation</a:t>
              </a:r>
              <a:endParaRPr lang="zh-CN" altLang="en-US" sz="1400" b="1" dirty="0">
                <a:solidFill>
                  <a:schemeClr val="bg1"/>
                </a:solidFill>
                <a:latin typeface="+mn-lt"/>
                <a:ea typeface="+mn-ea"/>
                <a:cs typeface="+mn-ea"/>
                <a:sym typeface="+mn-lt"/>
              </a:endParaRPr>
            </a:p>
          </p:txBody>
        </p:sp>
      </p:grpSp>
      <p:grpSp>
        <p:nvGrpSpPr>
          <p:cNvPr id="43" name="组合 2">
            <a:extLst>
              <a:ext uri="{FF2B5EF4-FFF2-40B4-BE49-F238E27FC236}">
                <a16:creationId xmlns:a16="http://schemas.microsoft.com/office/drawing/2014/main" id="{F835D483-3FEE-7308-70A3-1681EC78389E}"/>
              </a:ext>
            </a:extLst>
          </p:cNvPr>
          <p:cNvGrpSpPr/>
          <p:nvPr/>
        </p:nvGrpSpPr>
        <p:grpSpPr>
          <a:xfrm>
            <a:off x="3120008" y="1832030"/>
            <a:ext cx="2811645" cy="928692"/>
            <a:chOff x="3120008" y="1832030"/>
            <a:chExt cx="2811645" cy="928692"/>
          </a:xfrm>
        </p:grpSpPr>
        <p:sp>
          <p:nvSpPr>
            <p:cNvPr id="44" name="任意多边形: 形状 26">
              <a:extLst>
                <a:ext uri="{FF2B5EF4-FFF2-40B4-BE49-F238E27FC236}">
                  <a16:creationId xmlns:a16="http://schemas.microsoft.com/office/drawing/2014/main" id="{F7A09CDE-CABE-C372-B713-24E5E76FCC5C}"/>
                </a:ext>
              </a:extLst>
            </p:cNvPr>
            <p:cNvSpPr/>
            <p:nvPr/>
          </p:nvSpPr>
          <p:spPr bwMode="auto">
            <a:xfrm>
              <a:off x="3120008" y="1832030"/>
              <a:ext cx="2811645" cy="928692"/>
            </a:xfrm>
            <a:custGeom>
              <a:avLst/>
              <a:gdLst>
                <a:gd name="T0" fmla="*/ 734 w 1701"/>
                <a:gd name="T1" fmla="*/ 528 h 562"/>
                <a:gd name="T2" fmla="*/ 734 w 1701"/>
                <a:gd name="T3" fmla="*/ 507 h 562"/>
                <a:gd name="T4" fmla="*/ 700 w 1701"/>
                <a:gd name="T5" fmla="*/ 472 h 562"/>
                <a:gd name="T6" fmla="*/ 313 w 1701"/>
                <a:gd name="T7" fmla="*/ 472 h 562"/>
                <a:gd name="T8" fmla="*/ 233 w 1701"/>
                <a:gd name="T9" fmla="*/ 395 h 562"/>
                <a:gd name="T10" fmla="*/ 233 w 1701"/>
                <a:gd name="T11" fmla="*/ 316 h 562"/>
                <a:gd name="T12" fmla="*/ 179 w 1701"/>
                <a:gd name="T13" fmla="*/ 263 h 562"/>
                <a:gd name="T14" fmla="*/ 100 w 1701"/>
                <a:gd name="T15" fmla="*/ 263 h 562"/>
                <a:gd name="T16" fmla="*/ 0 w 1701"/>
                <a:gd name="T17" fmla="*/ 162 h 562"/>
                <a:gd name="T18" fmla="*/ 0 w 1701"/>
                <a:gd name="T19" fmla="*/ 100 h 562"/>
                <a:gd name="T20" fmla="*/ 100 w 1701"/>
                <a:gd name="T21" fmla="*/ 0 h 562"/>
                <a:gd name="T22" fmla="*/ 700 w 1701"/>
                <a:gd name="T23" fmla="*/ 0 h 562"/>
                <a:gd name="T24" fmla="*/ 700 w 1701"/>
                <a:gd name="T25" fmla="*/ 0 h 562"/>
                <a:gd name="T26" fmla="*/ 705 w 1701"/>
                <a:gd name="T27" fmla="*/ 0 h 562"/>
                <a:gd name="T28" fmla="*/ 1601 w 1701"/>
                <a:gd name="T29" fmla="*/ 0 h 562"/>
                <a:gd name="T30" fmla="*/ 1624 w 1701"/>
                <a:gd name="T31" fmla="*/ 145 h 562"/>
                <a:gd name="T32" fmla="*/ 1625 w 1701"/>
                <a:gd name="T33" fmla="*/ 161 h 562"/>
                <a:gd name="T34" fmla="*/ 1633 w 1701"/>
                <a:gd name="T35" fmla="*/ 252 h 562"/>
                <a:gd name="T36" fmla="*/ 1610 w 1701"/>
                <a:gd name="T37" fmla="*/ 328 h 562"/>
                <a:gd name="T38" fmla="*/ 1603 w 1701"/>
                <a:gd name="T39" fmla="*/ 402 h 562"/>
                <a:gd name="T40" fmla="*/ 1701 w 1701"/>
                <a:gd name="T41" fmla="*/ 562 h 562"/>
                <a:gd name="T42" fmla="*/ 700 w 1701"/>
                <a:gd name="T43" fmla="*/ 562 h 562"/>
                <a:gd name="T44" fmla="*/ 734 w 1701"/>
                <a:gd name="T45" fmla="*/ 528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01" h="562">
                  <a:moveTo>
                    <a:pt x="734" y="528"/>
                  </a:moveTo>
                  <a:cubicBezTo>
                    <a:pt x="734" y="507"/>
                    <a:pt x="734" y="507"/>
                    <a:pt x="734" y="507"/>
                  </a:cubicBezTo>
                  <a:cubicBezTo>
                    <a:pt x="734" y="488"/>
                    <a:pt x="719" y="472"/>
                    <a:pt x="700" y="472"/>
                  </a:cubicBezTo>
                  <a:cubicBezTo>
                    <a:pt x="313" y="472"/>
                    <a:pt x="313" y="472"/>
                    <a:pt x="313" y="472"/>
                  </a:cubicBezTo>
                  <a:cubicBezTo>
                    <a:pt x="269" y="472"/>
                    <a:pt x="233" y="438"/>
                    <a:pt x="233" y="395"/>
                  </a:cubicBezTo>
                  <a:cubicBezTo>
                    <a:pt x="233" y="316"/>
                    <a:pt x="233" y="316"/>
                    <a:pt x="233" y="316"/>
                  </a:cubicBezTo>
                  <a:cubicBezTo>
                    <a:pt x="233" y="287"/>
                    <a:pt x="209" y="263"/>
                    <a:pt x="179" y="263"/>
                  </a:cubicBezTo>
                  <a:cubicBezTo>
                    <a:pt x="100" y="263"/>
                    <a:pt x="100" y="263"/>
                    <a:pt x="100" y="263"/>
                  </a:cubicBezTo>
                  <a:cubicBezTo>
                    <a:pt x="44" y="263"/>
                    <a:pt x="0" y="218"/>
                    <a:pt x="0" y="162"/>
                  </a:cubicBezTo>
                  <a:cubicBezTo>
                    <a:pt x="0" y="100"/>
                    <a:pt x="0" y="100"/>
                    <a:pt x="0" y="100"/>
                  </a:cubicBezTo>
                  <a:cubicBezTo>
                    <a:pt x="0" y="45"/>
                    <a:pt x="44" y="0"/>
                    <a:pt x="100" y="0"/>
                  </a:cubicBezTo>
                  <a:cubicBezTo>
                    <a:pt x="700" y="0"/>
                    <a:pt x="700" y="0"/>
                    <a:pt x="700" y="0"/>
                  </a:cubicBezTo>
                  <a:cubicBezTo>
                    <a:pt x="700" y="0"/>
                    <a:pt x="700" y="0"/>
                    <a:pt x="700" y="0"/>
                  </a:cubicBezTo>
                  <a:cubicBezTo>
                    <a:pt x="701" y="0"/>
                    <a:pt x="703" y="0"/>
                    <a:pt x="705" y="0"/>
                  </a:cubicBezTo>
                  <a:cubicBezTo>
                    <a:pt x="1601" y="0"/>
                    <a:pt x="1601" y="0"/>
                    <a:pt x="1601" y="0"/>
                  </a:cubicBezTo>
                  <a:cubicBezTo>
                    <a:pt x="1615" y="60"/>
                    <a:pt x="1621" y="111"/>
                    <a:pt x="1624" y="145"/>
                  </a:cubicBezTo>
                  <a:cubicBezTo>
                    <a:pt x="1624" y="151"/>
                    <a:pt x="1625" y="157"/>
                    <a:pt x="1625" y="161"/>
                  </a:cubicBezTo>
                  <a:cubicBezTo>
                    <a:pt x="1630" y="198"/>
                    <a:pt x="1633" y="228"/>
                    <a:pt x="1633" y="252"/>
                  </a:cubicBezTo>
                  <a:cubicBezTo>
                    <a:pt x="1633" y="287"/>
                    <a:pt x="1627" y="312"/>
                    <a:pt x="1610" y="328"/>
                  </a:cubicBezTo>
                  <a:cubicBezTo>
                    <a:pt x="1585" y="353"/>
                    <a:pt x="1584" y="376"/>
                    <a:pt x="1603" y="402"/>
                  </a:cubicBezTo>
                  <a:cubicBezTo>
                    <a:pt x="1633" y="445"/>
                    <a:pt x="1672" y="511"/>
                    <a:pt x="1701" y="562"/>
                  </a:cubicBezTo>
                  <a:cubicBezTo>
                    <a:pt x="700" y="562"/>
                    <a:pt x="700" y="562"/>
                    <a:pt x="700" y="562"/>
                  </a:cubicBezTo>
                  <a:cubicBezTo>
                    <a:pt x="719" y="562"/>
                    <a:pt x="734" y="546"/>
                    <a:pt x="734" y="528"/>
                  </a:cubicBezTo>
                  <a:close/>
                </a:path>
              </a:pathLst>
            </a:custGeom>
            <a:gradFill>
              <a:gsLst>
                <a:gs pos="12000">
                  <a:srgbClr val="B30304"/>
                </a:gs>
                <a:gs pos="59000">
                  <a:srgbClr val="9F0100"/>
                </a:gs>
                <a:gs pos="100000">
                  <a:srgbClr val="780202"/>
                </a:gs>
              </a:gsLst>
              <a:lin ang="13200000" scaled="0"/>
            </a:gradFill>
            <a:ln>
              <a:gradFill>
                <a:gsLst>
                  <a:gs pos="0">
                    <a:srgbClr val="B30304"/>
                  </a:gs>
                  <a:gs pos="100000">
                    <a:srgbClr val="780202"/>
                  </a:gs>
                </a:gsLst>
                <a:lin ang="5400000" scaled="1"/>
              </a:gradFill>
            </a:ln>
            <a:effectLst>
              <a:outerShdw blurRad="127000" dist="63500" dir="5400000" algn="ctr" rotWithShape="0">
                <a:srgbClr val="000000">
                  <a:alpha val="6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u="sng">
                <a:solidFill>
                  <a:srgbClr val="C00000"/>
                </a:solidFill>
                <a:cs typeface="+mn-ea"/>
                <a:sym typeface="+mn-lt"/>
              </a:endParaRPr>
            </a:p>
          </p:txBody>
        </p:sp>
        <p:grpSp>
          <p:nvGrpSpPr>
            <p:cNvPr id="45" name="组合 30">
              <a:extLst>
                <a:ext uri="{FF2B5EF4-FFF2-40B4-BE49-F238E27FC236}">
                  <a16:creationId xmlns:a16="http://schemas.microsoft.com/office/drawing/2014/main" id="{6A38A4D0-B37A-2082-5CB6-3A505BF947D2}"/>
                </a:ext>
              </a:extLst>
            </p:cNvPr>
            <p:cNvGrpSpPr/>
            <p:nvPr/>
          </p:nvGrpSpPr>
          <p:grpSpPr>
            <a:xfrm>
              <a:off x="3308794" y="1936350"/>
              <a:ext cx="202241" cy="230110"/>
              <a:chOff x="1416917" y="1026775"/>
              <a:chExt cx="852488" cy="969962"/>
            </a:xfrm>
            <a:solidFill>
              <a:schemeClr val="bg1"/>
            </a:solidFill>
          </p:grpSpPr>
          <p:sp>
            <p:nvSpPr>
              <p:cNvPr id="48" name="任意多边形: 形状 44">
                <a:extLst>
                  <a:ext uri="{FF2B5EF4-FFF2-40B4-BE49-F238E27FC236}">
                    <a16:creationId xmlns:a16="http://schemas.microsoft.com/office/drawing/2014/main" id="{C8518F6B-6B10-D0A3-3B72-8347258354C2}"/>
                  </a:ext>
                </a:extLst>
              </p:cNvPr>
              <p:cNvSpPr/>
              <p:nvPr/>
            </p:nvSpPr>
            <p:spPr bwMode="auto">
              <a:xfrm>
                <a:off x="1416917" y="1026775"/>
                <a:ext cx="852488" cy="969962"/>
              </a:xfrm>
              <a:custGeom>
                <a:avLst/>
                <a:gdLst>
                  <a:gd name="T0" fmla="*/ 362 w 537"/>
                  <a:gd name="T1" fmla="*/ 0 h 611"/>
                  <a:gd name="T2" fmla="*/ 0 w 537"/>
                  <a:gd name="T3" fmla="*/ 0 h 611"/>
                  <a:gd name="T4" fmla="*/ 0 w 537"/>
                  <a:gd name="T5" fmla="*/ 611 h 611"/>
                  <a:gd name="T6" fmla="*/ 537 w 537"/>
                  <a:gd name="T7" fmla="*/ 611 h 611"/>
                  <a:gd name="T8" fmla="*/ 537 w 537"/>
                  <a:gd name="T9" fmla="*/ 174 h 611"/>
                  <a:gd name="T10" fmla="*/ 362 w 537"/>
                  <a:gd name="T11" fmla="*/ 0 h 611"/>
                  <a:gd name="T12" fmla="*/ 230 w 537"/>
                  <a:gd name="T13" fmla="*/ 306 h 611"/>
                  <a:gd name="T14" fmla="*/ 269 w 537"/>
                  <a:gd name="T15" fmla="*/ 306 h 611"/>
                  <a:gd name="T16" fmla="*/ 269 w 537"/>
                  <a:gd name="T17" fmla="*/ 267 h 611"/>
                  <a:gd name="T18" fmla="*/ 230 w 537"/>
                  <a:gd name="T19" fmla="*/ 267 h 611"/>
                  <a:gd name="T20" fmla="*/ 230 w 537"/>
                  <a:gd name="T21" fmla="*/ 229 h 611"/>
                  <a:gd name="T22" fmla="*/ 269 w 537"/>
                  <a:gd name="T23" fmla="*/ 229 h 611"/>
                  <a:gd name="T24" fmla="*/ 269 w 537"/>
                  <a:gd name="T25" fmla="*/ 191 h 611"/>
                  <a:gd name="T26" fmla="*/ 230 w 537"/>
                  <a:gd name="T27" fmla="*/ 191 h 611"/>
                  <a:gd name="T28" fmla="*/ 230 w 537"/>
                  <a:gd name="T29" fmla="*/ 153 h 611"/>
                  <a:gd name="T30" fmla="*/ 269 w 537"/>
                  <a:gd name="T31" fmla="*/ 153 h 611"/>
                  <a:gd name="T32" fmla="*/ 269 w 537"/>
                  <a:gd name="T33" fmla="*/ 115 h 611"/>
                  <a:gd name="T34" fmla="*/ 230 w 537"/>
                  <a:gd name="T35" fmla="*/ 115 h 611"/>
                  <a:gd name="T36" fmla="*/ 230 w 537"/>
                  <a:gd name="T37" fmla="*/ 76 h 611"/>
                  <a:gd name="T38" fmla="*/ 269 w 537"/>
                  <a:gd name="T39" fmla="*/ 76 h 611"/>
                  <a:gd name="T40" fmla="*/ 269 w 537"/>
                  <a:gd name="T41" fmla="*/ 115 h 611"/>
                  <a:gd name="T42" fmla="*/ 307 w 537"/>
                  <a:gd name="T43" fmla="*/ 115 h 611"/>
                  <a:gd name="T44" fmla="*/ 307 w 537"/>
                  <a:gd name="T45" fmla="*/ 153 h 611"/>
                  <a:gd name="T46" fmla="*/ 269 w 537"/>
                  <a:gd name="T47" fmla="*/ 153 h 611"/>
                  <a:gd name="T48" fmla="*/ 269 w 537"/>
                  <a:gd name="T49" fmla="*/ 191 h 611"/>
                  <a:gd name="T50" fmla="*/ 307 w 537"/>
                  <a:gd name="T51" fmla="*/ 191 h 611"/>
                  <a:gd name="T52" fmla="*/ 307 w 537"/>
                  <a:gd name="T53" fmla="*/ 229 h 611"/>
                  <a:gd name="T54" fmla="*/ 269 w 537"/>
                  <a:gd name="T55" fmla="*/ 229 h 611"/>
                  <a:gd name="T56" fmla="*/ 269 w 537"/>
                  <a:gd name="T57" fmla="*/ 267 h 611"/>
                  <a:gd name="T58" fmla="*/ 307 w 537"/>
                  <a:gd name="T59" fmla="*/ 267 h 611"/>
                  <a:gd name="T60" fmla="*/ 307 w 537"/>
                  <a:gd name="T61" fmla="*/ 306 h 611"/>
                  <a:gd name="T62" fmla="*/ 269 w 537"/>
                  <a:gd name="T63" fmla="*/ 306 h 611"/>
                  <a:gd name="T64" fmla="*/ 269 w 537"/>
                  <a:gd name="T65" fmla="*/ 344 h 611"/>
                  <a:gd name="T66" fmla="*/ 307 w 537"/>
                  <a:gd name="T67" fmla="*/ 344 h 611"/>
                  <a:gd name="T68" fmla="*/ 307 w 537"/>
                  <a:gd name="T69" fmla="*/ 382 h 611"/>
                  <a:gd name="T70" fmla="*/ 269 w 537"/>
                  <a:gd name="T71" fmla="*/ 382 h 611"/>
                  <a:gd name="T72" fmla="*/ 269 w 537"/>
                  <a:gd name="T73" fmla="*/ 344 h 611"/>
                  <a:gd name="T74" fmla="*/ 230 w 537"/>
                  <a:gd name="T75" fmla="*/ 344 h 611"/>
                  <a:gd name="T76" fmla="*/ 230 w 537"/>
                  <a:gd name="T77" fmla="*/ 306 h 611"/>
                  <a:gd name="T78" fmla="*/ 154 w 537"/>
                  <a:gd name="T79" fmla="*/ 535 h 611"/>
                  <a:gd name="T80" fmla="*/ 77 w 537"/>
                  <a:gd name="T81" fmla="*/ 535 h 611"/>
                  <a:gd name="T82" fmla="*/ 77 w 537"/>
                  <a:gd name="T83" fmla="*/ 76 h 611"/>
                  <a:gd name="T84" fmla="*/ 192 w 537"/>
                  <a:gd name="T85" fmla="*/ 76 h 611"/>
                  <a:gd name="T86" fmla="*/ 192 w 537"/>
                  <a:gd name="T87" fmla="*/ 382 h 611"/>
                  <a:gd name="T88" fmla="*/ 154 w 537"/>
                  <a:gd name="T89" fmla="*/ 382 h 611"/>
                  <a:gd name="T90" fmla="*/ 154 w 537"/>
                  <a:gd name="T91" fmla="*/ 535 h 611"/>
                  <a:gd name="T92" fmla="*/ 345 w 537"/>
                  <a:gd name="T93" fmla="*/ 573 h 611"/>
                  <a:gd name="T94" fmla="*/ 192 w 537"/>
                  <a:gd name="T95" fmla="*/ 573 h 611"/>
                  <a:gd name="T96" fmla="*/ 192 w 537"/>
                  <a:gd name="T97" fmla="*/ 420 h 611"/>
                  <a:gd name="T98" fmla="*/ 345 w 537"/>
                  <a:gd name="T99" fmla="*/ 420 h 611"/>
                  <a:gd name="T100" fmla="*/ 345 w 537"/>
                  <a:gd name="T101" fmla="*/ 573 h 611"/>
                  <a:gd name="T102" fmla="*/ 460 w 537"/>
                  <a:gd name="T103" fmla="*/ 535 h 611"/>
                  <a:gd name="T104" fmla="*/ 384 w 537"/>
                  <a:gd name="T105" fmla="*/ 535 h 611"/>
                  <a:gd name="T106" fmla="*/ 384 w 537"/>
                  <a:gd name="T107" fmla="*/ 382 h 611"/>
                  <a:gd name="T108" fmla="*/ 345 w 537"/>
                  <a:gd name="T109" fmla="*/ 382 h 611"/>
                  <a:gd name="T110" fmla="*/ 345 w 537"/>
                  <a:gd name="T111" fmla="*/ 93 h 611"/>
                  <a:gd name="T112" fmla="*/ 460 w 537"/>
                  <a:gd name="T113" fmla="*/ 208 h 611"/>
                  <a:gd name="T114" fmla="*/ 460 w 537"/>
                  <a:gd name="T115" fmla="*/ 535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37" h="611">
                    <a:moveTo>
                      <a:pt x="362" y="0"/>
                    </a:moveTo>
                    <a:lnTo>
                      <a:pt x="0" y="0"/>
                    </a:lnTo>
                    <a:lnTo>
                      <a:pt x="0" y="611"/>
                    </a:lnTo>
                    <a:lnTo>
                      <a:pt x="537" y="611"/>
                    </a:lnTo>
                    <a:lnTo>
                      <a:pt x="537" y="174"/>
                    </a:lnTo>
                    <a:lnTo>
                      <a:pt x="362" y="0"/>
                    </a:lnTo>
                    <a:close/>
                    <a:moveTo>
                      <a:pt x="230" y="306"/>
                    </a:moveTo>
                    <a:lnTo>
                      <a:pt x="269" y="306"/>
                    </a:lnTo>
                    <a:lnTo>
                      <a:pt x="269" y="267"/>
                    </a:lnTo>
                    <a:lnTo>
                      <a:pt x="230" y="267"/>
                    </a:lnTo>
                    <a:lnTo>
                      <a:pt x="230" y="229"/>
                    </a:lnTo>
                    <a:lnTo>
                      <a:pt x="269" y="229"/>
                    </a:lnTo>
                    <a:lnTo>
                      <a:pt x="269" y="191"/>
                    </a:lnTo>
                    <a:lnTo>
                      <a:pt x="230" y="191"/>
                    </a:lnTo>
                    <a:lnTo>
                      <a:pt x="230" y="153"/>
                    </a:lnTo>
                    <a:lnTo>
                      <a:pt x="269" y="153"/>
                    </a:lnTo>
                    <a:lnTo>
                      <a:pt x="269" y="115"/>
                    </a:lnTo>
                    <a:lnTo>
                      <a:pt x="230" y="115"/>
                    </a:lnTo>
                    <a:lnTo>
                      <a:pt x="230" y="76"/>
                    </a:lnTo>
                    <a:lnTo>
                      <a:pt x="269" y="76"/>
                    </a:lnTo>
                    <a:lnTo>
                      <a:pt x="269" y="115"/>
                    </a:lnTo>
                    <a:lnTo>
                      <a:pt x="307" y="115"/>
                    </a:lnTo>
                    <a:lnTo>
                      <a:pt x="307" y="153"/>
                    </a:lnTo>
                    <a:lnTo>
                      <a:pt x="269" y="153"/>
                    </a:lnTo>
                    <a:lnTo>
                      <a:pt x="269" y="191"/>
                    </a:lnTo>
                    <a:lnTo>
                      <a:pt x="307" y="191"/>
                    </a:lnTo>
                    <a:lnTo>
                      <a:pt x="307" y="229"/>
                    </a:lnTo>
                    <a:lnTo>
                      <a:pt x="269" y="229"/>
                    </a:lnTo>
                    <a:lnTo>
                      <a:pt x="269" y="267"/>
                    </a:lnTo>
                    <a:lnTo>
                      <a:pt x="307" y="267"/>
                    </a:lnTo>
                    <a:lnTo>
                      <a:pt x="307" y="306"/>
                    </a:lnTo>
                    <a:lnTo>
                      <a:pt x="269" y="306"/>
                    </a:lnTo>
                    <a:lnTo>
                      <a:pt x="269" y="344"/>
                    </a:lnTo>
                    <a:lnTo>
                      <a:pt x="307" y="344"/>
                    </a:lnTo>
                    <a:lnTo>
                      <a:pt x="307" y="382"/>
                    </a:lnTo>
                    <a:lnTo>
                      <a:pt x="269" y="382"/>
                    </a:lnTo>
                    <a:lnTo>
                      <a:pt x="269" y="344"/>
                    </a:lnTo>
                    <a:lnTo>
                      <a:pt x="230" y="344"/>
                    </a:lnTo>
                    <a:lnTo>
                      <a:pt x="230" y="306"/>
                    </a:lnTo>
                    <a:close/>
                    <a:moveTo>
                      <a:pt x="154" y="535"/>
                    </a:moveTo>
                    <a:lnTo>
                      <a:pt x="77" y="535"/>
                    </a:lnTo>
                    <a:lnTo>
                      <a:pt x="77" y="76"/>
                    </a:lnTo>
                    <a:lnTo>
                      <a:pt x="192" y="76"/>
                    </a:lnTo>
                    <a:lnTo>
                      <a:pt x="192" y="382"/>
                    </a:lnTo>
                    <a:lnTo>
                      <a:pt x="154" y="382"/>
                    </a:lnTo>
                    <a:lnTo>
                      <a:pt x="154" y="535"/>
                    </a:lnTo>
                    <a:close/>
                    <a:moveTo>
                      <a:pt x="345" y="573"/>
                    </a:moveTo>
                    <a:lnTo>
                      <a:pt x="192" y="573"/>
                    </a:lnTo>
                    <a:lnTo>
                      <a:pt x="192" y="420"/>
                    </a:lnTo>
                    <a:lnTo>
                      <a:pt x="345" y="420"/>
                    </a:lnTo>
                    <a:lnTo>
                      <a:pt x="345" y="573"/>
                    </a:lnTo>
                    <a:close/>
                    <a:moveTo>
                      <a:pt x="460" y="535"/>
                    </a:moveTo>
                    <a:lnTo>
                      <a:pt x="384" y="535"/>
                    </a:lnTo>
                    <a:lnTo>
                      <a:pt x="384" y="382"/>
                    </a:lnTo>
                    <a:lnTo>
                      <a:pt x="345" y="382"/>
                    </a:lnTo>
                    <a:lnTo>
                      <a:pt x="345" y="93"/>
                    </a:lnTo>
                    <a:lnTo>
                      <a:pt x="460" y="208"/>
                    </a:lnTo>
                    <a:lnTo>
                      <a:pt x="460" y="535"/>
                    </a:lnTo>
                    <a:close/>
                  </a:path>
                </a:pathLst>
              </a:custGeom>
              <a:grpFill/>
              <a:ln>
                <a:noFill/>
              </a:ln>
            </p:spPr>
            <p:txBody>
              <a:bodyPr anchor="ctr"/>
              <a:lstStyle/>
              <a:p>
                <a:pPr algn="ctr"/>
                <a:endParaRPr>
                  <a:latin typeface="+mn-lt"/>
                  <a:ea typeface="+mn-ea"/>
                  <a:cs typeface="+mn-ea"/>
                  <a:sym typeface="+mn-lt"/>
                </a:endParaRPr>
              </a:p>
            </p:txBody>
          </p:sp>
          <p:sp>
            <p:nvSpPr>
              <p:cNvPr id="49" name="矩形 45">
                <a:extLst>
                  <a:ext uri="{FF2B5EF4-FFF2-40B4-BE49-F238E27FC236}">
                    <a16:creationId xmlns:a16="http://schemas.microsoft.com/office/drawing/2014/main" id="{CA12A1F7-BE08-F1A7-B3FA-4BD0E055DA31}"/>
                  </a:ext>
                </a:extLst>
              </p:cNvPr>
              <p:cNvSpPr/>
              <p:nvPr/>
            </p:nvSpPr>
            <p:spPr bwMode="auto">
              <a:xfrm>
                <a:off x="1782042" y="1755437"/>
                <a:ext cx="122238" cy="60325"/>
              </a:xfrm>
              <a:prstGeom prst="rect">
                <a:avLst/>
              </a:prstGeom>
              <a:grpFill/>
              <a:ln>
                <a:noFill/>
              </a:ln>
            </p:spPr>
            <p:txBody>
              <a:bodyPr anchor="ctr"/>
              <a:lstStyle/>
              <a:p>
                <a:pPr algn="ctr"/>
                <a:endParaRPr>
                  <a:latin typeface="+mn-lt"/>
                  <a:ea typeface="+mn-ea"/>
                  <a:cs typeface="+mn-ea"/>
                  <a:sym typeface="+mn-lt"/>
                </a:endParaRPr>
              </a:p>
            </p:txBody>
          </p:sp>
        </p:grpSp>
        <p:sp>
          <p:nvSpPr>
            <p:cNvPr id="46" name="文本框 10">
              <a:extLst>
                <a:ext uri="{FF2B5EF4-FFF2-40B4-BE49-F238E27FC236}">
                  <a16:creationId xmlns:a16="http://schemas.microsoft.com/office/drawing/2014/main" id="{3B0E8F40-6F16-2107-F322-A2FE3FCD3178}"/>
                </a:ext>
              </a:extLst>
            </p:cNvPr>
            <p:cNvSpPr txBox="1"/>
            <p:nvPr/>
          </p:nvSpPr>
          <p:spPr>
            <a:xfrm>
              <a:off x="3477451" y="1872538"/>
              <a:ext cx="1767508" cy="506885"/>
            </a:xfrm>
            <a:prstGeom prst="rect">
              <a:avLst/>
            </a:prstGeom>
            <a:noFill/>
          </p:spPr>
          <p:txBody>
            <a:bodyPr wrap="none">
              <a:normAutofit/>
            </a:bodyPr>
            <a:lstStyle/>
            <a:p>
              <a:pPr algn="ctr">
                <a:lnSpc>
                  <a:spcPct val="120000"/>
                </a:lnSpc>
              </a:pPr>
              <a:r>
                <a:rPr lang="en-US" altLang="zh-CN" sz="1400" b="1" dirty="0">
                  <a:solidFill>
                    <a:schemeClr val="bg1"/>
                  </a:solidFill>
                  <a:latin typeface="+mn-lt"/>
                  <a:ea typeface="+mn-ea"/>
                  <a:cs typeface="+mn-ea"/>
                  <a:sym typeface="+mn-lt"/>
                </a:rPr>
                <a:t>Feature extraction</a:t>
              </a:r>
              <a:endParaRPr lang="zh-CN" altLang="en-US" sz="1400" b="1" dirty="0">
                <a:solidFill>
                  <a:schemeClr val="bg1"/>
                </a:solidFill>
                <a:latin typeface="+mn-lt"/>
                <a:ea typeface="+mn-ea"/>
                <a:cs typeface="+mn-ea"/>
                <a:sym typeface="+mn-lt"/>
              </a:endParaRPr>
            </a:p>
          </p:txBody>
        </p:sp>
      </p:grpSp>
      <p:grpSp>
        <p:nvGrpSpPr>
          <p:cNvPr id="50" name="组合 49">
            <a:extLst>
              <a:ext uri="{FF2B5EF4-FFF2-40B4-BE49-F238E27FC236}">
                <a16:creationId xmlns:a16="http://schemas.microsoft.com/office/drawing/2014/main" id="{A290319B-89A3-43B9-E041-3BF8D1EE00E5}"/>
              </a:ext>
            </a:extLst>
          </p:cNvPr>
          <p:cNvGrpSpPr/>
          <p:nvPr/>
        </p:nvGrpSpPr>
        <p:grpSpPr>
          <a:xfrm>
            <a:off x="3033187" y="2760721"/>
            <a:ext cx="3013933" cy="931166"/>
            <a:chOff x="3033187" y="2760721"/>
            <a:chExt cx="3013933" cy="931166"/>
          </a:xfrm>
        </p:grpSpPr>
        <p:sp>
          <p:nvSpPr>
            <p:cNvPr id="51" name="任意多边形: 形状 25">
              <a:extLst>
                <a:ext uri="{FF2B5EF4-FFF2-40B4-BE49-F238E27FC236}">
                  <a16:creationId xmlns:a16="http://schemas.microsoft.com/office/drawing/2014/main" id="{B756C6CE-C75A-C5EE-7669-6B8B6DCA7F33}"/>
                </a:ext>
              </a:extLst>
            </p:cNvPr>
            <p:cNvSpPr/>
            <p:nvPr/>
          </p:nvSpPr>
          <p:spPr bwMode="auto">
            <a:xfrm>
              <a:off x="3120008" y="2760721"/>
              <a:ext cx="2927112" cy="931166"/>
            </a:xfrm>
            <a:custGeom>
              <a:avLst/>
              <a:gdLst>
                <a:gd name="T0" fmla="*/ 1701 w 1771"/>
                <a:gd name="T1" fmla="*/ 0 h 563"/>
                <a:gd name="T2" fmla="*/ 1735 w 1771"/>
                <a:gd name="T3" fmla="*/ 63 h 563"/>
                <a:gd name="T4" fmla="*/ 1753 w 1771"/>
                <a:gd name="T5" fmla="*/ 179 h 563"/>
                <a:gd name="T6" fmla="*/ 1690 w 1771"/>
                <a:gd name="T7" fmla="*/ 228 h 563"/>
                <a:gd name="T8" fmla="*/ 1608 w 1771"/>
                <a:gd name="T9" fmla="*/ 269 h 563"/>
                <a:gd name="T10" fmla="*/ 1618 w 1771"/>
                <a:gd name="T11" fmla="*/ 302 h 563"/>
                <a:gd name="T12" fmla="*/ 1616 w 1771"/>
                <a:gd name="T13" fmla="*/ 392 h 563"/>
                <a:gd name="T14" fmla="*/ 1615 w 1771"/>
                <a:gd name="T15" fmla="*/ 392 h 563"/>
                <a:gd name="T16" fmla="*/ 1605 w 1771"/>
                <a:gd name="T17" fmla="*/ 405 h 563"/>
                <a:gd name="T18" fmla="*/ 1581 w 1771"/>
                <a:gd name="T19" fmla="*/ 500 h 563"/>
                <a:gd name="T20" fmla="*/ 1572 w 1771"/>
                <a:gd name="T21" fmla="*/ 508 h 563"/>
                <a:gd name="T22" fmla="*/ 1560 w 1771"/>
                <a:gd name="T23" fmla="*/ 548 h 563"/>
                <a:gd name="T24" fmla="*/ 1565 w 1771"/>
                <a:gd name="T25" fmla="*/ 563 h 563"/>
                <a:gd name="T26" fmla="*/ 700 w 1771"/>
                <a:gd name="T27" fmla="*/ 563 h 563"/>
                <a:gd name="T28" fmla="*/ 734 w 1771"/>
                <a:gd name="T29" fmla="*/ 528 h 563"/>
                <a:gd name="T30" fmla="*/ 734 w 1771"/>
                <a:gd name="T31" fmla="*/ 507 h 563"/>
                <a:gd name="T32" fmla="*/ 700 w 1771"/>
                <a:gd name="T33" fmla="*/ 472 h 563"/>
                <a:gd name="T34" fmla="*/ 313 w 1771"/>
                <a:gd name="T35" fmla="*/ 472 h 563"/>
                <a:gd name="T36" fmla="*/ 233 w 1771"/>
                <a:gd name="T37" fmla="*/ 395 h 563"/>
                <a:gd name="T38" fmla="*/ 233 w 1771"/>
                <a:gd name="T39" fmla="*/ 317 h 563"/>
                <a:gd name="T40" fmla="*/ 179 w 1771"/>
                <a:gd name="T41" fmla="*/ 263 h 563"/>
                <a:gd name="T42" fmla="*/ 100 w 1771"/>
                <a:gd name="T43" fmla="*/ 263 h 563"/>
                <a:gd name="T44" fmla="*/ 0 w 1771"/>
                <a:gd name="T45" fmla="*/ 163 h 563"/>
                <a:gd name="T46" fmla="*/ 0 w 1771"/>
                <a:gd name="T47" fmla="*/ 101 h 563"/>
                <a:gd name="T48" fmla="*/ 100 w 1771"/>
                <a:gd name="T49" fmla="*/ 0 h 563"/>
                <a:gd name="T50" fmla="*/ 700 w 1771"/>
                <a:gd name="T51" fmla="*/ 0 h 563"/>
                <a:gd name="T52" fmla="*/ 1701 w 1771"/>
                <a:gd name="T53" fmla="*/ 0 h 563"/>
                <a:gd name="T54" fmla="*/ 1701 w 1771"/>
                <a:gd name="T55" fmla="*/ 0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71" h="563">
                  <a:moveTo>
                    <a:pt x="1701" y="0"/>
                  </a:moveTo>
                  <a:cubicBezTo>
                    <a:pt x="1716" y="28"/>
                    <a:pt x="1728" y="51"/>
                    <a:pt x="1735" y="63"/>
                  </a:cubicBezTo>
                  <a:cubicBezTo>
                    <a:pt x="1747" y="89"/>
                    <a:pt x="1771" y="136"/>
                    <a:pt x="1753" y="179"/>
                  </a:cubicBezTo>
                  <a:cubicBezTo>
                    <a:pt x="1746" y="194"/>
                    <a:pt x="1728" y="217"/>
                    <a:pt x="1690" y="228"/>
                  </a:cubicBezTo>
                  <a:cubicBezTo>
                    <a:pt x="1608" y="254"/>
                    <a:pt x="1608" y="268"/>
                    <a:pt x="1608" y="269"/>
                  </a:cubicBezTo>
                  <a:cubicBezTo>
                    <a:pt x="1610" y="283"/>
                    <a:pt x="1615" y="292"/>
                    <a:pt x="1618" y="302"/>
                  </a:cubicBezTo>
                  <a:cubicBezTo>
                    <a:pt x="1628" y="325"/>
                    <a:pt x="1641" y="359"/>
                    <a:pt x="1616" y="392"/>
                  </a:cubicBezTo>
                  <a:cubicBezTo>
                    <a:pt x="1615" y="392"/>
                    <a:pt x="1615" y="392"/>
                    <a:pt x="1615" y="392"/>
                  </a:cubicBezTo>
                  <a:cubicBezTo>
                    <a:pt x="1605" y="405"/>
                    <a:pt x="1605" y="405"/>
                    <a:pt x="1605" y="405"/>
                  </a:cubicBezTo>
                  <a:cubicBezTo>
                    <a:pt x="1608" y="431"/>
                    <a:pt x="1610" y="472"/>
                    <a:pt x="1581" y="500"/>
                  </a:cubicBezTo>
                  <a:cubicBezTo>
                    <a:pt x="1579" y="503"/>
                    <a:pt x="1574" y="506"/>
                    <a:pt x="1572" y="508"/>
                  </a:cubicBezTo>
                  <a:cubicBezTo>
                    <a:pt x="1554" y="527"/>
                    <a:pt x="1554" y="527"/>
                    <a:pt x="1560" y="548"/>
                  </a:cubicBezTo>
                  <a:cubicBezTo>
                    <a:pt x="1561" y="554"/>
                    <a:pt x="1563" y="558"/>
                    <a:pt x="1565" y="563"/>
                  </a:cubicBezTo>
                  <a:cubicBezTo>
                    <a:pt x="700" y="563"/>
                    <a:pt x="700" y="563"/>
                    <a:pt x="700" y="563"/>
                  </a:cubicBezTo>
                  <a:cubicBezTo>
                    <a:pt x="719" y="563"/>
                    <a:pt x="734" y="548"/>
                    <a:pt x="734" y="528"/>
                  </a:cubicBezTo>
                  <a:cubicBezTo>
                    <a:pt x="734" y="507"/>
                    <a:pt x="734" y="507"/>
                    <a:pt x="734" y="507"/>
                  </a:cubicBezTo>
                  <a:cubicBezTo>
                    <a:pt x="734" y="488"/>
                    <a:pt x="719" y="472"/>
                    <a:pt x="700" y="472"/>
                  </a:cubicBezTo>
                  <a:cubicBezTo>
                    <a:pt x="313" y="472"/>
                    <a:pt x="313" y="472"/>
                    <a:pt x="313" y="472"/>
                  </a:cubicBezTo>
                  <a:cubicBezTo>
                    <a:pt x="269" y="472"/>
                    <a:pt x="233" y="438"/>
                    <a:pt x="233" y="395"/>
                  </a:cubicBezTo>
                  <a:cubicBezTo>
                    <a:pt x="233" y="317"/>
                    <a:pt x="233" y="317"/>
                    <a:pt x="233" y="317"/>
                  </a:cubicBezTo>
                  <a:cubicBezTo>
                    <a:pt x="233" y="287"/>
                    <a:pt x="209" y="263"/>
                    <a:pt x="179" y="263"/>
                  </a:cubicBezTo>
                  <a:cubicBezTo>
                    <a:pt x="100" y="263"/>
                    <a:pt x="100" y="263"/>
                    <a:pt x="100" y="263"/>
                  </a:cubicBezTo>
                  <a:cubicBezTo>
                    <a:pt x="44" y="263"/>
                    <a:pt x="0" y="219"/>
                    <a:pt x="0" y="163"/>
                  </a:cubicBezTo>
                  <a:cubicBezTo>
                    <a:pt x="0" y="101"/>
                    <a:pt x="0" y="101"/>
                    <a:pt x="0" y="101"/>
                  </a:cubicBezTo>
                  <a:cubicBezTo>
                    <a:pt x="0" y="45"/>
                    <a:pt x="44" y="0"/>
                    <a:pt x="100" y="0"/>
                  </a:cubicBezTo>
                  <a:cubicBezTo>
                    <a:pt x="700" y="0"/>
                    <a:pt x="700" y="0"/>
                    <a:pt x="700" y="0"/>
                  </a:cubicBezTo>
                  <a:cubicBezTo>
                    <a:pt x="1701" y="0"/>
                    <a:pt x="1701" y="0"/>
                    <a:pt x="1701" y="0"/>
                  </a:cubicBezTo>
                  <a:cubicBezTo>
                    <a:pt x="1701" y="0"/>
                    <a:pt x="1701" y="0"/>
                    <a:pt x="1701" y="0"/>
                  </a:cubicBezTo>
                  <a:close/>
                </a:path>
              </a:pathLst>
            </a:custGeom>
            <a:gradFill>
              <a:gsLst>
                <a:gs pos="12000">
                  <a:srgbClr val="1A497C">
                    <a:lumMod val="95000"/>
                    <a:lumOff val="5000"/>
                  </a:srgbClr>
                </a:gs>
                <a:gs pos="59000">
                  <a:srgbClr val="0B3754"/>
                </a:gs>
                <a:gs pos="100000">
                  <a:srgbClr val="0D243F"/>
                </a:gs>
              </a:gsLst>
              <a:lin ang="13200000" scaled="0"/>
            </a:gradFill>
            <a:ln>
              <a:gradFill>
                <a:gsLst>
                  <a:gs pos="0">
                    <a:srgbClr val="163B67"/>
                  </a:gs>
                  <a:gs pos="100000">
                    <a:srgbClr val="0C2A42"/>
                  </a:gs>
                </a:gsLst>
                <a:lin ang="5400000" scaled="1"/>
              </a:gradFill>
            </a:ln>
            <a:effectLst>
              <a:outerShdw blurRad="127000" dist="63500" dir="5400000" algn="ctr" rotWithShape="0">
                <a:srgbClr val="000000">
                  <a:alpha val="6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u="sng">
                <a:solidFill>
                  <a:srgbClr val="C00000"/>
                </a:solidFill>
                <a:cs typeface="+mn-ea"/>
                <a:sym typeface="+mn-lt"/>
              </a:endParaRPr>
            </a:p>
          </p:txBody>
        </p:sp>
        <p:grpSp>
          <p:nvGrpSpPr>
            <p:cNvPr id="52" name="组合 33">
              <a:extLst>
                <a:ext uri="{FF2B5EF4-FFF2-40B4-BE49-F238E27FC236}">
                  <a16:creationId xmlns:a16="http://schemas.microsoft.com/office/drawing/2014/main" id="{3F1A8526-D89B-3BCB-E720-3D958E55622E}"/>
                </a:ext>
              </a:extLst>
            </p:cNvPr>
            <p:cNvGrpSpPr/>
            <p:nvPr/>
          </p:nvGrpSpPr>
          <p:grpSpPr>
            <a:xfrm>
              <a:off x="3308794" y="2858569"/>
              <a:ext cx="195760" cy="223905"/>
              <a:chOff x="0" y="4763"/>
              <a:chExt cx="1479550" cy="1692275"/>
            </a:xfrm>
            <a:solidFill>
              <a:schemeClr val="bg1"/>
            </a:solidFill>
          </p:grpSpPr>
          <p:sp>
            <p:nvSpPr>
              <p:cNvPr id="55" name="任意多边形: 形状 42">
                <a:extLst>
                  <a:ext uri="{FF2B5EF4-FFF2-40B4-BE49-F238E27FC236}">
                    <a16:creationId xmlns:a16="http://schemas.microsoft.com/office/drawing/2014/main" id="{36339AB5-FD92-BFA0-F1B0-7A552C603504}"/>
                  </a:ext>
                </a:extLst>
              </p:cNvPr>
              <p:cNvSpPr/>
              <p:nvPr/>
            </p:nvSpPr>
            <p:spPr bwMode="auto">
              <a:xfrm>
                <a:off x="0" y="4763"/>
                <a:ext cx="1479550" cy="846138"/>
              </a:xfrm>
              <a:custGeom>
                <a:avLst/>
                <a:gdLst>
                  <a:gd name="T0" fmla="*/ 28 w 392"/>
                  <a:gd name="T1" fmla="*/ 224 h 224"/>
                  <a:gd name="T2" fmla="*/ 364 w 392"/>
                  <a:gd name="T3" fmla="*/ 224 h 224"/>
                  <a:gd name="T4" fmla="*/ 392 w 392"/>
                  <a:gd name="T5" fmla="*/ 196 h 224"/>
                  <a:gd name="T6" fmla="*/ 364 w 392"/>
                  <a:gd name="T7" fmla="*/ 168 h 224"/>
                  <a:gd name="T8" fmla="*/ 280 w 392"/>
                  <a:gd name="T9" fmla="*/ 168 h 224"/>
                  <a:gd name="T10" fmla="*/ 252 w 392"/>
                  <a:gd name="T11" fmla="*/ 140 h 224"/>
                  <a:gd name="T12" fmla="*/ 252 w 392"/>
                  <a:gd name="T13" fmla="*/ 28 h 224"/>
                  <a:gd name="T14" fmla="*/ 224 w 392"/>
                  <a:gd name="T15" fmla="*/ 0 h 224"/>
                  <a:gd name="T16" fmla="*/ 168 w 392"/>
                  <a:gd name="T17" fmla="*/ 0 h 224"/>
                  <a:gd name="T18" fmla="*/ 140 w 392"/>
                  <a:gd name="T19" fmla="*/ 28 h 224"/>
                  <a:gd name="T20" fmla="*/ 140 w 392"/>
                  <a:gd name="T21" fmla="*/ 140 h 224"/>
                  <a:gd name="T22" fmla="*/ 112 w 392"/>
                  <a:gd name="T23" fmla="*/ 168 h 224"/>
                  <a:gd name="T24" fmla="*/ 28 w 392"/>
                  <a:gd name="T25" fmla="*/ 168 h 224"/>
                  <a:gd name="T26" fmla="*/ 0 w 392"/>
                  <a:gd name="T27" fmla="*/ 196 h 224"/>
                  <a:gd name="T28" fmla="*/ 28 w 392"/>
                  <a:gd name="T29" fmla="*/ 224 h 224"/>
                  <a:gd name="T30" fmla="*/ 182 w 392"/>
                  <a:gd name="T31" fmla="*/ 28 h 224"/>
                  <a:gd name="T32" fmla="*/ 210 w 392"/>
                  <a:gd name="T33" fmla="*/ 28 h 224"/>
                  <a:gd name="T34" fmla="*/ 224 w 392"/>
                  <a:gd name="T35" fmla="*/ 42 h 224"/>
                  <a:gd name="T36" fmla="*/ 210 w 392"/>
                  <a:gd name="T37" fmla="*/ 56 h 224"/>
                  <a:gd name="T38" fmla="*/ 182 w 392"/>
                  <a:gd name="T39" fmla="*/ 56 h 224"/>
                  <a:gd name="T40" fmla="*/ 168 w 392"/>
                  <a:gd name="T41" fmla="*/ 42 h 224"/>
                  <a:gd name="T42" fmla="*/ 182 w 392"/>
                  <a:gd name="T43" fmla="*/ 2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2" h="224">
                    <a:moveTo>
                      <a:pt x="28" y="224"/>
                    </a:moveTo>
                    <a:cubicBezTo>
                      <a:pt x="364" y="224"/>
                      <a:pt x="364" y="224"/>
                      <a:pt x="364" y="224"/>
                    </a:cubicBezTo>
                    <a:cubicBezTo>
                      <a:pt x="379" y="224"/>
                      <a:pt x="392" y="211"/>
                      <a:pt x="392" y="196"/>
                    </a:cubicBezTo>
                    <a:cubicBezTo>
                      <a:pt x="392" y="181"/>
                      <a:pt x="379" y="168"/>
                      <a:pt x="364" y="168"/>
                    </a:cubicBezTo>
                    <a:cubicBezTo>
                      <a:pt x="280" y="168"/>
                      <a:pt x="280" y="168"/>
                      <a:pt x="280" y="168"/>
                    </a:cubicBezTo>
                    <a:cubicBezTo>
                      <a:pt x="265" y="168"/>
                      <a:pt x="252" y="155"/>
                      <a:pt x="252" y="140"/>
                    </a:cubicBezTo>
                    <a:cubicBezTo>
                      <a:pt x="252" y="28"/>
                      <a:pt x="252" y="28"/>
                      <a:pt x="252" y="28"/>
                    </a:cubicBezTo>
                    <a:cubicBezTo>
                      <a:pt x="252" y="13"/>
                      <a:pt x="239" y="0"/>
                      <a:pt x="224" y="0"/>
                    </a:cubicBezTo>
                    <a:cubicBezTo>
                      <a:pt x="168" y="0"/>
                      <a:pt x="168" y="0"/>
                      <a:pt x="168" y="0"/>
                    </a:cubicBezTo>
                    <a:cubicBezTo>
                      <a:pt x="153" y="0"/>
                      <a:pt x="140" y="13"/>
                      <a:pt x="140" y="28"/>
                    </a:cubicBezTo>
                    <a:cubicBezTo>
                      <a:pt x="140" y="140"/>
                      <a:pt x="140" y="140"/>
                      <a:pt x="140" y="140"/>
                    </a:cubicBezTo>
                    <a:cubicBezTo>
                      <a:pt x="140" y="155"/>
                      <a:pt x="127" y="168"/>
                      <a:pt x="112" y="168"/>
                    </a:cubicBezTo>
                    <a:cubicBezTo>
                      <a:pt x="28" y="168"/>
                      <a:pt x="28" y="168"/>
                      <a:pt x="28" y="168"/>
                    </a:cubicBezTo>
                    <a:cubicBezTo>
                      <a:pt x="13" y="168"/>
                      <a:pt x="0" y="181"/>
                      <a:pt x="0" y="196"/>
                    </a:cubicBezTo>
                    <a:cubicBezTo>
                      <a:pt x="0" y="211"/>
                      <a:pt x="13" y="224"/>
                      <a:pt x="28" y="224"/>
                    </a:cubicBezTo>
                    <a:close/>
                    <a:moveTo>
                      <a:pt x="182" y="28"/>
                    </a:moveTo>
                    <a:cubicBezTo>
                      <a:pt x="210" y="28"/>
                      <a:pt x="210" y="28"/>
                      <a:pt x="210" y="28"/>
                    </a:cubicBezTo>
                    <a:cubicBezTo>
                      <a:pt x="218" y="28"/>
                      <a:pt x="224" y="34"/>
                      <a:pt x="224" y="42"/>
                    </a:cubicBezTo>
                    <a:cubicBezTo>
                      <a:pt x="224" y="50"/>
                      <a:pt x="218" y="56"/>
                      <a:pt x="210" y="56"/>
                    </a:cubicBezTo>
                    <a:cubicBezTo>
                      <a:pt x="182" y="56"/>
                      <a:pt x="182" y="56"/>
                      <a:pt x="182" y="56"/>
                    </a:cubicBezTo>
                    <a:cubicBezTo>
                      <a:pt x="174" y="56"/>
                      <a:pt x="168" y="50"/>
                      <a:pt x="168" y="42"/>
                    </a:cubicBezTo>
                    <a:cubicBezTo>
                      <a:pt x="168" y="34"/>
                      <a:pt x="174" y="28"/>
                      <a:pt x="182" y="28"/>
                    </a:cubicBezTo>
                    <a:close/>
                  </a:path>
                </a:pathLst>
              </a:custGeom>
              <a:grpFill/>
              <a:ln>
                <a:noFill/>
              </a:ln>
            </p:spPr>
            <p:txBody>
              <a:bodyPr anchor="ctr"/>
              <a:lstStyle/>
              <a:p>
                <a:pPr algn="ctr"/>
                <a:endParaRPr>
                  <a:latin typeface="+mn-lt"/>
                  <a:ea typeface="+mn-ea"/>
                  <a:cs typeface="+mn-ea"/>
                  <a:sym typeface="+mn-lt"/>
                </a:endParaRPr>
              </a:p>
            </p:txBody>
          </p:sp>
          <p:sp>
            <p:nvSpPr>
              <p:cNvPr id="56" name="任意多边形: 形状 43">
                <a:extLst>
                  <a:ext uri="{FF2B5EF4-FFF2-40B4-BE49-F238E27FC236}">
                    <a16:creationId xmlns:a16="http://schemas.microsoft.com/office/drawing/2014/main" id="{17323A8C-778E-1A34-2C76-B05045551933}"/>
                  </a:ext>
                </a:extLst>
              </p:cNvPr>
              <p:cNvSpPr/>
              <p:nvPr/>
            </p:nvSpPr>
            <p:spPr bwMode="auto">
              <a:xfrm>
                <a:off x="0" y="957263"/>
                <a:ext cx="1479550" cy="739775"/>
              </a:xfrm>
              <a:custGeom>
                <a:avLst/>
                <a:gdLst>
                  <a:gd name="T0" fmla="*/ 352 w 392"/>
                  <a:gd name="T1" fmla="*/ 0 h 196"/>
                  <a:gd name="T2" fmla="*/ 40 w 392"/>
                  <a:gd name="T3" fmla="*/ 0 h 196"/>
                  <a:gd name="T4" fmla="*/ 26 w 392"/>
                  <a:gd name="T5" fmla="*/ 12 h 196"/>
                  <a:gd name="T6" fmla="*/ 0 w 392"/>
                  <a:gd name="T7" fmla="*/ 196 h 196"/>
                  <a:gd name="T8" fmla="*/ 84 w 392"/>
                  <a:gd name="T9" fmla="*/ 196 h 196"/>
                  <a:gd name="T10" fmla="*/ 112 w 392"/>
                  <a:gd name="T11" fmla="*/ 112 h 196"/>
                  <a:gd name="T12" fmla="*/ 112 w 392"/>
                  <a:gd name="T13" fmla="*/ 196 h 196"/>
                  <a:gd name="T14" fmla="*/ 280 w 392"/>
                  <a:gd name="T15" fmla="*/ 196 h 196"/>
                  <a:gd name="T16" fmla="*/ 280 w 392"/>
                  <a:gd name="T17" fmla="*/ 112 h 196"/>
                  <a:gd name="T18" fmla="*/ 308 w 392"/>
                  <a:gd name="T19" fmla="*/ 196 h 196"/>
                  <a:gd name="T20" fmla="*/ 392 w 392"/>
                  <a:gd name="T21" fmla="*/ 196 h 196"/>
                  <a:gd name="T22" fmla="*/ 366 w 392"/>
                  <a:gd name="T23" fmla="*/ 12 h 196"/>
                  <a:gd name="T24" fmla="*/ 352 w 392"/>
                  <a:gd name="T25"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2" h="196">
                    <a:moveTo>
                      <a:pt x="352" y="0"/>
                    </a:moveTo>
                    <a:cubicBezTo>
                      <a:pt x="40" y="0"/>
                      <a:pt x="40" y="0"/>
                      <a:pt x="40" y="0"/>
                    </a:cubicBezTo>
                    <a:cubicBezTo>
                      <a:pt x="33" y="0"/>
                      <a:pt x="27" y="5"/>
                      <a:pt x="26" y="12"/>
                    </a:cubicBezTo>
                    <a:cubicBezTo>
                      <a:pt x="0" y="196"/>
                      <a:pt x="0" y="196"/>
                      <a:pt x="0" y="196"/>
                    </a:cubicBezTo>
                    <a:cubicBezTo>
                      <a:pt x="84" y="196"/>
                      <a:pt x="84" y="196"/>
                      <a:pt x="84" y="196"/>
                    </a:cubicBezTo>
                    <a:cubicBezTo>
                      <a:pt x="112" y="112"/>
                      <a:pt x="112" y="112"/>
                      <a:pt x="112" y="112"/>
                    </a:cubicBezTo>
                    <a:cubicBezTo>
                      <a:pt x="112" y="196"/>
                      <a:pt x="112" y="196"/>
                      <a:pt x="112" y="196"/>
                    </a:cubicBezTo>
                    <a:cubicBezTo>
                      <a:pt x="280" y="196"/>
                      <a:pt x="280" y="196"/>
                      <a:pt x="280" y="196"/>
                    </a:cubicBezTo>
                    <a:cubicBezTo>
                      <a:pt x="280" y="112"/>
                      <a:pt x="280" y="112"/>
                      <a:pt x="280" y="112"/>
                    </a:cubicBezTo>
                    <a:cubicBezTo>
                      <a:pt x="308" y="196"/>
                      <a:pt x="308" y="196"/>
                      <a:pt x="308" y="196"/>
                    </a:cubicBezTo>
                    <a:cubicBezTo>
                      <a:pt x="392" y="196"/>
                      <a:pt x="392" y="196"/>
                      <a:pt x="392" y="196"/>
                    </a:cubicBezTo>
                    <a:cubicBezTo>
                      <a:pt x="366" y="12"/>
                      <a:pt x="366" y="12"/>
                      <a:pt x="366" y="12"/>
                    </a:cubicBezTo>
                    <a:cubicBezTo>
                      <a:pt x="365" y="5"/>
                      <a:pt x="359" y="0"/>
                      <a:pt x="352" y="0"/>
                    </a:cubicBezTo>
                    <a:close/>
                  </a:path>
                </a:pathLst>
              </a:custGeom>
              <a:grpFill/>
              <a:ln>
                <a:noFill/>
              </a:ln>
            </p:spPr>
            <p:txBody>
              <a:bodyPr anchor="ctr"/>
              <a:lstStyle/>
              <a:p>
                <a:pPr algn="ctr"/>
                <a:endParaRPr>
                  <a:latin typeface="+mn-lt"/>
                  <a:ea typeface="+mn-ea"/>
                  <a:cs typeface="+mn-ea"/>
                  <a:sym typeface="+mn-lt"/>
                </a:endParaRPr>
              </a:p>
            </p:txBody>
          </p:sp>
        </p:grpSp>
        <p:sp>
          <p:nvSpPr>
            <p:cNvPr id="53" name="文本框 13">
              <a:extLst>
                <a:ext uri="{FF2B5EF4-FFF2-40B4-BE49-F238E27FC236}">
                  <a16:creationId xmlns:a16="http://schemas.microsoft.com/office/drawing/2014/main" id="{1EFE19C7-33F7-7B39-0DA4-843A37FD6624}"/>
                </a:ext>
              </a:extLst>
            </p:cNvPr>
            <p:cNvSpPr txBox="1"/>
            <p:nvPr/>
          </p:nvSpPr>
          <p:spPr>
            <a:xfrm>
              <a:off x="3033187" y="2829932"/>
              <a:ext cx="1970860" cy="861955"/>
            </a:xfrm>
            <a:prstGeom prst="rect">
              <a:avLst/>
            </a:prstGeom>
            <a:noFill/>
          </p:spPr>
          <p:txBody>
            <a:bodyPr wrap="none">
              <a:normAutofit/>
            </a:bodyPr>
            <a:lstStyle/>
            <a:p>
              <a:pPr algn="ctr">
                <a:lnSpc>
                  <a:spcPct val="120000"/>
                </a:lnSpc>
              </a:pPr>
              <a:r>
                <a:rPr lang="en-US" altLang="zh-CN" sz="1400" b="1" dirty="0">
                  <a:solidFill>
                    <a:schemeClr val="bg1"/>
                  </a:solidFill>
                  <a:latin typeface="+mn-lt"/>
                  <a:ea typeface="+mn-ea"/>
                  <a:cs typeface="+mn-ea"/>
                  <a:sym typeface="+mn-lt"/>
                </a:rPr>
                <a:t>Cleaning</a:t>
              </a:r>
              <a:endParaRPr lang="zh-CN" altLang="en-US" sz="1400" b="1" dirty="0">
                <a:solidFill>
                  <a:schemeClr val="bg1"/>
                </a:solidFill>
                <a:latin typeface="+mn-lt"/>
                <a:ea typeface="+mn-ea"/>
                <a:cs typeface="+mn-ea"/>
                <a:sym typeface="+mn-lt"/>
              </a:endParaRPr>
            </a:p>
          </p:txBody>
        </p:sp>
      </p:grpSp>
      <p:grpSp>
        <p:nvGrpSpPr>
          <p:cNvPr id="57" name="组合 50">
            <a:extLst>
              <a:ext uri="{FF2B5EF4-FFF2-40B4-BE49-F238E27FC236}">
                <a16:creationId xmlns:a16="http://schemas.microsoft.com/office/drawing/2014/main" id="{DBAB1A40-576D-FB13-A6A4-0310705D68FC}"/>
              </a:ext>
            </a:extLst>
          </p:cNvPr>
          <p:cNvGrpSpPr/>
          <p:nvPr/>
        </p:nvGrpSpPr>
        <p:grpSpPr>
          <a:xfrm>
            <a:off x="3120008" y="3691887"/>
            <a:ext cx="2649164" cy="781883"/>
            <a:chOff x="3120008" y="3691887"/>
            <a:chExt cx="2649164" cy="781883"/>
          </a:xfrm>
        </p:grpSpPr>
        <p:sp>
          <p:nvSpPr>
            <p:cNvPr id="58" name="任意多边形: 形状 23">
              <a:extLst>
                <a:ext uri="{FF2B5EF4-FFF2-40B4-BE49-F238E27FC236}">
                  <a16:creationId xmlns:a16="http://schemas.microsoft.com/office/drawing/2014/main" id="{5A070186-762C-0D6B-AD61-D56014A958F3}"/>
                </a:ext>
              </a:extLst>
            </p:cNvPr>
            <p:cNvSpPr/>
            <p:nvPr/>
          </p:nvSpPr>
          <p:spPr bwMode="auto">
            <a:xfrm>
              <a:off x="3120008" y="3691887"/>
              <a:ext cx="2649164" cy="781883"/>
            </a:xfrm>
            <a:custGeom>
              <a:avLst/>
              <a:gdLst>
                <a:gd name="T0" fmla="*/ 1488 w 1603"/>
                <a:gd name="T1" fmla="*/ 214 h 473"/>
                <a:gd name="T2" fmla="*/ 1365 w 1603"/>
                <a:gd name="T3" fmla="*/ 236 h 473"/>
                <a:gd name="T4" fmla="*/ 1216 w 1603"/>
                <a:gd name="T5" fmla="*/ 220 h 473"/>
                <a:gd name="T6" fmla="*/ 1172 w 1603"/>
                <a:gd name="T7" fmla="*/ 214 h 473"/>
                <a:gd name="T8" fmla="*/ 1130 w 1603"/>
                <a:gd name="T9" fmla="*/ 208 h 473"/>
                <a:gd name="T10" fmla="*/ 1125 w 1603"/>
                <a:gd name="T11" fmla="*/ 207 h 473"/>
                <a:gd name="T12" fmla="*/ 1000 w 1603"/>
                <a:gd name="T13" fmla="*/ 426 h 473"/>
                <a:gd name="T14" fmla="*/ 1000 w 1603"/>
                <a:gd name="T15" fmla="*/ 426 h 473"/>
                <a:gd name="T16" fmla="*/ 1000 w 1603"/>
                <a:gd name="T17" fmla="*/ 428 h 473"/>
                <a:gd name="T18" fmla="*/ 998 w 1603"/>
                <a:gd name="T19" fmla="*/ 428 h 473"/>
                <a:gd name="T20" fmla="*/ 998 w 1603"/>
                <a:gd name="T21" fmla="*/ 428 h 473"/>
                <a:gd name="T22" fmla="*/ 997 w 1603"/>
                <a:gd name="T23" fmla="*/ 429 h 473"/>
                <a:gd name="T24" fmla="*/ 996 w 1603"/>
                <a:gd name="T25" fmla="*/ 430 h 473"/>
                <a:gd name="T26" fmla="*/ 995 w 1603"/>
                <a:gd name="T27" fmla="*/ 431 h 473"/>
                <a:gd name="T28" fmla="*/ 995 w 1603"/>
                <a:gd name="T29" fmla="*/ 432 h 473"/>
                <a:gd name="T30" fmla="*/ 992 w 1603"/>
                <a:gd name="T31" fmla="*/ 435 h 473"/>
                <a:gd name="T32" fmla="*/ 990 w 1603"/>
                <a:gd name="T33" fmla="*/ 437 h 473"/>
                <a:gd name="T34" fmla="*/ 989 w 1603"/>
                <a:gd name="T35" fmla="*/ 438 h 473"/>
                <a:gd name="T36" fmla="*/ 988 w 1603"/>
                <a:gd name="T37" fmla="*/ 441 h 473"/>
                <a:gd name="T38" fmla="*/ 979 w 1603"/>
                <a:gd name="T39" fmla="*/ 449 h 473"/>
                <a:gd name="T40" fmla="*/ 978 w 1603"/>
                <a:gd name="T41" fmla="*/ 450 h 473"/>
                <a:gd name="T42" fmla="*/ 974 w 1603"/>
                <a:gd name="T43" fmla="*/ 454 h 473"/>
                <a:gd name="T44" fmla="*/ 973 w 1603"/>
                <a:gd name="T45" fmla="*/ 455 h 473"/>
                <a:gd name="T46" fmla="*/ 967 w 1603"/>
                <a:gd name="T47" fmla="*/ 462 h 473"/>
                <a:gd name="T48" fmla="*/ 966 w 1603"/>
                <a:gd name="T49" fmla="*/ 463 h 473"/>
                <a:gd name="T50" fmla="*/ 963 w 1603"/>
                <a:gd name="T51" fmla="*/ 468 h 473"/>
                <a:gd name="T52" fmla="*/ 960 w 1603"/>
                <a:gd name="T53" fmla="*/ 469 h 473"/>
                <a:gd name="T54" fmla="*/ 958 w 1603"/>
                <a:gd name="T55" fmla="*/ 473 h 473"/>
                <a:gd name="T56" fmla="*/ 700 w 1603"/>
                <a:gd name="T57" fmla="*/ 473 h 473"/>
                <a:gd name="T58" fmla="*/ 313 w 1603"/>
                <a:gd name="T59" fmla="*/ 473 h 473"/>
                <a:gd name="T60" fmla="*/ 233 w 1603"/>
                <a:gd name="T61" fmla="*/ 395 h 473"/>
                <a:gd name="T62" fmla="*/ 233 w 1603"/>
                <a:gd name="T63" fmla="*/ 318 h 473"/>
                <a:gd name="T64" fmla="*/ 179 w 1603"/>
                <a:gd name="T65" fmla="*/ 264 h 473"/>
                <a:gd name="T66" fmla="*/ 100 w 1603"/>
                <a:gd name="T67" fmla="*/ 264 h 473"/>
                <a:gd name="T68" fmla="*/ 0 w 1603"/>
                <a:gd name="T69" fmla="*/ 164 h 473"/>
                <a:gd name="T70" fmla="*/ 0 w 1603"/>
                <a:gd name="T71" fmla="*/ 100 h 473"/>
                <a:gd name="T72" fmla="*/ 100 w 1603"/>
                <a:gd name="T73" fmla="*/ 0 h 473"/>
                <a:gd name="T74" fmla="*/ 700 w 1603"/>
                <a:gd name="T75" fmla="*/ 0 h 473"/>
                <a:gd name="T76" fmla="*/ 1564 w 1603"/>
                <a:gd name="T77" fmla="*/ 0 h 473"/>
                <a:gd name="T78" fmla="*/ 1488 w 1603"/>
                <a:gd name="T79" fmla="*/ 214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03" h="473">
                  <a:moveTo>
                    <a:pt x="1488" y="214"/>
                  </a:moveTo>
                  <a:cubicBezTo>
                    <a:pt x="1455" y="229"/>
                    <a:pt x="1414" y="236"/>
                    <a:pt x="1365" y="236"/>
                  </a:cubicBezTo>
                  <a:cubicBezTo>
                    <a:pt x="1311" y="236"/>
                    <a:pt x="1258" y="228"/>
                    <a:pt x="1216" y="220"/>
                  </a:cubicBezTo>
                  <a:cubicBezTo>
                    <a:pt x="1198" y="217"/>
                    <a:pt x="1183" y="215"/>
                    <a:pt x="1172" y="214"/>
                  </a:cubicBezTo>
                  <a:cubicBezTo>
                    <a:pt x="1155" y="211"/>
                    <a:pt x="1140" y="209"/>
                    <a:pt x="1130" y="208"/>
                  </a:cubicBezTo>
                  <a:cubicBezTo>
                    <a:pt x="1127" y="207"/>
                    <a:pt x="1126" y="207"/>
                    <a:pt x="1125" y="207"/>
                  </a:cubicBezTo>
                  <a:cubicBezTo>
                    <a:pt x="1070" y="398"/>
                    <a:pt x="1006" y="424"/>
                    <a:pt x="1000" y="426"/>
                  </a:cubicBezTo>
                  <a:cubicBezTo>
                    <a:pt x="1000" y="426"/>
                    <a:pt x="1000" y="426"/>
                    <a:pt x="1000" y="426"/>
                  </a:cubicBezTo>
                  <a:cubicBezTo>
                    <a:pt x="1000" y="426"/>
                    <a:pt x="1000" y="426"/>
                    <a:pt x="1000" y="428"/>
                  </a:cubicBezTo>
                  <a:cubicBezTo>
                    <a:pt x="1000" y="428"/>
                    <a:pt x="1000" y="428"/>
                    <a:pt x="998" y="428"/>
                  </a:cubicBezTo>
                  <a:cubicBezTo>
                    <a:pt x="998" y="428"/>
                    <a:pt x="998" y="428"/>
                    <a:pt x="998" y="428"/>
                  </a:cubicBezTo>
                  <a:cubicBezTo>
                    <a:pt x="998" y="429"/>
                    <a:pt x="998" y="429"/>
                    <a:pt x="997" y="429"/>
                  </a:cubicBezTo>
                  <a:cubicBezTo>
                    <a:pt x="997" y="430"/>
                    <a:pt x="997" y="430"/>
                    <a:pt x="996" y="430"/>
                  </a:cubicBezTo>
                  <a:cubicBezTo>
                    <a:pt x="996" y="431"/>
                    <a:pt x="996" y="431"/>
                    <a:pt x="995" y="431"/>
                  </a:cubicBezTo>
                  <a:cubicBezTo>
                    <a:pt x="995" y="432"/>
                    <a:pt x="995" y="432"/>
                    <a:pt x="995" y="432"/>
                  </a:cubicBezTo>
                  <a:cubicBezTo>
                    <a:pt x="994" y="433"/>
                    <a:pt x="992" y="433"/>
                    <a:pt x="992" y="435"/>
                  </a:cubicBezTo>
                  <a:cubicBezTo>
                    <a:pt x="991" y="436"/>
                    <a:pt x="991" y="436"/>
                    <a:pt x="990" y="437"/>
                  </a:cubicBezTo>
                  <a:cubicBezTo>
                    <a:pt x="989" y="438"/>
                    <a:pt x="989" y="438"/>
                    <a:pt x="989" y="438"/>
                  </a:cubicBezTo>
                  <a:cubicBezTo>
                    <a:pt x="988" y="439"/>
                    <a:pt x="988" y="439"/>
                    <a:pt x="988" y="441"/>
                  </a:cubicBezTo>
                  <a:cubicBezTo>
                    <a:pt x="984" y="443"/>
                    <a:pt x="982" y="445"/>
                    <a:pt x="979" y="449"/>
                  </a:cubicBezTo>
                  <a:cubicBezTo>
                    <a:pt x="978" y="450"/>
                    <a:pt x="978" y="450"/>
                    <a:pt x="978" y="450"/>
                  </a:cubicBezTo>
                  <a:cubicBezTo>
                    <a:pt x="977" y="451"/>
                    <a:pt x="976" y="453"/>
                    <a:pt x="974" y="454"/>
                  </a:cubicBezTo>
                  <a:cubicBezTo>
                    <a:pt x="974" y="455"/>
                    <a:pt x="973" y="455"/>
                    <a:pt x="973" y="455"/>
                  </a:cubicBezTo>
                  <a:cubicBezTo>
                    <a:pt x="971" y="457"/>
                    <a:pt x="970" y="460"/>
                    <a:pt x="967" y="462"/>
                  </a:cubicBezTo>
                  <a:cubicBezTo>
                    <a:pt x="966" y="463"/>
                    <a:pt x="966" y="463"/>
                    <a:pt x="966" y="463"/>
                  </a:cubicBezTo>
                  <a:cubicBezTo>
                    <a:pt x="965" y="465"/>
                    <a:pt x="964" y="466"/>
                    <a:pt x="963" y="468"/>
                  </a:cubicBezTo>
                  <a:cubicBezTo>
                    <a:pt x="961" y="468"/>
                    <a:pt x="961" y="469"/>
                    <a:pt x="960" y="469"/>
                  </a:cubicBezTo>
                  <a:cubicBezTo>
                    <a:pt x="960" y="470"/>
                    <a:pt x="959" y="472"/>
                    <a:pt x="958" y="473"/>
                  </a:cubicBezTo>
                  <a:cubicBezTo>
                    <a:pt x="700" y="473"/>
                    <a:pt x="700" y="473"/>
                    <a:pt x="700" y="473"/>
                  </a:cubicBezTo>
                  <a:cubicBezTo>
                    <a:pt x="313" y="473"/>
                    <a:pt x="313" y="473"/>
                    <a:pt x="313" y="473"/>
                  </a:cubicBezTo>
                  <a:cubicBezTo>
                    <a:pt x="269" y="473"/>
                    <a:pt x="233" y="438"/>
                    <a:pt x="233" y="395"/>
                  </a:cubicBezTo>
                  <a:cubicBezTo>
                    <a:pt x="233" y="318"/>
                    <a:pt x="233" y="318"/>
                    <a:pt x="233" y="318"/>
                  </a:cubicBezTo>
                  <a:cubicBezTo>
                    <a:pt x="233" y="288"/>
                    <a:pt x="209" y="264"/>
                    <a:pt x="179" y="264"/>
                  </a:cubicBezTo>
                  <a:cubicBezTo>
                    <a:pt x="100" y="264"/>
                    <a:pt x="100" y="264"/>
                    <a:pt x="100" y="264"/>
                  </a:cubicBezTo>
                  <a:cubicBezTo>
                    <a:pt x="44" y="264"/>
                    <a:pt x="0" y="219"/>
                    <a:pt x="0" y="164"/>
                  </a:cubicBezTo>
                  <a:cubicBezTo>
                    <a:pt x="0" y="100"/>
                    <a:pt x="0" y="100"/>
                    <a:pt x="0" y="100"/>
                  </a:cubicBezTo>
                  <a:cubicBezTo>
                    <a:pt x="0" y="45"/>
                    <a:pt x="44" y="0"/>
                    <a:pt x="100" y="0"/>
                  </a:cubicBezTo>
                  <a:cubicBezTo>
                    <a:pt x="700" y="0"/>
                    <a:pt x="700" y="0"/>
                    <a:pt x="700" y="0"/>
                  </a:cubicBezTo>
                  <a:cubicBezTo>
                    <a:pt x="1564" y="0"/>
                    <a:pt x="1564" y="0"/>
                    <a:pt x="1564" y="0"/>
                  </a:cubicBezTo>
                  <a:cubicBezTo>
                    <a:pt x="1603" y="131"/>
                    <a:pt x="1545" y="189"/>
                    <a:pt x="1488" y="214"/>
                  </a:cubicBezTo>
                  <a:close/>
                </a:path>
              </a:pathLst>
            </a:custGeom>
            <a:gradFill>
              <a:gsLst>
                <a:gs pos="12000">
                  <a:srgbClr val="1A497C">
                    <a:lumMod val="95000"/>
                    <a:lumOff val="5000"/>
                  </a:srgbClr>
                </a:gs>
                <a:gs pos="59000">
                  <a:srgbClr val="0B3754"/>
                </a:gs>
                <a:gs pos="100000">
                  <a:srgbClr val="0D243F"/>
                </a:gs>
              </a:gsLst>
              <a:lin ang="13200000" scaled="0"/>
            </a:gradFill>
            <a:ln>
              <a:gradFill>
                <a:gsLst>
                  <a:gs pos="0">
                    <a:srgbClr val="163B67"/>
                  </a:gs>
                  <a:gs pos="100000">
                    <a:srgbClr val="0C2A42"/>
                  </a:gs>
                </a:gsLst>
                <a:lin ang="5400000" scaled="1"/>
              </a:gradFill>
            </a:ln>
            <a:effectLst>
              <a:outerShdw blurRad="127000" dist="63500" dir="5400000" algn="ctr" rotWithShape="0">
                <a:srgbClr val="000000">
                  <a:alpha val="6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u="sng">
                <a:solidFill>
                  <a:srgbClr val="C00000"/>
                </a:solidFill>
                <a:cs typeface="+mn-ea"/>
                <a:sym typeface="+mn-lt"/>
              </a:endParaRPr>
            </a:p>
          </p:txBody>
        </p:sp>
        <p:grpSp>
          <p:nvGrpSpPr>
            <p:cNvPr id="59" name="组合 36">
              <a:extLst>
                <a:ext uri="{FF2B5EF4-FFF2-40B4-BE49-F238E27FC236}">
                  <a16:creationId xmlns:a16="http://schemas.microsoft.com/office/drawing/2014/main" id="{8C762103-CB08-7027-50DD-1AA959360BF4}"/>
                </a:ext>
              </a:extLst>
            </p:cNvPr>
            <p:cNvGrpSpPr/>
            <p:nvPr/>
          </p:nvGrpSpPr>
          <p:grpSpPr>
            <a:xfrm flipH="1">
              <a:off x="3318742" y="3811266"/>
              <a:ext cx="211343" cy="185328"/>
              <a:chOff x="1588" y="1588"/>
              <a:chExt cx="1663700" cy="1458912"/>
            </a:xfrm>
            <a:solidFill>
              <a:schemeClr val="bg1"/>
            </a:solidFill>
          </p:grpSpPr>
          <p:sp>
            <p:nvSpPr>
              <p:cNvPr id="62" name="椭圆 39">
                <a:extLst>
                  <a:ext uri="{FF2B5EF4-FFF2-40B4-BE49-F238E27FC236}">
                    <a16:creationId xmlns:a16="http://schemas.microsoft.com/office/drawing/2014/main" id="{593CEFA1-B1D5-338E-B835-8A90FD0AE010}"/>
                  </a:ext>
                </a:extLst>
              </p:cNvPr>
              <p:cNvSpPr/>
              <p:nvPr/>
            </p:nvSpPr>
            <p:spPr bwMode="auto">
              <a:xfrm>
                <a:off x="207963" y="1044575"/>
                <a:ext cx="415925" cy="415925"/>
              </a:xfrm>
              <a:prstGeom prst="ellipse">
                <a:avLst/>
              </a:prstGeom>
              <a:grpFill/>
              <a:ln>
                <a:noFill/>
              </a:ln>
            </p:spPr>
            <p:txBody>
              <a:bodyPr anchor="ctr"/>
              <a:lstStyle/>
              <a:p>
                <a:pPr algn="ctr"/>
                <a:endParaRPr>
                  <a:latin typeface="+mn-lt"/>
                  <a:ea typeface="+mn-ea"/>
                  <a:cs typeface="+mn-ea"/>
                  <a:sym typeface="+mn-lt"/>
                </a:endParaRPr>
              </a:p>
            </p:txBody>
          </p:sp>
          <p:sp>
            <p:nvSpPr>
              <p:cNvPr id="63" name="椭圆 40">
                <a:extLst>
                  <a:ext uri="{FF2B5EF4-FFF2-40B4-BE49-F238E27FC236}">
                    <a16:creationId xmlns:a16="http://schemas.microsoft.com/office/drawing/2014/main" id="{58E93F84-F704-B251-1CB5-301285AF7A83}"/>
                  </a:ext>
                </a:extLst>
              </p:cNvPr>
              <p:cNvSpPr/>
              <p:nvPr/>
            </p:nvSpPr>
            <p:spPr bwMode="auto">
              <a:xfrm>
                <a:off x="1144588" y="1044575"/>
                <a:ext cx="419100" cy="415925"/>
              </a:xfrm>
              <a:prstGeom prst="ellipse">
                <a:avLst/>
              </a:prstGeom>
              <a:grpFill/>
              <a:ln>
                <a:noFill/>
              </a:ln>
            </p:spPr>
            <p:txBody>
              <a:bodyPr anchor="ctr"/>
              <a:lstStyle/>
              <a:p>
                <a:pPr algn="ctr"/>
                <a:endParaRPr>
                  <a:latin typeface="+mn-lt"/>
                  <a:ea typeface="+mn-ea"/>
                  <a:cs typeface="+mn-ea"/>
                  <a:sym typeface="+mn-lt"/>
                </a:endParaRPr>
              </a:p>
            </p:txBody>
          </p:sp>
          <p:sp>
            <p:nvSpPr>
              <p:cNvPr id="64" name="任意多边形: 形状 41">
                <a:extLst>
                  <a:ext uri="{FF2B5EF4-FFF2-40B4-BE49-F238E27FC236}">
                    <a16:creationId xmlns:a16="http://schemas.microsoft.com/office/drawing/2014/main" id="{8C6BAAC3-40E7-6F43-5A5B-AF53A3D4C06E}"/>
                  </a:ext>
                </a:extLst>
              </p:cNvPr>
              <p:cNvSpPr/>
              <p:nvPr/>
            </p:nvSpPr>
            <p:spPr bwMode="auto">
              <a:xfrm>
                <a:off x="1588" y="1588"/>
                <a:ext cx="1663700" cy="1144587"/>
              </a:xfrm>
              <a:custGeom>
                <a:avLst/>
                <a:gdLst>
                  <a:gd name="T0" fmla="*/ 427 w 441"/>
                  <a:gd name="T1" fmla="*/ 0 h 303"/>
                  <a:gd name="T2" fmla="*/ 152 w 441"/>
                  <a:gd name="T3" fmla="*/ 0 h 303"/>
                  <a:gd name="T4" fmla="*/ 138 w 441"/>
                  <a:gd name="T5" fmla="*/ 14 h 303"/>
                  <a:gd name="T6" fmla="*/ 138 w 441"/>
                  <a:gd name="T7" fmla="*/ 55 h 303"/>
                  <a:gd name="T8" fmla="*/ 69 w 441"/>
                  <a:gd name="T9" fmla="*/ 55 h 303"/>
                  <a:gd name="T10" fmla="*/ 49 w 441"/>
                  <a:gd name="T11" fmla="*/ 67 h 303"/>
                  <a:gd name="T12" fmla="*/ 6 w 441"/>
                  <a:gd name="T13" fmla="*/ 153 h 303"/>
                  <a:gd name="T14" fmla="*/ 0 w 441"/>
                  <a:gd name="T15" fmla="*/ 179 h 303"/>
                  <a:gd name="T16" fmla="*/ 0 w 441"/>
                  <a:gd name="T17" fmla="*/ 262 h 303"/>
                  <a:gd name="T18" fmla="*/ 10 w 441"/>
                  <a:gd name="T19" fmla="*/ 285 h 303"/>
                  <a:gd name="T20" fmla="*/ 18 w 441"/>
                  <a:gd name="T21" fmla="*/ 294 h 303"/>
                  <a:gd name="T22" fmla="*/ 33 w 441"/>
                  <a:gd name="T23" fmla="*/ 302 h 303"/>
                  <a:gd name="T24" fmla="*/ 110 w 441"/>
                  <a:gd name="T25" fmla="*/ 248 h 303"/>
                  <a:gd name="T26" fmla="*/ 188 w 441"/>
                  <a:gd name="T27" fmla="*/ 303 h 303"/>
                  <a:gd name="T28" fmla="*/ 281 w 441"/>
                  <a:gd name="T29" fmla="*/ 303 h 303"/>
                  <a:gd name="T30" fmla="*/ 358 w 441"/>
                  <a:gd name="T31" fmla="*/ 248 h 303"/>
                  <a:gd name="T32" fmla="*/ 435 w 441"/>
                  <a:gd name="T33" fmla="*/ 301 h 303"/>
                  <a:gd name="T34" fmla="*/ 441 w 441"/>
                  <a:gd name="T35" fmla="*/ 289 h 303"/>
                  <a:gd name="T36" fmla="*/ 441 w 441"/>
                  <a:gd name="T37" fmla="*/ 14 h 303"/>
                  <a:gd name="T38" fmla="*/ 427 w 441"/>
                  <a:gd name="T39" fmla="*/ 0 h 303"/>
                  <a:gd name="T40" fmla="*/ 138 w 441"/>
                  <a:gd name="T41" fmla="*/ 165 h 303"/>
                  <a:gd name="T42" fmla="*/ 55 w 441"/>
                  <a:gd name="T43" fmla="*/ 165 h 303"/>
                  <a:gd name="T44" fmla="*/ 83 w 441"/>
                  <a:gd name="T45" fmla="*/ 83 h 303"/>
                  <a:gd name="T46" fmla="*/ 138 w 441"/>
                  <a:gd name="T47" fmla="*/ 83 h 303"/>
                  <a:gd name="T48" fmla="*/ 138 w 441"/>
                  <a:gd name="T49" fmla="*/ 16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1" h="303">
                    <a:moveTo>
                      <a:pt x="427" y="0"/>
                    </a:moveTo>
                    <a:cubicBezTo>
                      <a:pt x="152" y="0"/>
                      <a:pt x="152" y="0"/>
                      <a:pt x="152" y="0"/>
                    </a:cubicBezTo>
                    <a:cubicBezTo>
                      <a:pt x="144" y="0"/>
                      <a:pt x="138" y="6"/>
                      <a:pt x="138" y="14"/>
                    </a:cubicBezTo>
                    <a:cubicBezTo>
                      <a:pt x="138" y="55"/>
                      <a:pt x="138" y="55"/>
                      <a:pt x="138" y="55"/>
                    </a:cubicBezTo>
                    <a:cubicBezTo>
                      <a:pt x="69" y="55"/>
                      <a:pt x="69" y="55"/>
                      <a:pt x="69" y="55"/>
                    </a:cubicBezTo>
                    <a:cubicBezTo>
                      <a:pt x="61" y="55"/>
                      <a:pt x="52" y="61"/>
                      <a:pt x="49" y="67"/>
                    </a:cubicBezTo>
                    <a:cubicBezTo>
                      <a:pt x="6" y="153"/>
                      <a:pt x="6" y="153"/>
                      <a:pt x="6" y="153"/>
                    </a:cubicBezTo>
                    <a:cubicBezTo>
                      <a:pt x="3" y="160"/>
                      <a:pt x="0" y="172"/>
                      <a:pt x="0" y="179"/>
                    </a:cubicBezTo>
                    <a:cubicBezTo>
                      <a:pt x="0" y="262"/>
                      <a:pt x="0" y="262"/>
                      <a:pt x="0" y="262"/>
                    </a:cubicBezTo>
                    <a:cubicBezTo>
                      <a:pt x="0" y="270"/>
                      <a:pt x="4" y="280"/>
                      <a:pt x="10" y="285"/>
                    </a:cubicBezTo>
                    <a:cubicBezTo>
                      <a:pt x="18" y="294"/>
                      <a:pt x="18" y="294"/>
                      <a:pt x="18" y="294"/>
                    </a:cubicBezTo>
                    <a:cubicBezTo>
                      <a:pt x="21" y="297"/>
                      <a:pt x="27" y="300"/>
                      <a:pt x="33" y="302"/>
                    </a:cubicBezTo>
                    <a:cubicBezTo>
                      <a:pt x="45" y="271"/>
                      <a:pt x="75" y="248"/>
                      <a:pt x="110" y="248"/>
                    </a:cubicBezTo>
                    <a:cubicBezTo>
                      <a:pt x="146" y="248"/>
                      <a:pt x="176" y="271"/>
                      <a:pt x="188" y="303"/>
                    </a:cubicBezTo>
                    <a:cubicBezTo>
                      <a:pt x="281" y="303"/>
                      <a:pt x="281" y="303"/>
                      <a:pt x="281" y="303"/>
                    </a:cubicBezTo>
                    <a:cubicBezTo>
                      <a:pt x="292" y="271"/>
                      <a:pt x="323" y="248"/>
                      <a:pt x="358" y="248"/>
                    </a:cubicBezTo>
                    <a:cubicBezTo>
                      <a:pt x="393" y="248"/>
                      <a:pt x="423" y="270"/>
                      <a:pt x="435" y="301"/>
                    </a:cubicBezTo>
                    <a:cubicBezTo>
                      <a:pt x="439" y="298"/>
                      <a:pt x="441" y="294"/>
                      <a:pt x="441" y="289"/>
                    </a:cubicBezTo>
                    <a:cubicBezTo>
                      <a:pt x="441" y="14"/>
                      <a:pt x="441" y="14"/>
                      <a:pt x="441" y="14"/>
                    </a:cubicBezTo>
                    <a:cubicBezTo>
                      <a:pt x="441" y="6"/>
                      <a:pt x="435" y="0"/>
                      <a:pt x="427" y="0"/>
                    </a:cubicBezTo>
                    <a:close/>
                    <a:moveTo>
                      <a:pt x="138" y="165"/>
                    </a:moveTo>
                    <a:cubicBezTo>
                      <a:pt x="55" y="165"/>
                      <a:pt x="55" y="165"/>
                      <a:pt x="55" y="165"/>
                    </a:cubicBezTo>
                    <a:cubicBezTo>
                      <a:pt x="83" y="83"/>
                      <a:pt x="83" y="83"/>
                      <a:pt x="83" y="83"/>
                    </a:cubicBezTo>
                    <a:cubicBezTo>
                      <a:pt x="138" y="83"/>
                      <a:pt x="138" y="83"/>
                      <a:pt x="138" y="83"/>
                    </a:cubicBezTo>
                    <a:lnTo>
                      <a:pt x="138" y="165"/>
                    </a:lnTo>
                    <a:close/>
                  </a:path>
                </a:pathLst>
              </a:custGeom>
              <a:grpFill/>
              <a:ln>
                <a:noFill/>
              </a:ln>
            </p:spPr>
            <p:txBody>
              <a:bodyPr anchor="ctr"/>
              <a:lstStyle/>
              <a:p>
                <a:pPr algn="ctr"/>
                <a:endParaRPr>
                  <a:latin typeface="+mn-lt"/>
                  <a:ea typeface="+mn-ea"/>
                  <a:cs typeface="+mn-ea"/>
                  <a:sym typeface="+mn-lt"/>
                </a:endParaRPr>
              </a:p>
            </p:txBody>
          </p:sp>
        </p:grpSp>
        <p:sp>
          <p:nvSpPr>
            <p:cNvPr id="60" name="文本框 16">
              <a:extLst>
                <a:ext uri="{FF2B5EF4-FFF2-40B4-BE49-F238E27FC236}">
                  <a16:creationId xmlns:a16="http://schemas.microsoft.com/office/drawing/2014/main" id="{D86B13B1-21D4-6BD4-A4E1-8079E80716A9}"/>
                </a:ext>
              </a:extLst>
            </p:cNvPr>
            <p:cNvSpPr txBox="1"/>
            <p:nvPr/>
          </p:nvSpPr>
          <p:spPr>
            <a:xfrm>
              <a:off x="3635896" y="3717563"/>
              <a:ext cx="1119436" cy="663734"/>
            </a:xfrm>
            <a:prstGeom prst="rect">
              <a:avLst/>
            </a:prstGeom>
            <a:noFill/>
          </p:spPr>
          <p:txBody>
            <a:bodyPr wrap="none">
              <a:normAutofit/>
            </a:bodyPr>
            <a:lstStyle/>
            <a:p>
              <a:pPr algn="ctr">
                <a:lnSpc>
                  <a:spcPct val="120000"/>
                </a:lnSpc>
              </a:pPr>
              <a:r>
                <a:rPr lang="en-US" altLang="zh-CN" sz="1400" b="1" dirty="0">
                  <a:solidFill>
                    <a:schemeClr val="bg1"/>
                  </a:solidFill>
                  <a:latin typeface="+mn-lt"/>
                  <a:ea typeface="+mn-ea"/>
                  <a:cs typeface="+mn-ea"/>
                  <a:sym typeface="+mn-lt"/>
                </a:rPr>
                <a:t>Normalization</a:t>
              </a:r>
              <a:endParaRPr lang="zh-CN" altLang="en-US" sz="1400" b="1" dirty="0">
                <a:solidFill>
                  <a:schemeClr val="bg1"/>
                </a:solidFill>
                <a:latin typeface="+mn-lt"/>
                <a:ea typeface="+mn-ea"/>
                <a:cs typeface="+mn-ea"/>
                <a:sym typeface="+mn-lt"/>
              </a:endParaRPr>
            </a:p>
          </p:txBody>
        </p:sp>
      </p:grpSp>
    </p:spTree>
    <p:extLst>
      <p:ext uri="{BB962C8B-B14F-4D97-AF65-F5344CB8AC3E}">
        <p14:creationId xmlns:p14="http://schemas.microsoft.com/office/powerpoint/2010/main" val="362522647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lt">
                                    <p:tmPct val="30000"/>
                                  </p:iterate>
                                  <p:childTnLst>
                                    <p:set>
                                      <p:cBhvr>
                                        <p:cTn id="6" dur="1" fill="hold">
                                          <p:stCondLst>
                                            <p:cond delay="0"/>
                                          </p:stCondLst>
                                        </p:cTn>
                                        <p:tgtEl>
                                          <p:spTgt spid="3"/>
                                        </p:tgtEl>
                                        <p:attrNameLst>
                                          <p:attrName>style.visibility</p:attrName>
                                        </p:attrNameLst>
                                      </p:cBhvr>
                                      <p:to>
                                        <p:strVal val="visible"/>
                                      </p:to>
                                    </p:set>
                                    <p:animEffect transition="in" filter="wipe(left)">
                                      <p:cBhvr>
                                        <p:cTn id="7" dur="200"/>
                                        <p:tgtEl>
                                          <p:spTgt spid="3"/>
                                        </p:tgtEl>
                                      </p:cBhvr>
                                    </p:animEffect>
                                  </p:childTnLst>
                                </p:cTn>
                              </p:par>
                            </p:childTnLst>
                          </p:cTn>
                        </p:par>
                        <p:par>
                          <p:cTn id="8" fill="hold">
                            <p:stCondLst>
                              <p:cond delay="2180"/>
                            </p:stCondLst>
                            <p:childTnLst>
                              <p:par>
                                <p:cTn id="9" presetID="42" presetClass="entr" presetSubtype="0" fill="hold"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fade">
                                      <p:cBhvr>
                                        <p:cTn id="11" dur="1000"/>
                                        <p:tgtEl>
                                          <p:spTgt spid="57"/>
                                        </p:tgtEl>
                                      </p:cBhvr>
                                    </p:animEffect>
                                    <p:anim calcmode="lin" valueType="num">
                                      <p:cBhvr>
                                        <p:cTn id="12" dur="1000" fill="hold"/>
                                        <p:tgtEl>
                                          <p:spTgt spid="57"/>
                                        </p:tgtEl>
                                        <p:attrNameLst>
                                          <p:attrName>ppt_x</p:attrName>
                                        </p:attrNameLst>
                                      </p:cBhvr>
                                      <p:tavLst>
                                        <p:tav tm="0">
                                          <p:val>
                                            <p:strVal val="#ppt_x"/>
                                          </p:val>
                                        </p:tav>
                                        <p:tav tm="100000">
                                          <p:val>
                                            <p:strVal val="#ppt_x"/>
                                          </p:val>
                                        </p:tav>
                                      </p:tavLst>
                                    </p:anim>
                                    <p:anim calcmode="lin" valueType="num">
                                      <p:cBhvr>
                                        <p:cTn id="13" dur="1000" fill="hold"/>
                                        <p:tgtEl>
                                          <p:spTgt spid="57"/>
                                        </p:tgtEl>
                                        <p:attrNameLst>
                                          <p:attrName>ppt_y</p:attrName>
                                        </p:attrNameLst>
                                      </p:cBhvr>
                                      <p:tavLst>
                                        <p:tav tm="0">
                                          <p:val>
                                            <p:strVal val="#ppt_y+.1"/>
                                          </p:val>
                                        </p:tav>
                                        <p:tav tm="100000">
                                          <p:val>
                                            <p:strVal val="#ppt_y"/>
                                          </p:val>
                                        </p:tav>
                                      </p:tavLst>
                                    </p:anim>
                                  </p:childTnLst>
                                </p:cTn>
                              </p:par>
                            </p:childTnLst>
                          </p:cTn>
                        </p:par>
                        <p:par>
                          <p:cTn id="14" fill="hold">
                            <p:stCondLst>
                              <p:cond delay="3180"/>
                            </p:stCondLst>
                            <p:childTnLst>
                              <p:par>
                                <p:cTn id="15" presetID="42" presetClass="entr" presetSubtype="0" fill="hold" nodeType="after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1000"/>
                                        <p:tgtEl>
                                          <p:spTgt spid="50"/>
                                        </p:tgtEl>
                                      </p:cBhvr>
                                    </p:animEffect>
                                    <p:anim calcmode="lin" valueType="num">
                                      <p:cBhvr>
                                        <p:cTn id="18" dur="1000" fill="hold"/>
                                        <p:tgtEl>
                                          <p:spTgt spid="50"/>
                                        </p:tgtEl>
                                        <p:attrNameLst>
                                          <p:attrName>ppt_x</p:attrName>
                                        </p:attrNameLst>
                                      </p:cBhvr>
                                      <p:tavLst>
                                        <p:tav tm="0">
                                          <p:val>
                                            <p:strVal val="#ppt_x"/>
                                          </p:val>
                                        </p:tav>
                                        <p:tav tm="100000">
                                          <p:val>
                                            <p:strVal val="#ppt_x"/>
                                          </p:val>
                                        </p:tav>
                                      </p:tavLst>
                                    </p:anim>
                                    <p:anim calcmode="lin" valueType="num">
                                      <p:cBhvr>
                                        <p:cTn id="19" dur="1000" fill="hold"/>
                                        <p:tgtEl>
                                          <p:spTgt spid="50"/>
                                        </p:tgtEl>
                                        <p:attrNameLst>
                                          <p:attrName>ppt_y</p:attrName>
                                        </p:attrNameLst>
                                      </p:cBhvr>
                                      <p:tavLst>
                                        <p:tav tm="0">
                                          <p:val>
                                            <p:strVal val="#ppt_y+.1"/>
                                          </p:val>
                                        </p:tav>
                                        <p:tav tm="100000">
                                          <p:val>
                                            <p:strVal val="#ppt_y"/>
                                          </p:val>
                                        </p:tav>
                                      </p:tavLst>
                                    </p:anim>
                                  </p:childTnLst>
                                </p:cTn>
                              </p:par>
                            </p:childTnLst>
                          </p:cTn>
                        </p:par>
                        <p:par>
                          <p:cTn id="20" fill="hold">
                            <p:stCondLst>
                              <p:cond delay="4180"/>
                            </p:stCondLst>
                            <p:childTnLst>
                              <p:par>
                                <p:cTn id="21" presetID="42" presetClass="entr" presetSubtype="0" fill="hold" nodeType="after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1000"/>
                                        <p:tgtEl>
                                          <p:spTgt spid="43"/>
                                        </p:tgtEl>
                                      </p:cBhvr>
                                    </p:animEffect>
                                    <p:anim calcmode="lin" valueType="num">
                                      <p:cBhvr>
                                        <p:cTn id="24" dur="1000" fill="hold"/>
                                        <p:tgtEl>
                                          <p:spTgt spid="43"/>
                                        </p:tgtEl>
                                        <p:attrNameLst>
                                          <p:attrName>ppt_x</p:attrName>
                                        </p:attrNameLst>
                                      </p:cBhvr>
                                      <p:tavLst>
                                        <p:tav tm="0">
                                          <p:val>
                                            <p:strVal val="#ppt_x"/>
                                          </p:val>
                                        </p:tav>
                                        <p:tav tm="100000">
                                          <p:val>
                                            <p:strVal val="#ppt_x"/>
                                          </p:val>
                                        </p:tav>
                                      </p:tavLst>
                                    </p:anim>
                                    <p:anim calcmode="lin" valueType="num">
                                      <p:cBhvr>
                                        <p:cTn id="25" dur="1000" fill="hold"/>
                                        <p:tgtEl>
                                          <p:spTgt spid="43"/>
                                        </p:tgtEl>
                                        <p:attrNameLst>
                                          <p:attrName>ppt_y</p:attrName>
                                        </p:attrNameLst>
                                      </p:cBhvr>
                                      <p:tavLst>
                                        <p:tav tm="0">
                                          <p:val>
                                            <p:strVal val="#ppt_y+.1"/>
                                          </p:val>
                                        </p:tav>
                                        <p:tav tm="100000">
                                          <p:val>
                                            <p:strVal val="#ppt_y"/>
                                          </p:val>
                                        </p:tav>
                                      </p:tavLst>
                                    </p:anim>
                                  </p:childTnLst>
                                </p:cTn>
                              </p:par>
                            </p:childTnLst>
                          </p:cTn>
                        </p:par>
                        <p:par>
                          <p:cTn id="26" fill="hold">
                            <p:stCondLst>
                              <p:cond delay="5180"/>
                            </p:stCondLst>
                            <p:childTnLst>
                              <p:par>
                                <p:cTn id="27" presetID="42" presetClass="entr" presetSubtype="0" fill="hold" nodeType="after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1000"/>
                                        <p:tgtEl>
                                          <p:spTgt spid="36"/>
                                        </p:tgtEl>
                                      </p:cBhvr>
                                    </p:animEffect>
                                    <p:anim calcmode="lin" valueType="num">
                                      <p:cBhvr>
                                        <p:cTn id="30" dur="1000" fill="hold"/>
                                        <p:tgtEl>
                                          <p:spTgt spid="36"/>
                                        </p:tgtEl>
                                        <p:attrNameLst>
                                          <p:attrName>ppt_x</p:attrName>
                                        </p:attrNameLst>
                                      </p:cBhvr>
                                      <p:tavLst>
                                        <p:tav tm="0">
                                          <p:val>
                                            <p:strVal val="#ppt_x"/>
                                          </p:val>
                                        </p:tav>
                                        <p:tav tm="100000">
                                          <p:val>
                                            <p:strVal val="#ppt_x"/>
                                          </p:val>
                                        </p:tav>
                                      </p:tavLst>
                                    </p:anim>
                                    <p:anim calcmode="lin" valueType="num">
                                      <p:cBhvr>
                                        <p:cTn id="31"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graduation-cap_16905"/>
          <p:cNvSpPr>
            <a:spLocks noChangeAspect="1"/>
          </p:cNvSpPr>
          <p:nvPr/>
        </p:nvSpPr>
        <p:spPr bwMode="auto">
          <a:xfrm>
            <a:off x="6134074" y="777936"/>
            <a:ext cx="6019852" cy="3600400"/>
          </a:xfrm>
          <a:custGeom>
            <a:avLst/>
            <a:gdLst>
              <a:gd name="connsiteX0" fmla="*/ 82550 w 331788"/>
              <a:gd name="connsiteY0" fmla="*/ 117475 h 198438"/>
              <a:gd name="connsiteX1" fmla="*/ 165100 w 331788"/>
              <a:gd name="connsiteY1" fmla="*/ 157163 h 198438"/>
              <a:gd name="connsiteX2" fmla="*/ 247650 w 331788"/>
              <a:gd name="connsiteY2" fmla="*/ 117475 h 198438"/>
              <a:gd name="connsiteX3" fmla="*/ 247650 w 331788"/>
              <a:gd name="connsiteY3" fmla="*/ 157163 h 198438"/>
              <a:gd name="connsiteX4" fmla="*/ 165100 w 331788"/>
              <a:gd name="connsiteY4" fmla="*/ 198438 h 198438"/>
              <a:gd name="connsiteX5" fmla="*/ 82550 w 331788"/>
              <a:gd name="connsiteY5" fmla="*/ 157163 h 198438"/>
              <a:gd name="connsiteX6" fmla="*/ 20638 w 331788"/>
              <a:gd name="connsiteY6" fmla="*/ 82550 h 198438"/>
              <a:gd name="connsiteX7" fmla="*/ 24606 w 331788"/>
              <a:gd name="connsiteY7" fmla="*/ 86447 h 198438"/>
              <a:gd name="connsiteX8" fmla="*/ 24606 w 331788"/>
              <a:gd name="connsiteY8" fmla="*/ 150091 h 198438"/>
              <a:gd name="connsiteX9" fmla="*/ 28575 w 331788"/>
              <a:gd name="connsiteY9" fmla="*/ 157885 h 198438"/>
              <a:gd name="connsiteX10" fmla="*/ 24606 w 331788"/>
              <a:gd name="connsiteY10" fmla="*/ 164379 h 198438"/>
              <a:gd name="connsiteX11" fmla="*/ 24606 w 331788"/>
              <a:gd name="connsiteY11" fmla="*/ 178667 h 198438"/>
              <a:gd name="connsiteX12" fmla="*/ 20638 w 331788"/>
              <a:gd name="connsiteY12" fmla="*/ 182563 h 198438"/>
              <a:gd name="connsiteX13" fmla="*/ 16669 w 331788"/>
              <a:gd name="connsiteY13" fmla="*/ 178667 h 198438"/>
              <a:gd name="connsiteX14" fmla="*/ 16669 w 331788"/>
              <a:gd name="connsiteY14" fmla="*/ 164379 h 198438"/>
              <a:gd name="connsiteX15" fmla="*/ 12700 w 331788"/>
              <a:gd name="connsiteY15" fmla="*/ 157885 h 198438"/>
              <a:gd name="connsiteX16" fmla="*/ 16669 w 331788"/>
              <a:gd name="connsiteY16" fmla="*/ 150091 h 198438"/>
              <a:gd name="connsiteX17" fmla="*/ 16669 w 331788"/>
              <a:gd name="connsiteY17" fmla="*/ 86447 h 198438"/>
              <a:gd name="connsiteX18" fmla="*/ 20638 w 331788"/>
              <a:gd name="connsiteY18" fmla="*/ 82550 h 198438"/>
              <a:gd name="connsiteX19" fmla="*/ 165100 w 331788"/>
              <a:gd name="connsiteY19" fmla="*/ 58738 h 198438"/>
              <a:gd name="connsiteX20" fmla="*/ 152400 w 331788"/>
              <a:gd name="connsiteY20" fmla="*/ 66676 h 198438"/>
              <a:gd name="connsiteX21" fmla="*/ 165100 w 331788"/>
              <a:gd name="connsiteY21" fmla="*/ 74614 h 198438"/>
              <a:gd name="connsiteX22" fmla="*/ 177800 w 331788"/>
              <a:gd name="connsiteY22" fmla="*/ 66676 h 198438"/>
              <a:gd name="connsiteX23" fmla="*/ 165100 w 331788"/>
              <a:gd name="connsiteY23" fmla="*/ 58738 h 198438"/>
              <a:gd name="connsiteX24" fmla="*/ 165100 w 331788"/>
              <a:gd name="connsiteY24" fmla="*/ 0 h 198438"/>
              <a:gd name="connsiteX25" fmla="*/ 331788 w 331788"/>
              <a:gd name="connsiteY25" fmla="*/ 66675 h 198438"/>
              <a:gd name="connsiteX26" fmla="*/ 165100 w 331788"/>
              <a:gd name="connsiteY26" fmla="*/ 149225 h 198438"/>
              <a:gd name="connsiteX27" fmla="*/ 0 w 331788"/>
              <a:gd name="connsiteY27" fmla="*/ 66675 h 19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1788" h="198438">
                <a:moveTo>
                  <a:pt x="82550" y="117475"/>
                </a:moveTo>
                <a:lnTo>
                  <a:pt x="165100" y="157163"/>
                </a:lnTo>
                <a:lnTo>
                  <a:pt x="247650" y="117475"/>
                </a:lnTo>
                <a:lnTo>
                  <a:pt x="247650" y="157163"/>
                </a:lnTo>
                <a:lnTo>
                  <a:pt x="165100" y="198438"/>
                </a:lnTo>
                <a:lnTo>
                  <a:pt x="82550" y="157163"/>
                </a:lnTo>
                <a:close/>
                <a:moveTo>
                  <a:pt x="20638" y="82550"/>
                </a:moveTo>
                <a:cubicBezTo>
                  <a:pt x="23283" y="82550"/>
                  <a:pt x="24606" y="85148"/>
                  <a:pt x="24606" y="86447"/>
                </a:cubicBezTo>
                <a:cubicBezTo>
                  <a:pt x="24606" y="86447"/>
                  <a:pt x="24606" y="86447"/>
                  <a:pt x="24606" y="150091"/>
                </a:cubicBezTo>
                <a:cubicBezTo>
                  <a:pt x="27252" y="151390"/>
                  <a:pt x="28575" y="153988"/>
                  <a:pt x="28575" y="157885"/>
                </a:cubicBezTo>
                <a:cubicBezTo>
                  <a:pt x="28575" y="160482"/>
                  <a:pt x="27252" y="163080"/>
                  <a:pt x="24606" y="164379"/>
                </a:cubicBezTo>
                <a:cubicBezTo>
                  <a:pt x="24606" y="164379"/>
                  <a:pt x="24606" y="164379"/>
                  <a:pt x="24606" y="178667"/>
                </a:cubicBezTo>
                <a:cubicBezTo>
                  <a:pt x="24606" y="181264"/>
                  <a:pt x="23283" y="182563"/>
                  <a:pt x="20638" y="182563"/>
                </a:cubicBezTo>
                <a:cubicBezTo>
                  <a:pt x="17992" y="182563"/>
                  <a:pt x="16669" y="181264"/>
                  <a:pt x="16669" y="178667"/>
                </a:cubicBezTo>
                <a:cubicBezTo>
                  <a:pt x="16669" y="178667"/>
                  <a:pt x="16669" y="178667"/>
                  <a:pt x="16669" y="164379"/>
                </a:cubicBezTo>
                <a:cubicBezTo>
                  <a:pt x="14023" y="163080"/>
                  <a:pt x="12700" y="160482"/>
                  <a:pt x="12700" y="157885"/>
                </a:cubicBezTo>
                <a:cubicBezTo>
                  <a:pt x="12700" y="153988"/>
                  <a:pt x="14023" y="151390"/>
                  <a:pt x="16669" y="150091"/>
                </a:cubicBezTo>
                <a:cubicBezTo>
                  <a:pt x="16669" y="150091"/>
                  <a:pt x="16669" y="150091"/>
                  <a:pt x="16669" y="86447"/>
                </a:cubicBezTo>
                <a:cubicBezTo>
                  <a:pt x="16669" y="85148"/>
                  <a:pt x="17992" y="82550"/>
                  <a:pt x="20638" y="82550"/>
                </a:cubicBezTo>
                <a:close/>
                <a:moveTo>
                  <a:pt x="165100" y="58738"/>
                </a:moveTo>
                <a:cubicBezTo>
                  <a:pt x="158086" y="58738"/>
                  <a:pt x="152400" y="62292"/>
                  <a:pt x="152400" y="66676"/>
                </a:cubicBezTo>
                <a:cubicBezTo>
                  <a:pt x="152400" y="71060"/>
                  <a:pt x="158086" y="74614"/>
                  <a:pt x="165100" y="74614"/>
                </a:cubicBezTo>
                <a:cubicBezTo>
                  <a:pt x="172114" y="74614"/>
                  <a:pt x="177800" y="71060"/>
                  <a:pt x="177800" y="66676"/>
                </a:cubicBezTo>
                <a:cubicBezTo>
                  <a:pt x="177800" y="62292"/>
                  <a:pt x="172114" y="58738"/>
                  <a:pt x="165100" y="58738"/>
                </a:cubicBezTo>
                <a:close/>
                <a:moveTo>
                  <a:pt x="165100" y="0"/>
                </a:moveTo>
                <a:lnTo>
                  <a:pt x="331788" y="66675"/>
                </a:lnTo>
                <a:lnTo>
                  <a:pt x="165100" y="149225"/>
                </a:lnTo>
                <a:lnTo>
                  <a:pt x="0" y="66675"/>
                </a:lnTo>
                <a:close/>
              </a:path>
            </a:pathLst>
          </a:custGeom>
          <a:solidFill>
            <a:schemeClr val="accent1"/>
          </a:solidFill>
          <a:ln>
            <a:noFill/>
          </a:ln>
        </p:spPr>
      </p:sp>
      <p:grpSp>
        <p:nvGrpSpPr>
          <p:cNvPr id="265" name="组合 264"/>
          <p:cNvGrpSpPr/>
          <p:nvPr/>
        </p:nvGrpSpPr>
        <p:grpSpPr>
          <a:xfrm>
            <a:off x="2119647" y="3479286"/>
            <a:ext cx="3326653" cy="468262"/>
            <a:chOff x="865854" y="3479286"/>
            <a:chExt cx="3326653" cy="468262"/>
          </a:xfrm>
        </p:grpSpPr>
        <p:sp>
          <p:nvSpPr>
            <p:cNvPr id="8" name="Diamond 284"/>
            <p:cNvSpPr/>
            <p:nvPr/>
          </p:nvSpPr>
          <p:spPr>
            <a:xfrm>
              <a:off x="865854" y="3479286"/>
              <a:ext cx="468262" cy="468262"/>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92500" lnSpcReduction="10000"/>
            </a:bodyPr>
            <a:lstStyle/>
            <a:p>
              <a:pPr algn="ctr"/>
              <a:r>
                <a:rPr lang="en-US" altLang="zh-CN" dirty="0">
                  <a:solidFill>
                    <a:schemeClr val="bg1"/>
                  </a:solidFill>
                  <a:latin typeface="Impact" panose="020B0806030902050204" pitchFamily="34" charset="0"/>
                </a:rPr>
                <a:t>05</a:t>
              </a:r>
            </a:p>
          </p:txBody>
        </p:sp>
        <p:sp>
          <p:nvSpPr>
            <p:cNvPr id="26" name="TextBox 302"/>
            <p:cNvSpPr txBox="1"/>
            <p:nvPr/>
          </p:nvSpPr>
          <p:spPr>
            <a:xfrm>
              <a:off x="1220576" y="3630776"/>
              <a:ext cx="2971931" cy="182148"/>
            </a:xfrm>
            <a:prstGeom prst="rect">
              <a:avLst/>
            </a:prstGeom>
            <a:noFill/>
          </p:spPr>
          <p:txBody>
            <a:bodyPr wrap="none" lIns="360000" tIns="0" rIns="0" bIns="0" anchor="b" anchorCtr="0">
              <a:noAutofit/>
            </a:bodyPr>
            <a:lstStyle/>
            <a:p>
              <a:r>
                <a:rPr lang="en-US" altLang="zh-CN" b="1" dirty="0">
                  <a:solidFill>
                    <a:srgbClr val="FF0000"/>
                  </a:solidFill>
                </a:rPr>
                <a:t>References</a:t>
              </a:r>
            </a:p>
          </p:txBody>
        </p:sp>
      </p:grpSp>
      <p:grpSp>
        <p:nvGrpSpPr>
          <p:cNvPr id="264" name="组合 263"/>
          <p:cNvGrpSpPr/>
          <p:nvPr/>
        </p:nvGrpSpPr>
        <p:grpSpPr>
          <a:xfrm>
            <a:off x="2123726" y="2820354"/>
            <a:ext cx="3322574" cy="468262"/>
            <a:chOff x="869933" y="2820354"/>
            <a:chExt cx="3322574" cy="468262"/>
          </a:xfrm>
        </p:grpSpPr>
        <p:sp>
          <p:nvSpPr>
            <p:cNvPr id="10" name="Diamond 286"/>
            <p:cNvSpPr/>
            <p:nvPr/>
          </p:nvSpPr>
          <p:spPr>
            <a:xfrm>
              <a:off x="869933" y="2820354"/>
              <a:ext cx="468262" cy="468262"/>
            </a:xfrm>
            <a:prstGeom prst="diamond">
              <a:avLst/>
            </a:prstGeom>
            <a:solidFill>
              <a:srgbClr val="3B476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92500" lnSpcReduction="10000"/>
            </a:bodyPr>
            <a:lstStyle/>
            <a:p>
              <a:pPr algn="ctr"/>
              <a:r>
                <a:rPr lang="en-US" altLang="zh-CN">
                  <a:solidFill>
                    <a:schemeClr val="bg1"/>
                  </a:solidFill>
                  <a:latin typeface="Impact" panose="020B0806030902050204" pitchFamily="34" charset="0"/>
                </a:rPr>
                <a:t>04</a:t>
              </a:r>
            </a:p>
          </p:txBody>
        </p:sp>
        <p:sp>
          <p:nvSpPr>
            <p:cNvPr id="24" name="TextBox 300"/>
            <p:cNvSpPr txBox="1"/>
            <p:nvPr/>
          </p:nvSpPr>
          <p:spPr>
            <a:xfrm>
              <a:off x="1220576" y="2963411"/>
              <a:ext cx="2971931" cy="182148"/>
            </a:xfrm>
            <a:prstGeom prst="rect">
              <a:avLst/>
            </a:prstGeom>
            <a:noFill/>
          </p:spPr>
          <p:txBody>
            <a:bodyPr wrap="none" lIns="360000" tIns="0" rIns="0" bIns="0" anchor="b" anchorCtr="0">
              <a:noAutofit/>
            </a:bodyPr>
            <a:lstStyle/>
            <a:p>
              <a:r>
                <a:rPr lang="en-US" altLang="zh-CN" b="1" dirty="0">
                  <a:solidFill>
                    <a:srgbClr val="3B4761"/>
                  </a:solidFill>
                </a:rPr>
                <a:t>Time plan</a:t>
              </a:r>
            </a:p>
          </p:txBody>
        </p:sp>
      </p:grpSp>
      <p:grpSp>
        <p:nvGrpSpPr>
          <p:cNvPr id="263" name="组合 262"/>
          <p:cNvGrpSpPr/>
          <p:nvPr/>
        </p:nvGrpSpPr>
        <p:grpSpPr>
          <a:xfrm>
            <a:off x="2123726" y="2161422"/>
            <a:ext cx="3322574" cy="468262"/>
            <a:chOff x="869933" y="2161422"/>
            <a:chExt cx="3322574" cy="468262"/>
          </a:xfrm>
        </p:grpSpPr>
        <p:sp>
          <p:nvSpPr>
            <p:cNvPr id="12" name="Diamond 288"/>
            <p:cNvSpPr/>
            <p:nvPr/>
          </p:nvSpPr>
          <p:spPr>
            <a:xfrm>
              <a:off x="869933" y="2161422"/>
              <a:ext cx="468262" cy="468262"/>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92500" lnSpcReduction="10000"/>
            </a:bodyPr>
            <a:lstStyle/>
            <a:p>
              <a:pPr algn="ctr"/>
              <a:r>
                <a:rPr lang="en-US" altLang="zh-CN" dirty="0">
                  <a:solidFill>
                    <a:schemeClr val="bg1"/>
                  </a:solidFill>
                  <a:latin typeface="Impact" panose="020B0806030902050204" pitchFamily="34" charset="0"/>
                </a:rPr>
                <a:t>03</a:t>
              </a:r>
            </a:p>
          </p:txBody>
        </p:sp>
        <p:sp>
          <p:nvSpPr>
            <p:cNvPr id="22" name="TextBox 298"/>
            <p:cNvSpPr txBox="1"/>
            <p:nvPr/>
          </p:nvSpPr>
          <p:spPr>
            <a:xfrm>
              <a:off x="1220576" y="2348029"/>
              <a:ext cx="2971931" cy="182148"/>
            </a:xfrm>
            <a:prstGeom prst="rect">
              <a:avLst/>
            </a:prstGeom>
            <a:noFill/>
          </p:spPr>
          <p:txBody>
            <a:bodyPr wrap="none" lIns="360000" tIns="0" rIns="0" bIns="0" anchor="b" anchorCtr="0">
              <a:noAutofit/>
            </a:bodyPr>
            <a:lstStyle/>
            <a:p>
              <a:r>
                <a:rPr lang="en-US" altLang="zh-CN" b="1" dirty="0">
                  <a:solidFill>
                    <a:srgbClr val="FF0000"/>
                  </a:solidFill>
                </a:rPr>
                <a:t>Project Specifications</a:t>
              </a:r>
            </a:p>
          </p:txBody>
        </p:sp>
      </p:grpSp>
      <p:grpSp>
        <p:nvGrpSpPr>
          <p:cNvPr id="262" name="组合 261"/>
          <p:cNvGrpSpPr/>
          <p:nvPr/>
        </p:nvGrpSpPr>
        <p:grpSpPr>
          <a:xfrm>
            <a:off x="2123726" y="1502490"/>
            <a:ext cx="3323986" cy="468262"/>
            <a:chOff x="869933" y="1502490"/>
            <a:chExt cx="3323986" cy="468262"/>
          </a:xfrm>
        </p:grpSpPr>
        <p:sp>
          <p:nvSpPr>
            <p:cNvPr id="14" name="Diamond 290"/>
            <p:cNvSpPr/>
            <p:nvPr/>
          </p:nvSpPr>
          <p:spPr>
            <a:xfrm>
              <a:off x="869933" y="1502490"/>
              <a:ext cx="468262" cy="468262"/>
            </a:xfrm>
            <a:prstGeom prst="diamond">
              <a:avLst/>
            </a:prstGeom>
            <a:solidFill>
              <a:srgbClr val="3B476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92500" lnSpcReduction="10000"/>
            </a:bodyPr>
            <a:lstStyle/>
            <a:p>
              <a:pPr algn="ctr"/>
              <a:r>
                <a:rPr lang="en-US" altLang="zh-CN" dirty="0">
                  <a:solidFill>
                    <a:schemeClr val="bg1"/>
                  </a:solidFill>
                  <a:latin typeface="Impact" panose="020B0806030902050204" pitchFamily="34" charset="0"/>
                </a:rPr>
                <a:t>02</a:t>
              </a:r>
            </a:p>
          </p:txBody>
        </p:sp>
        <p:sp>
          <p:nvSpPr>
            <p:cNvPr id="20" name="TextBox 296"/>
            <p:cNvSpPr txBox="1"/>
            <p:nvPr/>
          </p:nvSpPr>
          <p:spPr>
            <a:xfrm>
              <a:off x="1221988" y="1645547"/>
              <a:ext cx="2971931" cy="182148"/>
            </a:xfrm>
            <a:prstGeom prst="rect">
              <a:avLst/>
            </a:prstGeom>
            <a:noFill/>
          </p:spPr>
          <p:txBody>
            <a:bodyPr wrap="none" lIns="360000" tIns="0" rIns="0" bIns="0" anchor="b" anchorCtr="0">
              <a:noAutofit/>
            </a:bodyPr>
            <a:lstStyle/>
            <a:p>
              <a:r>
                <a:rPr lang="en-US" altLang="zh-CN" b="1" dirty="0">
                  <a:solidFill>
                    <a:srgbClr val="3B4761"/>
                  </a:solidFill>
                </a:rPr>
                <a:t>Problem significance</a:t>
              </a:r>
            </a:p>
          </p:txBody>
        </p:sp>
      </p:grpSp>
      <p:grpSp>
        <p:nvGrpSpPr>
          <p:cNvPr id="261" name="组合 260"/>
          <p:cNvGrpSpPr/>
          <p:nvPr/>
        </p:nvGrpSpPr>
        <p:grpSpPr>
          <a:xfrm>
            <a:off x="2119647" y="783142"/>
            <a:ext cx="3326652" cy="468262"/>
            <a:chOff x="869935" y="843558"/>
            <a:chExt cx="3326652" cy="468262"/>
          </a:xfrm>
        </p:grpSpPr>
        <p:sp>
          <p:nvSpPr>
            <p:cNvPr id="16" name="Diamond 292"/>
            <p:cNvSpPr/>
            <p:nvPr/>
          </p:nvSpPr>
          <p:spPr>
            <a:xfrm>
              <a:off x="869935" y="843558"/>
              <a:ext cx="468262" cy="468262"/>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92500" lnSpcReduction="10000"/>
            </a:bodyPr>
            <a:lstStyle/>
            <a:p>
              <a:pPr algn="ctr"/>
              <a:r>
                <a:rPr lang="en-US" altLang="zh-CN" dirty="0">
                  <a:solidFill>
                    <a:schemeClr val="bg1"/>
                  </a:solidFill>
                  <a:latin typeface="Impact" panose="020B0806030902050204" pitchFamily="34" charset="0"/>
                </a:rPr>
                <a:t>01</a:t>
              </a:r>
            </a:p>
          </p:txBody>
        </p:sp>
        <p:sp>
          <p:nvSpPr>
            <p:cNvPr id="18" name="TextBox 294"/>
            <p:cNvSpPr txBox="1"/>
            <p:nvPr/>
          </p:nvSpPr>
          <p:spPr>
            <a:xfrm>
              <a:off x="1224656" y="986615"/>
              <a:ext cx="2971931" cy="182148"/>
            </a:xfrm>
            <a:prstGeom prst="rect">
              <a:avLst/>
            </a:prstGeom>
            <a:noFill/>
          </p:spPr>
          <p:txBody>
            <a:bodyPr wrap="none" lIns="360000" tIns="0" rIns="0" bIns="0" anchor="b" anchorCtr="0">
              <a:noAutofit/>
            </a:bodyPr>
            <a:lstStyle/>
            <a:p>
              <a:r>
                <a:rPr lang="en-US" altLang="zh-CN" b="1" dirty="0">
                  <a:solidFill>
                    <a:srgbClr val="FF0000"/>
                  </a:solidFill>
                </a:rPr>
                <a:t>Project idea</a:t>
              </a:r>
            </a:p>
          </p:txBody>
        </p:sp>
      </p:grpSp>
      <p:sp>
        <p:nvSpPr>
          <p:cNvPr id="29" name="TextBox 23"/>
          <p:cNvSpPr txBox="1"/>
          <p:nvPr/>
        </p:nvSpPr>
        <p:spPr>
          <a:xfrm>
            <a:off x="6516216" y="1727530"/>
            <a:ext cx="2256145" cy="489617"/>
          </a:xfrm>
          <a:prstGeom prst="rect">
            <a:avLst/>
          </a:prstGeom>
          <a:noFill/>
        </p:spPr>
        <p:txBody>
          <a:bodyPr wrap="square">
            <a:noAutofit/>
          </a:bodyPr>
          <a:lstStyle/>
          <a:p>
            <a:pPr algn="ctr"/>
            <a:r>
              <a:rPr lang="en-US" altLang="zh-CN" sz="3200" b="1" dirty="0">
                <a:solidFill>
                  <a:schemeClr val="bg1"/>
                </a:solidFill>
                <a:latin typeface="Times New Roman" panose="02020603050405020304" pitchFamily="18" charset="0"/>
                <a:cs typeface="Times New Roman" panose="02020603050405020304" pitchFamily="18" charset="0"/>
              </a:rPr>
              <a:t>CONTENT</a:t>
            </a:r>
          </a:p>
        </p:txBody>
      </p:sp>
      <p:sp>
        <p:nvSpPr>
          <p:cNvPr id="2" name="Slide Number Placeholder 1">
            <a:extLst>
              <a:ext uri="{FF2B5EF4-FFF2-40B4-BE49-F238E27FC236}">
                <a16:creationId xmlns:a16="http://schemas.microsoft.com/office/drawing/2014/main" id="{8CDC327D-CBB6-F240-8A48-B588C6E06257}"/>
              </a:ext>
            </a:extLst>
          </p:cNvPr>
          <p:cNvSpPr>
            <a:spLocks noGrp="1"/>
          </p:cNvSpPr>
          <p:nvPr>
            <p:ph type="sldNum" sz="quarter" idx="12"/>
          </p:nvPr>
        </p:nvSpPr>
        <p:spPr/>
        <p:txBody>
          <a:bodyPr/>
          <a:lstStyle/>
          <a:p>
            <a:fld id="{0C913308-F349-4B6D-A68A-DD1791B4A57B}" type="slidenum">
              <a:rPr lang="zh-CN" altLang="en-US" smtClean="0"/>
              <a:t>2</a:t>
            </a:fld>
            <a:endParaRPr lang="zh-CN" altLang="en-US" dirty="0"/>
          </a:p>
        </p:txBody>
      </p:sp>
    </p:spTree>
    <p:extLst>
      <p:ext uri="{BB962C8B-B14F-4D97-AF65-F5344CB8AC3E}">
        <p14:creationId xmlns:p14="http://schemas.microsoft.com/office/powerpoint/2010/main" val="175250708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2">
            <a:extLst>
              <a:ext uri="{FF2B5EF4-FFF2-40B4-BE49-F238E27FC236}">
                <a16:creationId xmlns:a16="http://schemas.microsoft.com/office/drawing/2014/main" id="{CE986666-9D1B-DD54-5FD3-B72677261324}"/>
              </a:ext>
            </a:extLst>
          </p:cNvPr>
          <p:cNvSpPr txBox="1"/>
          <p:nvPr/>
        </p:nvSpPr>
        <p:spPr>
          <a:xfrm>
            <a:off x="539552" y="987574"/>
            <a:ext cx="6940520" cy="3600986"/>
          </a:xfrm>
          <a:prstGeom prst="rect">
            <a:avLst/>
          </a:prstGeom>
          <a:noFill/>
        </p:spPr>
        <p:txBody>
          <a:bodyPr wrap="square" rtlCol="0">
            <a:spAutoFit/>
          </a:bodyPr>
          <a:lstStyle>
            <a:defPPr>
              <a:defRPr lang="zh-CN"/>
            </a:defPPr>
            <a:lvl1pPr>
              <a:defRPr sz="2800">
                <a:solidFill>
                  <a:schemeClr val="bg1"/>
                </a:solidFill>
                <a:latin typeface="时尚中黑简体" panose="01010104010101010101" pitchFamily="2" charset="-122"/>
                <a:ea typeface="时尚中黑简体" panose="01010104010101010101" pitchFamily="2" charset="-122"/>
              </a:defRPr>
            </a:lvl1pPr>
          </a:lstStyle>
          <a:p>
            <a:pPr marL="285750" indent="-285750" defTabSz="914148">
              <a:buFont typeface="Arial" panose="020B0604020202020204" pitchFamily="34" charset="0"/>
              <a:buChar char="•"/>
              <a:defRPr/>
            </a:pPr>
            <a:r>
              <a:rPr lang="en-US" sz="1800" dirty="0">
                <a:solidFill>
                  <a:srgbClr val="3B4761"/>
                </a:solidFill>
                <a:latin typeface="+mn-lt"/>
                <a:cs typeface="Times New Roman" panose="02020603050405020304" pitchFamily="18" charset="0"/>
              </a:rPr>
              <a:t>Split data into training, validation and testing.</a:t>
            </a:r>
          </a:p>
          <a:p>
            <a:pPr marL="285750" indent="-285750" defTabSz="914148">
              <a:buFont typeface="Arial" panose="020B0604020202020204" pitchFamily="34" charset="0"/>
              <a:buChar char="•"/>
              <a:defRPr/>
            </a:pPr>
            <a:r>
              <a:rPr lang="en-US" sz="1800" dirty="0">
                <a:solidFill>
                  <a:srgbClr val="3B4761"/>
                </a:solidFill>
                <a:latin typeface="+mn-lt"/>
                <a:cs typeface="Times New Roman" panose="02020603050405020304" pitchFamily="18" charset="0"/>
              </a:rPr>
              <a:t>Build classification models as </a:t>
            </a:r>
            <a:r>
              <a:rPr lang="en-US" sz="1800" dirty="0">
                <a:solidFill>
                  <a:srgbClr val="C00000"/>
                </a:solidFill>
                <a:latin typeface="+mn-lt"/>
                <a:cs typeface="Times New Roman" panose="02020603050405020304" pitchFamily="18" charset="0"/>
                <a:hlinkClick r:id="rId3">
                  <a:extLst>
                    <a:ext uri="{A12FA001-AC4F-418D-AE19-62706E023703}">
                      <ahyp:hlinkClr xmlns:ahyp="http://schemas.microsoft.com/office/drawing/2018/hyperlinkcolor" val="tx"/>
                    </a:ext>
                  </a:extLst>
                </a:hlinkClick>
              </a:rPr>
              <a:t>CNN</a:t>
            </a:r>
            <a:r>
              <a:rPr lang="en-US" sz="1800" dirty="0">
                <a:solidFill>
                  <a:srgbClr val="DB2121"/>
                </a:solidFill>
                <a:latin typeface="+mn-lt"/>
                <a:cs typeface="Times New Roman" panose="02020603050405020304" pitchFamily="18" charset="0"/>
              </a:rPr>
              <a:t>.</a:t>
            </a:r>
          </a:p>
          <a:p>
            <a:pPr marL="285750" indent="-285750" defTabSz="914148">
              <a:buFont typeface="Arial" panose="020B0604020202020204" pitchFamily="34" charset="0"/>
              <a:buChar char="•"/>
              <a:defRPr/>
            </a:pPr>
            <a:r>
              <a:rPr lang="en-US" sz="1800" dirty="0">
                <a:solidFill>
                  <a:srgbClr val="3B4761"/>
                </a:solidFill>
                <a:latin typeface="+mn-lt"/>
                <a:cs typeface="Times New Roman" panose="02020603050405020304" pitchFamily="18" charset="0"/>
              </a:rPr>
              <a:t>Build Segmentation models as </a:t>
            </a:r>
            <a:r>
              <a:rPr lang="en-US" sz="1800" dirty="0">
                <a:solidFill>
                  <a:srgbClr val="C00000"/>
                </a:solidFill>
                <a:latin typeface="+mn-lt"/>
                <a:cs typeface="Times New Roman" panose="02020603050405020304" pitchFamily="18" charset="0"/>
                <a:hlinkClick r:id="rId4">
                  <a:extLst>
                    <a:ext uri="{A12FA001-AC4F-418D-AE19-62706E023703}">
                      <ahyp:hlinkClr xmlns:ahyp="http://schemas.microsoft.com/office/drawing/2018/hyperlinkcolor" val="tx"/>
                    </a:ext>
                  </a:extLst>
                </a:hlinkClick>
              </a:rPr>
              <a:t>U-net</a:t>
            </a:r>
            <a:r>
              <a:rPr lang="en-US" sz="1800" dirty="0">
                <a:solidFill>
                  <a:srgbClr val="DB2121"/>
                </a:solidFill>
                <a:latin typeface="+mn-lt"/>
                <a:cs typeface="Times New Roman" panose="02020603050405020304" pitchFamily="18" charset="0"/>
              </a:rPr>
              <a:t>. </a:t>
            </a:r>
          </a:p>
          <a:p>
            <a:pPr defTabSz="914148">
              <a:defRPr/>
            </a:pPr>
            <a:endParaRPr lang="en-US" sz="1800" dirty="0">
              <a:solidFill>
                <a:srgbClr val="3B4761"/>
              </a:solidFill>
              <a:latin typeface="+mn-lt"/>
              <a:cs typeface="Times New Roman" panose="02020603050405020304" pitchFamily="18" charset="0"/>
            </a:endParaRPr>
          </a:p>
          <a:p>
            <a:pPr defTabSz="914148">
              <a:defRPr/>
            </a:pPr>
            <a:endParaRPr lang="en-US" sz="1800" dirty="0">
              <a:solidFill>
                <a:srgbClr val="3B4761"/>
              </a:solidFill>
              <a:latin typeface="+mn-lt"/>
              <a:cs typeface="Times New Roman" panose="02020603050405020304" pitchFamily="18" charset="0"/>
            </a:endParaRPr>
          </a:p>
          <a:p>
            <a:pPr defTabSz="914148">
              <a:defRPr/>
            </a:pPr>
            <a:endParaRPr lang="en-US" sz="1800" dirty="0">
              <a:solidFill>
                <a:srgbClr val="3B4761"/>
              </a:solidFill>
              <a:latin typeface="+mn-lt"/>
              <a:cs typeface="Times New Roman" panose="02020603050405020304" pitchFamily="18" charset="0"/>
            </a:endParaRPr>
          </a:p>
          <a:p>
            <a:pPr defTabSz="914148">
              <a:defRPr/>
            </a:pPr>
            <a:endParaRPr lang="en-US" sz="1800" dirty="0">
              <a:solidFill>
                <a:srgbClr val="3B4761"/>
              </a:solidFill>
              <a:latin typeface="+mn-lt"/>
              <a:cs typeface="Times New Roman" panose="02020603050405020304" pitchFamily="18" charset="0"/>
            </a:endParaRPr>
          </a:p>
          <a:p>
            <a:pPr defTabSz="914148">
              <a:defRPr/>
            </a:pPr>
            <a:endParaRPr lang="en-US" altLang="zh-CN" sz="1800" kern="0" dirty="0">
              <a:solidFill>
                <a:srgbClr val="3B4761"/>
              </a:solidFill>
              <a:latin typeface="+mn-lt"/>
              <a:ea typeface="字魂35号-经典雅黑" panose="02000000000000000000" pitchFamily="2" charset="-122"/>
              <a:cs typeface="Times New Roman" panose="02020603050405020304" pitchFamily="18" charset="0"/>
            </a:endParaRPr>
          </a:p>
          <a:p>
            <a:pPr lvl="1" defTabSz="914148">
              <a:defRPr/>
            </a:pPr>
            <a:endParaRPr lang="en-US" altLang="zh-CN" sz="1400" i="1" kern="0" dirty="0">
              <a:solidFill>
                <a:srgbClr val="3B4761"/>
              </a:solidFill>
              <a:latin typeface="+mn-lt"/>
              <a:ea typeface="字魂35号-经典雅黑" panose="02000000000000000000" pitchFamily="2" charset="-122"/>
              <a:cs typeface="Times New Roman" panose="02020603050405020304" pitchFamily="18" charset="0"/>
            </a:endParaRPr>
          </a:p>
          <a:p>
            <a:pPr lvl="1" defTabSz="914148">
              <a:defRPr/>
            </a:pPr>
            <a:endParaRPr lang="en-US" altLang="zh-CN" sz="1400" i="1" kern="0" dirty="0">
              <a:solidFill>
                <a:srgbClr val="3B4761"/>
              </a:solidFill>
              <a:ea typeface="字魂35号-经典雅黑" panose="02000000000000000000" pitchFamily="2" charset="-122"/>
              <a:cs typeface="Times New Roman" panose="02020603050405020304" pitchFamily="18" charset="0"/>
            </a:endParaRPr>
          </a:p>
          <a:p>
            <a:pPr lvl="1" defTabSz="914148">
              <a:defRPr/>
            </a:pPr>
            <a:endParaRPr lang="en-US" altLang="zh-CN" sz="1400" i="1" kern="0" dirty="0">
              <a:solidFill>
                <a:srgbClr val="3B4761"/>
              </a:solidFill>
              <a:ea typeface="字魂35号-经典雅黑" panose="02000000000000000000" pitchFamily="2" charset="-122"/>
              <a:cs typeface="Times New Roman" panose="02020603050405020304" pitchFamily="18" charset="0"/>
            </a:endParaRPr>
          </a:p>
          <a:p>
            <a:pPr lvl="1" defTabSz="914148">
              <a:defRPr/>
            </a:pPr>
            <a:endParaRPr lang="en-US" altLang="zh-CN" sz="1400" i="1" kern="0" dirty="0">
              <a:solidFill>
                <a:srgbClr val="3B4761"/>
              </a:solidFill>
              <a:ea typeface="字魂35号-经典雅黑" panose="02000000000000000000" pitchFamily="2" charset="-122"/>
              <a:cs typeface="Times New Roman" panose="02020603050405020304" pitchFamily="18" charset="0"/>
            </a:endParaRPr>
          </a:p>
          <a:p>
            <a:pPr lvl="1" defTabSz="914148">
              <a:defRPr/>
            </a:pPr>
            <a:endParaRPr lang="en-US" altLang="zh-CN" sz="1400" i="1" kern="0" dirty="0">
              <a:solidFill>
                <a:srgbClr val="3B4761"/>
              </a:solidFill>
              <a:ea typeface="字魂35号-经典雅黑" panose="02000000000000000000" pitchFamily="2" charset="-122"/>
              <a:cs typeface="Times New Roman" panose="02020603050405020304" pitchFamily="18" charset="0"/>
            </a:endParaRPr>
          </a:p>
          <a:p>
            <a:pPr lvl="1" defTabSz="914148">
              <a:defRPr/>
            </a:pPr>
            <a:r>
              <a:rPr lang="en-US" altLang="zh-CN" sz="1400" i="1" kern="0" dirty="0">
                <a:solidFill>
                  <a:srgbClr val="FF0000"/>
                </a:solidFill>
                <a:ea typeface="字魂35号-经典雅黑" panose="02000000000000000000" pitchFamily="2" charset="-122"/>
                <a:cs typeface="Times New Roman" panose="02020603050405020304" pitchFamily="18" charset="0"/>
              </a:rPr>
              <a:t>    </a:t>
            </a:r>
          </a:p>
        </p:txBody>
      </p:sp>
      <p:sp>
        <p:nvSpPr>
          <p:cNvPr id="2" name="Slide Number Placeholder 3">
            <a:extLst>
              <a:ext uri="{FF2B5EF4-FFF2-40B4-BE49-F238E27FC236}">
                <a16:creationId xmlns:a16="http://schemas.microsoft.com/office/drawing/2014/main" id="{A102C977-9B17-4DF3-1A2F-5A690DE8D964}"/>
              </a:ext>
            </a:extLst>
          </p:cNvPr>
          <p:cNvSpPr txBox="1">
            <a:spLocks/>
          </p:cNvSpPr>
          <p:nvPr/>
        </p:nvSpPr>
        <p:spPr>
          <a:xfrm>
            <a:off x="6553200" y="4890194"/>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C913308-F349-4B6D-A68A-DD1791B4A57B}" type="slidenum">
              <a:rPr lang="zh-CN" altLang="en-US" sz="1200" smtClean="0">
                <a:solidFill>
                  <a:schemeClr val="bg1">
                    <a:lumMod val="50000"/>
                  </a:schemeClr>
                </a:solidFill>
              </a:rPr>
              <a:pPr algn="r"/>
              <a:t>20</a:t>
            </a:fld>
            <a:endParaRPr lang="zh-CN" altLang="en-US" sz="1200" dirty="0">
              <a:solidFill>
                <a:schemeClr val="bg1">
                  <a:lumMod val="50000"/>
                </a:schemeClr>
              </a:solidFill>
            </a:endParaRPr>
          </a:p>
        </p:txBody>
      </p:sp>
      <p:sp>
        <p:nvSpPr>
          <p:cNvPr id="3" name="TextBox 48">
            <a:extLst>
              <a:ext uri="{FF2B5EF4-FFF2-40B4-BE49-F238E27FC236}">
                <a16:creationId xmlns:a16="http://schemas.microsoft.com/office/drawing/2014/main" id="{A4802487-BCC7-5E6E-5EB7-88E51ECA6BBF}"/>
              </a:ext>
            </a:extLst>
          </p:cNvPr>
          <p:cNvSpPr txBox="1"/>
          <p:nvPr/>
        </p:nvSpPr>
        <p:spPr>
          <a:xfrm>
            <a:off x="971600" y="258246"/>
            <a:ext cx="7014587" cy="492443"/>
          </a:xfrm>
          <a:prstGeom prst="rect">
            <a:avLst/>
          </a:prstGeom>
          <a:noFill/>
        </p:spPr>
        <p:txBody>
          <a:bodyPr wrap="square" lIns="0" tIns="0" rIns="0" bIns="0" rtlCol="0">
            <a:spAutoFit/>
          </a:bodyPr>
          <a:lstStyle/>
          <a:p>
            <a:r>
              <a:rPr lang="en-US" altLang="zh-CN" sz="3200" b="1" dirty="0">
                <a:solidFill>
                  <a:srgbClr val="3B4761"/>
                </a:solidFill>
                <a:latin typeface="Times New Roman" panose="02020603050405020304" pitchFamily="18" charset="0"/>
                <a:ea typeface="微软雅黑" panose="020B0503020204020204" pitchFamily="34" charset="-122"/>
                <a:cs typeface="Times New Roman" panose="02020603050405020304" pitchFamily="18" charset="0"/>
                <a:sym typeface="+mn-lt"/>
              </a:rPr>
              <a:t>Modeling and training</a:t>
            </a:r>
          </a:p>
        </p:txBody>
      </p:sp>
      <p:sp>
        <p:nvSpPr>
          <p:cNvPr id="4" name="graduation-cap_16905">
            <a:extLst>
              <a:ext uri="{FF2B5EF4-FFF2-40B4-BE49-F238E27FC236}">
                <a16:creationId xmlns:a16="http://schemas.microsoft.com/office/drawing/2014/main" id="{D8602F0E-020C-4C4A-DCC9-03176BA17BB2}"/>
              </a:ext>
            </a:extLst>
          </p:cNvPr>
          <p:cNvSpPr>
            <a:spLocks noChangeAspect="1"/>
          </p:cNvSpPr>
          <p:nvPr/>
        </p:nvSpPr>
        <p:spPr bwMode="auto">
          <a:xfrm rot="1176017">
            <a:off x="525864" y="383452"/>
            <a:ext cx="417229" cy="242030"/>
          </a:xfrm>
          <a:custGeom>
            <a:avLst/>
            <a:gdLst>
              <a:gd name="connsiteX0" fmla="*/ 82550 w 331788"/>
              <a:gd name="connsiteY0" fmla="*/ 117475 h 198438"/>
              <a:gd name="connsiteX1" fmla="*/ 165100 w 331788"/>
              <a:gd name="connsiteY1" fmla="*/ 157163 h 198438"/>
              <a:gd name="connsiteX2" fmla="*/ 247650 w 331788"/>
              <a:gd name="connsiteY2" fmla="*/ 117475 h 198438"/>
              <a:gd name="connsiteX3" fmla="*/ 247650 w 331788"/>
              <a:gd name="connsiteY3" fmla="*/ 157163 h 198438"/>
              <a:gd name="connsiteX4" fmla="*/ 165100 w 331788"/>
              <a:gd name="connsiteY4" fmla="*/ 198438 h 198438"/>
              <a:gd name="connsiteX5" fmla="*/ 82550 w 331788"/>
              <a:gd name="connsiteY5" fmla="*/ 157163 h 198438"/>
              <a:gd name="connsiteX6" fmla="*/ 20638 w 331788"/>
              <a:gd name="connsiteY6" fmla="*/ 82550 h 198438"/>
              <a:gd name="connsiteX7" fmla="*/ 24606 w 331788"/>
              <a:gd name="connsiteY7" fmla="*/ 86447 h 198438"/>
              <a:gd name="connsiteX8" fmla="*/ 24606 w 331788"/>
              <a:gd name="connsiteY8" fmla="*/ 150091 h 198438"/>
              <a:gd name="connsiteX9" fmla="*/ 28575 w 331788"/>
              <a:gd name="connsiteY9" fmla="*/ 157885 h 198438"/>
              <a:gd name="connsiteX10" fmla="*/ 24606 w 331788"/>
              <a:gd name="connsiteY10" fmla="*/ 164379 h 198438"/>
              <a:gd name="connsiteX11" fmla="*/ 24606 w 331788"/>
              <a:gd name="connsiteY11" fmla="*/ 178667 h 198438"/>
              <a:gd name="connsiteX12" fmla="*/ 20638 w 331788"/>
              <a:gd name="connsiteY12" fmla="*/ 182563 h 198438"/>
              <a:gd name="connsiteX13" fmla="*/ 16669 w 331788"/>
              <a:gd name="connsiteY13" fmla="*/ 178667 h 198438"/>
              <a:gd name="connsiteX14" fmla="*/ 16669 w 331788"/>
              <a:gd name="connsiteY14" fmla="*/ 164379 h 198438"/>
              <a:gd name="connsiteX15" fmla="*/ 12700 w 331788"/>
              <a:gd name="connsiteY15" fmla="*/ 157885 h 198438"/>
              <a:gd name="connsiteX16" fmla="*/ 16669 w 331788"/>
              <a:gd name="connsiteY16" fmla="*/ 150091 h 198438"/>
              <a:gd name="connsiteX17" fmla="*/ 16669 w 331788"/>
              <a:gd name="connsiteY17" fmla="*/ 86447 h 198438"/>
              <a:gd name="connsiteX18" fmla="*/ 20638 w 331788"/>
              <a:gd name="connsiteY18" fmla="*/ 82550 h 198438"/>
              <a:gd name="connsiteX19" fmla="*/ 165100 w 331788"/>
              <a:gd name="connsiteY19" fmla="*/ 58738 h 198438"/>
              <a:gd name="connsiteX20" fmla="*/ 152400 w 331788"/>
              <a:gd name="connsiteY20" fmla="*/ 66676 h 198438"/>
              <a:gd name="connsiteX21" fmla="*/ 165100 w 331788"/>
              <a:gd name="connsiteY21" fmla="*/ 74614 h 198438"/>
              <a:gd name="connsiteX22" fmla="*/ 177800 w 331788"/>
              <a:gd name="connsiteY22" fmla="*/ 66676 h 198438"/>
              <a:gd name="connsiteX23" fmla="*/ 165100 w 331788"/>
              <a:gd name="connsiteY23" fmla="*/ 58738 h 198438"/>
              <a:gd name="connsiteX24" fmla="*/ 165100 w 331788"/>
              <a:gd name="connsiteY24" fmla="*/ 0 h 198438"/>
              <a:gd name="connsiteX25" fmla="*/ 331788 w 331788"/>
              <a:gd name="connsiteY25" fmla="*/ 66675 h 198438"/>
              <a:gd name="connsiteX26" fmla="*/ 165100 w 331788"/>
              <a:gd name="connsiteY26" fmla="*/ 149225 h 198438"/>
              <a:gd name="connsiteX27" fmla="*/ 0 w 331788"/>
              <a:gd name="connsiteY27" fmla="*/ 66675 h 19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1788" h="198438">
                <a:moveTo>
                  <a:pt x="82550" y="117475"/>
                </a:moveTo>
                <a:lnTo>
                  <a:pt x="165100" y="157163"/>
                </a:lnTo>
                <a:lnTo>
                  <a:pt x="247650" y="117475"/>
                </a:lnTo>
                <a:lnTo>
                  <a:pt x="247650" y="157163"/>
                </a:lnTo>
                <a:lnTo>
                  <a:pt x="165100" y="198438"/>
                </a:lnTo>
                <a:lnTo>
                  <a:pt x="82550" y="157163"/>
                </a:lnTo>
                <a:close/>
                <a:moveTo>
                  <a:pt x="20638" y="82550"/>
                </a:moveTo>
                <a:cubicBezTo>
                  <a:pt x="23283" y="82550"/>
                  <a:pt x="24606" y="85148"/>
                  <a:pt x="24606" y="86447"/>
                </a:cubicBezTo>
                <a:cubicBezTo>
                  <a:pt x="24606" y="86447"/>
                  <a:pt x="24606" y="86447"/>
                  <a:pt x="24606" y="150091"/>
                </a:cubicBezTo>
                <a:cubicBezTo>
                  <a:pt x="27252" y="151390"/>
                  <a:pt x="28575" y="153988"/>
                  <a:pt x="28575" y="157885"/>
                </a:cubicBezTo>
                <a:cubicBezTo>
                  <a:pt x="28575" y="160482"/>
                  <a:pt x="27252" y="163080"/>
                  <a:pt x="24606" y="164379"/>
                </a:cubicBezTo>
                <a:cubicBezTo>
                  <a:pt x="24606" y="164379"/>
                  <a:pt x="24606" y="164379"/>
                  <a:pt x="24606" y="178667"/>
                </a:cubicBezTo>
                <a:cubicBezTo>
                  <a:pt x="24606" y="181264"/>
                  <a:pt x="23283" y="182563"/>
                  <a:pt x="20638" y="182563"/>
                </a:cubicBezTo>
                <a:cubicBezTo>
                  <a:pt x="17992" y="182563"/>
                  <a:pt x="16669" y="181264"/>
                  <a:pt x="16669" y="178667"/>
                </a:cubicBezTo>
                <a:cubicBezTo>
                  <a:pt x="16669" y="178667"/>
                  <a:pt x="16669" y="178667"/>
                  <a:pt x="16669" y="164379"/>
                </a:cubicBezTo>
                <a:cubicBezTo>
                  <a:pt x="14023" y="163080"/>
                  <a:pt x="12700" y="160482"/>
                  <a:pt x="12700" y="157885"/>
                </a:cubicBezTo>
                <a:cubicBezTo>
                  <a:pt x="12700" y="153988"/>
                  <a:pt x="14023" y="151390"/>
                  <a:pt x="16669" y="150091"/>
                </a:cubicBezTo>
                <a:cubicBezTo>
                  <a:pt x="16669" y="150091"/>
                  <a:pt x="16669" y="150091"/>
                  <a:pt x="16669" y="86447"/>
                </a:cubicBezTo>
                <a:cubicBezTo>
                  <a:pt x="16669" y="85148"/>
                  <a:pt x="17992" y="82550"/>
                  <a:pt x="20638" y="82550"/>
                </a:cubicBezTo>
                <a:close/>
                <a:moveTo>
                  <a:pt x="165100" y="58738"/>
                </a:moveTo>
                <a:cubicBezTo>
                  <a:pt x="158086" y="58738"/>
                  <a:pt x="152400" y="62292"/>
                  <a:pt x="152400" y="66676"/>
                </a:cubicBezTo>
                <a:cubicBezTo>
                  <a:pt x="152400" y="71060"/>
                  <a:pt x="158086" y="74614"/>
                  <a:pt x="165100" y="74614"/>
                </a:cubicBezTo>
                <a:cubicBezTo>
                  <a:pt x="172114" y="74614"/>
                  <a:pt x="177800" y="71060"/>
                  <a:pt x="177800" y="66676"/>
                </a:cubicBezTo>
                <a:cubicBezTo>
                  <a:pt x="177800" y="62292"/>
                  <a:pt x="172114" y="58738"/>
                  <a:pt x="165100" y="58738"/>
                </a:cubicBezTo>
                <a:close/>
                <a:moveTo>
                  <a:pt x="165100" y="0"/>
                </a:moveTo>
                <a:lnTo>
                  <a:pt x="331788" y="66675"/>
                </a:lnTo>
                <a:lnTo>
                  <a:pt x="165100" y="149225"/>
                </a:lnTo>
                <a:lnTo>
                  <a:pt x="0" y="66675"/>
                </a:lnTo>
                <a:close/>
              </a:path>
            </a:pathLst>
          </a:custGeom>
          <a:solidFill>
            <a:schemeClr val="accent1"/>
          </a:solidFill>
          <a:ln>
            <a:noFill/>
          </a:ln>
        </p:spPr>
        <p:txBody>
          <a:bodyPr/>
          <a:lstStyle/>
          <a:p>
            <a:endParaRPr lang="en-US"/>
          </a:p>
        </p:txBody>
      </p:sp>
      <p:pic>
        <p:nvPicPr>
          <p:cNvPr id="7" name="Picture 6" descr="Chart, box and whisker chart&#10;&#10;Description automatically generated">
            <a:extLst>
              <a:ext uri="{FF2B5EF4-FFF2-40B4-BE49-F238E27FC236}">
                <a16:creationId xmlns:a16="http://schemas.microsoft.com/office/drawing/2014/main" id="{11E7EB6D-CFB6-05BB-6619-D21436E9A3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356" y="2165030"/>
            <a:ext cx="4259057" cy="2513236"/>
          </a:xfrm>
          <a:prstGeom prst="rect">
            <a:avLst/>
          </a:prstGeom>
        </p:spPr>
      </p:pic>
      <p:sp>
        <p:nvSpPr>
          <p:cNvPr id="8" name="TextBox 7">
            <a:extLst>
              <a:ext uri="{FF2B5EF4-FFF2-40B4-BE49-F238E27FC236}">
                <a16:creationId xmlns:a16="http://schemas.microsoft.com/office/drawing/2014/main" id="{CA7BD4D9-07AA-7BE9-2544-0D28FB8C3911}"/>
              </a:ext>
            </a:extLst>
          </p:cNvPr>
          <p:cNvSpPr txBox="1"/>
          <p:nvPr/>
        </p:nvSpPr>
        <p:spPr>
          <a:xfrm>
            <a:off x="2051720" y="4809514"/>
            <a:ext cx="1224136" cy="307777"/>
          </a:xfrm>
          <a:prstGeom prst="rect">
            <a:avLst/>
          </a:prstGeom>
          <a:noFill/>
        </p:spPr>
        <p:txBody>
          <a:bodyPr wrap="square" rtlCol="0">
            <a:spAutoFit/>
          </a:bodyPr>
          <a:lstStyle/>
          <a:p>
            <a:r>
              <a:rPr lang="en-US" sz="1400" b="1" dirty="0">
                <a:solidFill>
                  <a:srgbClr val="DB2121"/>
                </a:solidFill>
                <a:ea typeface="微软雅黑" panose="020B0503020204020204" pitchFamily="34" charset="-122"/>
              </a:rPr>
              <a:t>U-net</a:t>
            </a:r>
          </a:p>
        </p:txBody>
      </p:sp>
      <p:pic>
        <p:nvPicPr>
          <p:cNvPr id="10" name="Picture 9" descr="Diagram&#10;&#10;Description automatically generated">
            <a:extLst>
              <a:ext uri="{FF2B5EF4-FFF2-40B4-BE49-F238E27FC236}">
                <a16:creationId xmlns:a16="http://schemas.microsoft.com/office/drawing/2014/main" id="{FBAC3C0E-A79E-845B-5E80-BFAB669B82B3}"/>
              </a:ext>
            </a:extLst>
          </p:cNvPr>
          <p:cNvPicPr>
            <a:picLocks noChangeAspect="1"/>
          </p:cNvPicPr>
          <p:nvPr/>
        </p:nvPicPr>
        <p:blipFill rotWithShape="1">
          <a:blip r:embed="rId6">
            <a:extLst>
              <a:ext uri="{28A0092B-C50C-407E-A947-70E740481C1C}">
                <a14:useLocalDpi xmlns:a14="http://schemas.microsoft.com/office/drawing/2010/main" val="0"/>
              </a:ext>
            </a:extLst>
          </a:blip>
          <a:srcRect t="11750"/>
          <a:stretch/>
        </p:blipFill>
        <p:spPr>
          <a:xfrm>
            <a:off x="5157242" y="2165030"/>
            <a:ext cx="3527649" cy="2513236"/>
          </a:xfrm>
          <a:prstGeom prst="rect">
            <a:avLst/>
          </a:prstGeom>
        </p:spPr>
      </p:pic>
      <p:sp>
        <p:nvSpPr>
          <p:cNvPr id="12" name="TextBox 11">
            <a:extLst>
              <a:ext uri="{FF2B5EF4-FFF2-40B4-BE49-F238E27FC236}">
                <a16:creationId xmlns:a16="http://schemas.microsoft.com/office/drawing/2014/main" id="{A7A2064A-2E71-F047-975C-64AD17287505}"/>
              </a:ext>
            </a:extLst>
          </p:cNvPr>
          <p:cNvSpPr txBox="1"/>
          <p:nvPr/>
        </p:nvSpPr>
        <p:spPr>
          <a:xfrm>
            <a:off x="6840101" y="4767263"/>
            <a:ext cx="1224136" cy="307777"/>
          </a:xfrm>
          <a:prstGeom prst="rect">
            <a:avLst/>
          </a:prstGeom>
          <a:noFill/>
        </p:spPr>
        <p:txBody>
          <a:bodyPr wrap="square" rtlCol="0">
            <a:spAutoFit/>
          </a:bodyPr>
          <a:lstStyle/>
          <a:p>
            <a:r>
              <a:rPr lang="en-US" sz="1400" b="1" dirty="0">
                <a:solidFill>
                  <a:srgbClr val="DB2121"/>
                </a:solidFill>
                <a:ea typeface="微软雅黑" panose="020B0503020204020204" pitchFamily="34" charset="-122"/>
              </a:rPr>
              <a:t>CNN</a:t>
            </a:r>
          </a:p>
        </p:txBody>
      </p:sp>
    </p:spTree>
    <p:extLst>
      <p:ext uri="{BB962C8B-B14F-4D97-AF65-F5344CB8AC3E}">
        <p14:creationId xmlns:p14="http://schemas.microsoft.com/office/powerpoint/2010/main" val="84338669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lt">
                                    <p:tmPct val="30000"/>
                                  </p:iterate>
                                  <p:childTnLst>
                                    <p:set>
                                      <p:cBhvr>
                                        <p:cTn id="6" dur="1" fill="hold">
                                          <p:stCondLst>
                                            <p:cond delay="0"/>
                                          </p:stCondLst>
                                        </p:cTn>
                                        <p:tgtEl>
                                          <p:spTgt spid="3"/>
                                        </p:tgtEl>
                                        <p:attrNameLst>
                                          <p:attrName>style.visibility</p:attrName>
                                        </p:attrNameLst>
                                      </p:cBhvr>
                                      <p:to>
                                        <p:strVal val="visible"/>
                                      </p:to>
                                    </p:set>
                                    <p:animEffect transition="in" filter="wipe(left)">
                                      <p:cBhvr>
                                        <p:cTn id="7" dur="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A2A946A-DE69-49F3-9D8B-2AFE9178CD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658" y="843558"/>
            <a:ext cx="3938611" cy="2391745"/>
          </a:xfrm>
          <a:prstGeom prst="rect">
            <a:avLst/>
          </a:prstGeom>
        </p:spPr>
      </p:pic>
      <p:pic>
        <p:nvPicPr>
          <p:cNvPr id="5" name="Picture 4" descr="A picture containing graphical user interface&#10;&#10;Description automatically generated">
            <a:extLst>
              <a:ext uri="{FF2B5EF4-FFF2-40B4-BE49-F238E27FC236}">
                <a16:creationId xmlns:a16="http://schemas.microsoft.com/office/drawing/2014/main" id="{4B213C77-005E-4A02-BA78-51D97B16C6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0270" y="846671"/>
            <a:ext cx="3938611" cy="2391744"/>
          </a:xfrm>
          <a:prstGeom prst="rect">
            <a:avLst/>
          </a:prstGeom>
        </p:spPr>
      </p:pic>
      <p:sp>
        <p:nvSpPr>
          <p:cNvPr id="2" name="Slide Number Placeholder 3">
            <a:extLst>
              <a:ext uri="{FF2B5EF4-FFF2-40B4-BE49-F238E27FC236}">
                <a16:creationId xmlns:a16="http://schemas.microsoft.com/office/drawing/2014/main" id="{A102C977-9B17-4DF3-1A2F-5A690DE8D964}"/>
              </a:ext>
            </a:extLst>
          </p:cNvPr>
          <p:cNvSpPr txBox="1">
            <a:spLocks/>
          </p:cNvSpPr>
          <p:nvPr/>
        </p:nvSpPr>
        <p:spPr>
          <a:xfrm>
            <a:off x="6553200" y="4767263"/>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C913308-F349-4B6D-A68A-DD1791B4A57B}" type="slidenum">
              <a:rPr lang="zh-CN" altLang="en-US" sz="1200" smtClean="0">
                <a:solidFill>
                  <a:schemeClr val="bg1">
                    <a:lumMod val="50000"/>
                  </a:schemeClr>
                </a:solidFill>
              </a:rPr>
              <a:pPr algn="r"/>
              <a:t>21</a:t>
            </a:fld>
            <a:endParaRPr lang="zh-CN" altLang="en-US" sz="1200" dirty="0">
              <a:solidFill>
                <a:schemeClr val="bg1">
                  <a:lumMod val="50000"/>
                </a:schemeClr>
              </a:solidFill>
            </a:endParaRPr>
          </a:p>
        </p:txBody>
      </p:sp>
      <p:sp>
        <p:nvSpPr>
          <p:cNvPr id="7" name="Text Placeholder 2">
            <a:extLst>
              <a:ext uri="{FF2B5EF4-FFF2-40B4-BE49-F238E27FC236}">
                <a16:creationId xmlns:a16="http://schemas.microsoft.com/office/drawing/2014/main" id="{B142E40D-B4CF-C6B8-084C-7CDCD9C73792}"/>
              </a:ext>
            </a:extLst>
          </p:cNvPr>
          <p:cNvSpPr txBox="1"/>
          <p:nvPr/>
        </p:nvSpPr>
        <p:spPr>
          <a:xfrm>
            <a:off x="539355" y="3336835"/>
            <a:ext cx="3816622" cy="1704272"/>
          </a:xfrm>
          <a:prstGeom prst="rect">
            <a:avLst/>
          </a:prstGeom>
        </p:spPr>
        <p:txBody>
          <a:bodyPr/>
          <a:lstStyle>
            <a:lvl1pPr marL="0" indent="0" algn="ctr" defTabSz="914400" rtl="0" eaLnBrk="1" latinLnBrk="0" hangingPunct="1">
              <a:lnSpc>
                <a:spcPct val="60000"/>
              </a:lnSpc>
              <a:spcBef>
                <a:spcPts val="1000"/>
              </a:spcBef>
              <a:buFont typeface="Arial" panose="020B0604020202020204" pitchFamily="34" charset="0"/>
              <a:buNone/>
              <a:defRPr sz="1800" b="0" i="0" kern="1200">
                <a:solidFill>
                  <a:schemeClr val="tx1"/>
                </a:solidFill>
                <a:latin typeface="SF UI Display Thin" charset="0"/>
                <a:ea typeface="SF UI Display Thin" charset="0"/>
                <a:cs typeface="SF UI Display Thin"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pPr>
            <a:r>
              <a:rPr lang="en-US" altLang="zh-CN" sz="2000" b="1" dirty="0">
                <a:solidFill>
                  <a:srgbClr val="13436C"/>
                </a:solidFill>
                <a:latin typeface="+mn-lt"/>
                <a:ea typeface="+mn-ea"/>
                <a:cs typeface="+mn-ea"/>
                <a:sym typeface="+mn-lt"/>
              </a:rPr>
              <a:t>Evaluation</a:t>
            </a:r>
          </a:p>
          <a:p>
            <a:pPr>
              <a:lnSpc>
                <a:spcPct val="150000"/>
              </a:lnSpc>
              <a:spcBef>
                <a:spcPts val="0"/>
              </a:spcBef>
            </a:pPr>
            <a:r>
              <a:rPr lang="en-US" altLang="zh-CN" sz="1400" dirty="0">
                <a:latin typeface="+mn-lt"/>
                <a:ea typeface="+mn-ea"/>
                <a:cs typeface="+mn-ea"/>
                <a:sym typeface="+mn-lt"/>
              </a:rPr>
              <a:t>The trained model is evaluated based on its performance on given test sets as </a:t>
            </a:r>
            <a:r>
              <a:rPr lang="en-US" altLang="zh-CN" sz="1400" dirty="0">
                <a:solidFill>
                  <a:srgbClr val="FF0000"/>
                </a:solidFill>
                <a:latin typeface="+mn-lt"/>
                <a:ea typeface="+mn-ea"/>
                <a:cs typeface="+mn-ea"/>
                <a:sym typeface="+mn-lt"/>
              </a:rPr>
              <a:t>mean dice </a:t>
            </a:r>
            <a:r>
              <a:rPr lang="en-US" altLang="zh-CN" sz="1400" dirty="0">
                <a:latin typeface="+mn-lt"/>
                <a:ea typeface="+mn-ea"/>
                <a:cs typeface="+mn-ea"/>
                <a:sym typeface="+mn-lt"/>
              </a:rPr>
              <a:t>, </a:t>
            </a:r>
            <a:r>
              <a:rPr lang="en-US" altLang="zh-CN" sz="1400" dirty="0">
                <a:solidFill>
                  <a:srgbClr val="FF0000"/>
                </a:solidFill>
                <a:latin typeface="+mn-lt"/>
                <a:ea typeface="+mn-ea"/>
                <a:cs typeface="+mn-ea"/>
                <a:sym typeface="+mn-lt"/>
              </a:rPr>
              <a:t>mean IOU</a:t>
            </a:r>
            <a:r>
              <a:rPr lang="en-US" altLang="zh-CN" sz="1400" dirty="0">
                <a:latin typeface="+mn-lt"/>
                <a:ea typeface="+mn-ea"/>
                <a:cs typeface="+mn-ea"/>
                <a:sym typeface="+mn-lt"/>
              </a:rPr>
              <a:t>.</a:t>
            </a:r>
            <a:r>
              <a:rPr lang="en-US" altLang="zh-CN" sz="2000" dirty="0">
                <a:solidFill>
                  <a:srgbClr val="13436C"/>
                </a:solidFill>
                <a:latin typeface="+mn-lt"/>
                <a:ea typeface="+mn-ea"/>
                <a:cs typeface="+mn-ea"/>
                <a:sym typeface="+mn-lt"/>
              </a:rPr>
              <a:t> </a:t>
            </a:r>
          </a:p>
          <a:p>
            <a:pPr>
              <a:lnSpc>
                <a:spcPct val="150000"/>
              </a:lnSpc>
              <a:spcBef>
                <a:spcPts val="0"/>
              </a:spcBef>
            </a:pPr>
            <a:r>
              <a:rPr lang="en-US" altLang="zh-CN" sz="1200" dirty="0">
                <a:latin typeface="+mn-lt"/>
                <a:ea typeface="+mn-ea"/>
                <a:cs typeface="+mn-ea"/>
                <a:sym typeface="+mn-lt"/>
              </a:rPr>
              <a:t> </a:t>
            </a:r>
          </a:p>
        </p:txBody>
      </p:sp>
      <p:sp>
        <p:nvSpPr>
          <p:cNvPr id="9" name="Text Placeholder 2">
            <a:extLst>
              <a:ext uri="{FF2B5EF4-FFF2-40B4-BE49-F238E27FC236}">
                <a16:creationId xmlns:a16="http://schemas.microsoft.com/office/drawing/2014/main" id="{79781DAF-FBF1-F88B-A143-A27F7BE4914E}"/>
              </a:ext>
            </a:extLst>
          </p:cNvPr>
          <p:cNvSpPr txBox="1"/>
          <p:nvPr/>
        </p:nvSpPr>
        <p:spPr>
          <a:xfrm>
            <a:off x="4477964" y="3336835"/>
            <a:ext cx="3930917" cy="692582"/>
          </a:xfrm>
          <a:prstGeom prst="rect">
            <a:avLst/>
          </a:prstGeom>
        </p:spPr>
        <p:txBody>
          <a:bodyPr/>
          <a:lstStyle>
            <a:lvl1pPr marL="0" indent="0" algn="ctr" defTabSz="914400" rtl="0" eaLnBrk="1" latinLnBrk="0" hangingPunct="1">
              <a:lnSpc>
                <a:spcPct val="60000"/>
              </a:lnSpc>
              <a:spcBef>
                <a:spcPts val="1000"/>
              </a:spcBef>
              <a:buFont typeface="Arial" panose="020B0604020202020204" pitchFamily="34" charset="0"/>
              <a:buNone/>
              <a:defRPr sz="1800" b="0" i="0" kern="1200">
                <a:solidFill>
                  <a:schemeClr val="tx1"/>
                </a:solidFill>
                <a:latin typeface="SF UI Display Thin" charset="0"/>
                <a:ea typeface="SF UI Display Thin" charset="0"/>
                <a:cs typeface="SF UI Display Thin"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pPr>
            <a:r>
              <a:rPr lang="en-US" altLang="zh-CN" sz="2000" b="1" dirty="0">
                <a:solidFill>
                  <a:srgbClr val="13436C"/>
                </a:solidFill>
                <a:latin typeface="+mn-lt"/>
                <a:ea typeface="+mn-ea"/>
                <a:cs typeface="+mn-ea"/>
                <a:sym typeface="+mn-lt"/>
              </a:rPr>
              <a:t>Deployment</a:t>
            </a:r>
          </a:p>
          <a:p>
            <a:pPr>
              <a:lnSpc>
                <a:spcPct val="150000"/>
              </a:lnSpc>
              <a:spcBef>
                <a:spcPts val="0"/>
              </a:spcBef>
            </a:pPr>
            <a:r>
              <a:rPr lang="en-US" altLang="zh-CN" sz="1400" dirty="0">
                <a:latin typeface="+mn-lt"/>
                <a:cs typeface="+mn-ea"/>
                <a:sym typeface="+mn-lt"/>
              </a:rPr>
              <a:t>The model is deployed to systems that make use of it such as web applications, mobile applications and so on.</a:t>
            </a:r>
            <a:endParaRPr lang="en-US" altLang="zh-CN" sz="1400" dirty="0">
              <a:latin typeface="+mn-lt"/>
              <a:ea typeface="+mn-ea"/>
              <a:cs typeface="+mn-ea"/>
              <a:sym typeface="+mn-lt"/>
            </a:endParaRPr>
          </a:p>
        </p:txBody>
      </p:sp>
    </p:spTree>
    <p:extLst>
      <p:ext uri="{BB962C8B-B14F-4D97-AF65-F5344CB8AC3E}">
        <p14:creationId xmlns:p14="http://schemas.microsoft.com/office/powerpoint/2010/main" val="258412078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2">
            <a:extLst>
              <a:ext uri="{FF2B5EF4-FFF2-40B4-BE49-F238E27FC236}">
                <a16:creationId xmlns:a16="http://schemas.microsoft.com/office/drawing/2014/main" id="{BBB5F111-47A3-B122-CC15-93DC50CE9EDB}"/>
              </a:ext>
            </a:extLst>
          </p:cNvPr>
          <p:cNvSpPr txBox="1"/>
          <p:nvPr/>
        </p:nvSpPr>
        <p:spPr>
          <a:xfrm>
            <a:off x="971600" y="699542"/>
            <a:ext cx="6940520" cy="3323987"/>
          </a:xfrm>
          <a:prstGeom prst="rect">
            <a:avLst/>
          </a:prstGeom>
          <a:noFill/>
        </p:spPr>
        <p:txBody>
          <a:bodyPr wrap="square" rtlCol="0">
            <a:spAutoFit/>
          </a:bodyPr>
          <a:lstStyle>
            <a:defPPr>
              <a:defRPr lang="zh-CN"/>
            </a:defPPr>
            <a:lvl1pPr>
              <a:defRPr sz="2800">
                <a:solidFill>
                  <a:schemeClr val="bg1"/>
                </a:solidFill>
                <a:latin typeface="时尚中黑简体" panose="01010104010101010101" pitchFamily="2" charset="-122"/>
                <a:ea typeface="时尚中黑简体" panose="01010104010101010101" pitchFamily="2" charset="-122"/>
              </a:defRPr>
            </a:lvl1pPr>
          </a:lstStyle>
          <a:p>
            <a:pPr defTabSz="914148">
              <a:defRPr/>
            </a:pPr>
            <a:r>
              <a:rPr lang="en-US" sz="1800" dirty="0">
                <a:solidFill>
                  <a:srgbClr val="3B4761"/>
                </a:solidFill>
                <a:latin typeface="+mn-lt"/>
                <a:cs typeface="Times New Roman" panose="02020603050405020304" pitchFamily="18" charset="0"/>
              </a:rPr>
              <a:t>We started classification stage and had got a good accuracy of </a:t>
            </a:r>
            <a:r>
              <a:rPr lang="en-US" sz="1800" dirty="0">
                <a:solidFill>
                  <a:srgbClr val="C00000"/>
                </a:solidFill>
                <a:latin typeface="+mn-lt"/>
                <a:cs typeface="Times New Roman" panose="02020603050405020304" pitchFamily="18" charset="0"/>
              </a:rPr>
              <a:t>89%</a:t>
            </a:r>
            <a:r>
              <a:rPr lang="en-US" sz="1800" dirty="0">
                <a:solidFill>
                  <a:srgbClr val="3B4761"/>
                </a:solidFill>
                <a:latin typeface="+mn-lt"/>
                <a:cs typeface="Times New Roman" panose="02020603050405020304" pitchFamily="18" charset="0"/>
              </a:rPr>
              <a:t> by training the data with </a:t>
            </a:r>
            <a:r>
              <a:rPr lang="en-US" sz="1800" dirty="0">
                <a:solidFill>
                  <a:srgbClr val="C00000"/>
                </a:solidFill>
                <a:latin typeface="+mn-lt"/>
                <a:cs typeface="Times New Roman" panose="02020603050405020304" pitchFamily="18" charset="0"/>
                <a:hlinkClick r:id="rId2">
                  <a:extLst>
                    <a:ext uri="{A12FA001-AC4F-418D-AE19-62706E023703}">
                      <ahyp:hlinkClr xmlns:ahyp="http://schemas.microsoft.com/office/drawing/2018/hyperlinkcolor" val="tx"/>
                    </a:ext>
                  </a:extLst>
                </a:hlinkClick>
              </a:rPr>
              <a:t>VGG16</a:t>
            </a:r>
            <a:r>
              <a:rPr lang="en-US" sz="1800" dirty="0">
                <a:solidFill>
                  <a:srgbClr val="C00000"/>
                </a:solidFill>
                <a:latin typeface="+mn-lt"/>
                <a:cs typeface="Times New Roman" panose="02020603050405020304" pitchFamily="18" charset="0"/>
              </a:rPr>
              <a:t>.</a:t>
            </a:r>
          </a:p>
          <a:p>
            <a:pPr defTabSz="914148">
              <a:defRPr/>
            </a:pPr>
            <a:endParaRPr lang="en-US" sz="1800" dirty="0">
              <a:solidFill>
                <a:srgbClr val="3B4761"/>
              </a:solidFill>
              <a:latin typeface="+mn-lt"/>
              <a:cs typeface="Times New Roman" panose="02020603050405020304" pitchFamily="18" charset="0"/>
            </a:endParaRPr>
          </a:p>
          <a:p>
            <a:pPr defTabSz="914148">
              <a:defRPr/>
            </a:pPr>
            <a:endParaRPr lang="en-US" sz="1800" dirty="0">
              <a:solidFill>
                <a:srgbClr val="3B4761"/>
              </a:solidFill>
              <a:latin typeface="+mn-lt"/>
              <a:cs typeface="Times New Roman" panose="02020603050405020304" pitchFamily="18" charset="0"/>
            </a:endParaRPr>
          </a:p>
          <a:p>
            <a:pPr defTabSz="914148">
              <a:defRPr/>
            </a:pPr>
            <a:endParaRPr lang="en-US" sz="1800" dirty="0">
              <a:solidFill>
                <a:srgbClr val="3B4761"/>
              </a:solidFill>
              <a:latin typeface="+mn-lt"/>
              <a:cs typeface="Times New Roman" panose="02020603050405020304" pitchFamily="18" charset="0"/>
            </a:endParaRPr>
          </a:p>
          <a:p>
            <a:pPr defTabSz="914148">
              <a:defRPr/>
            </a:pPr>
            <a:endParaRPr lang="en-US" sz="1800" dirty="0">
              <a:solidFill>
                <a:srgbClr val="3B4761"/>
              </a:solidFill>
              <a:latin typeface="+mn-lt"/>
              <a:cs typeface="Times New Roman" panose="02020603050405020304" pitchFamily="18" charset="0"/>
            </a:endParaRPr>
          </a:p>
          <a:p>
            <a:pPr defTabSz="914148">
              <a:defRPr/>
            </a:pPr>
            <a:endParaRPr lang="en-US" altLang="zh-CN" sz="1800" kern="0" dirty="0">
              <a:solidFill>
                <a:srgbClr val="3B4761"/>
              </a:solidFill>
              <a:latin typeface="+mn-lt"/>
              <a:ea typeface="字魂35号-经典雅黑" panose="02000000000000000000" pitchFamily="2" charset="-122"/>
              <a:cs typeface="Times New Roman" panose="02020603050405020304" pitchFamily="18" charset="0"/>
            </a:endParaRPr>
          </a:p>
          <a:p>
            <a:pPr lvl="1" defTabSz="914148">
              <a:defRPr/>
            </a:pPr>
            <a:endParaRPr lang="en-US" altLang="zh-CN" sz="1400" i="1" kern="0" dirty="0">
              <a:solidFill>
                <a:srgbClr val="3B4761"/>
              </a:solidFill>
              <a:latin typeface="+mn-lt"/>
              <a:ea typeface="字魂35号-经典雅黑" panose="02000000000000000000" pitchFamily="2" charset="-122"/>
              <a:cs typeface="Times New Roman" panose="02020603050405020304" pitchFamily="18" charset="0"/>
            </a:endParaRPr>
          </a:p>
          <a:p>
            <a:pPr lvl="1" defTabSz="914148">
              <a:defRPr/>
            </a:pPr>
            <a:endParaRPr lang="en-US" altLang="zh-CN" sz="1400" i="1" kern="0" dirty="0">
              <a:solidFill>
                <a:srgbClr val="3B4761"/>
              </a:solidFill>
              <a:ea typeface="字魂35号-经典雅黑" panose="02000000000000000000" pitchFamily="2" charset="-122"/>
              <a:cs typeface="Times New Roman" panose="02020603050405020304" pitchFamily="18" charset="0"/>
            </a:endParaRPr>
          </a:p>
          <a:p>
            <a:pPr lvl="1" defTabSz="914148">
              <a:defRPr/>
            </a:pPr>
            <a:endParaRPr lang="en-US" altLang="zh-CN" sz="1400" i="1" kern="0" dirty="0">
              <a:solidFill>
                <a:srgbClr val="3B4761"/>
              </a:solidFill>
              <a:ea typeface="字魂35号-经典雅黑" panose="02000000000000000000" pitchFamily="2" charset="-122"/>
              <a:cs typeface="Times New Roman" panose="02020603050405020304" pitchFamily="18" charset="0"/>
            </a:endParaRPr>
          </a:p>
          <a:p>
            <a:pPr lvl="1" defTabSz="914148">
              <a:defRPr/>
            </a:pPr>
            <a:endParaRPr lang="en-US" altLang="zh-CN" sz="1400" i="1" kern="0" dirty="0">
              <a:solidFill>
                <a:srgbClr val="3B4761"/>
              </a:solidFill>
              <a:ea typeface="字魂35号-经典雅黑" panose="02000000000000000000" pitchFamily="2" charset="-122"/>
              <a:cs typeface="Times New Roman" panose="02020603050405020304" pitchFamily="18" charset="0"/>
            </a:endParaRPr>
          </a:p>
          <a:p>
            <a:pPr lvl="1" defTabSz="914148">
              <a:defRPr/>
            </a:pPr>
            <a:endParaRPr lang="en-US" altLang="zh-CN" sz="1400" i="1" kern="0" dirty="0">
              <a:solidFill>
                <a:srgbClr val="3B4761"/>
              </a:solidFill>
              <a:ea typeface="字魂35号-经典雅黑" panose="02000000000000000000" pitchFamily="2" charset="-122"/>
              <a:cs typeface="Times New Roman" panose="02020603050405020304" pitchFamily="18" charset="0"/>
            </a:endParaRPr>
          </a:p>
          <a:p>
            <a:pPr lvl="1" defTabSz="914148">
              <a:defRPr/>
            </a:pPr>
            <a:r>
              <a:rPr lang="en-US" altLang="zh-CN" sz="1400" i="1" kern="0" dirty="0">
                <a:solidFill>
                  <a:srgbClr val="FF0000"/>
                </a:solidFill>
                <a:ea typeface="字魂35号-经典雅黑" panose="02000000000000000000" pitchFamily="2" charset="-122"/>
                <a:cs typeface="Times New Roman" panose="02020603050405020304" pitchFamily="18" charset="0"/>
              </a:rPr>
              <a:t>    </a:t>
            </a:r>
          </a:p>
        </p:txBody>
      </p:sp>
      <p:pic>
        <p:nvPicPr>
          <p:cNvPr id="6" name="Picture 5" descr="A screenshot of a computer&#10;&#10;Description automatically generated with medium confidence">
            <a:extLst>
              <a:ext uri="{FF2B5EF4-FFF2-40B4-BE49-F238E27FC236}">
                <a16:creationId xmlns:a16="http://schemas.microsoft.com/office/drawing/2014/main" id="{EBDA08AF-530B-66DC-52C1-FA4F4DCB0A9A}"/>
              </a:ext>
            </a:extLst>
          </p:cNvPr>
          <p:cNvPicPr>
            <a:picLocks noChangeAspect="1"/>
          </p:cNvPicPr>
          <p:nvPr/>
        </p:nvPicPr>
        <p:blipFill rotWithShape="1">
          <a:blip r:embed="rId3">
            <a:extLst>
              <a:ext uri="{28A0092B-C50C-407E-A947-70E740481C1C}">
                <a14:useLocalDpi xmlns:a14="http://schemas.microsoft.com/office/drawing/2010/main" val="0"/>
              </a:ext>
            </a:extLst>
          </a:blip>
          <a:srcRect l="10625" t="31076" r="69687" b="30400"/>
          <a:stretch/>
        </p:blipFill>
        <p:spPr>
          <a:xfrm>
            <a:off x="5004048" y="1527634"/>
            <a:ext cx="3924944" cy="2124236"/>
          </a:xfrm>
          <a:prstGeom prst="rect">
            <a:avLst/>
          </a:prstGeom>
        </p:spPr>
      </p:pic>
      <p:pic>
        <p:nvPicPr>
          <p:cNvPr id="5" name="Picture 4" descr="A screenshot of a computer&#10;&#10;Description automatically generated with medium confidence">
            <a:extLst>
              <a:ext uri="{FF2B5EF4-FFF2-40B4-BE49-F238E27FC236}">
                <a16:creationId xmlns:a16="http://schemas.microsoft.com/office/drawing/2014/main" id="{67A1E8E2-D81A-548E-C508-3B056A156727}"/>
              </a:ext>
            </a:extLst>
          </p:cNvPr>
          <p:cNvPicPr>
            <a:picLocks noChangeAspect="1"/>
          </p:cNvPicPr>
          <p:nvPr/>
        </p:nvPicPr>
        <p:blipFill rotWithShape="1">
          <a:blip r:embed="rId4">
            <a:extLst>
              <a:ext uri="{28A0092B-C50C-407E-A947-70E740481C1C}">
                <a14:useLocalDpi xmlns:a14="http://schemas.microsoft.com/office/drawing/2010/main" val="0"/>
              </a:ext>
            </a:extLst>
          </a:blip>
          <a:srcRect l="10625" t="27600" r="71263" b="24800"/>
          <a:stretch/>
        </p:blipFill>
        <p:spPr>
          <a:xfrm>
            <a:off x="971600" y="1527634"/>
            <a:ext cx="2952328" cy="2124236"/>
          </a:xfrm>
          <a:prstGeom prst="rect">
            <a:avLst/>
          </a:prstGeom>
        </p:spPr>
      </p:pic>
    </p:spTree>
    <p:extLst>
      <p:ext uri="{BB962C8B-B14F-4D97-AF65-F5344CB8AC3E}">
        <p14:creationId xmlns:p14="http://schemas.microsoft.com/office/powerpoint/2010/main" val="218489049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2">
            <a:extLst>
              <a:ext uri="{FF2B5EF4-FFF2-40B4-BE49-F238E27FC236}">
                <a16:creationId xmlns:a16="http://schemas.microsoft.com/office/drawing/2014/main" id="{CE986666-9D1B-DD54-5FD3-B72677261324}"/>
              </a:ext>
            </a:extLst>
          </p:cNvPr>
          <p:cNvSpPr txBox="1"/>
          <p:nvPr/>
        </p:nvSpPr>
        <p:spPr>
          <a:xfrm>
            <a:off x="734478" y="686634"/>
            <a:ext cx="6984776" cy="6004849"/>
          </a:xfrm>
          <a:prstGeom prst="rect">
            <a:avLst/>
          </a:prstGeom>
          <a:noFill/>
        </p:spPr>
        <p:txBody>
          <a:bodyPr wrap="square" rtlCol="0">
            <a:spAutoFit/>
          </a:bodyPr>
          <a:lstStyle>
            <a:defPPr>
              <a:defRPr lang="zh-CN"/>
            </a:defPPr>
            <a:lvl1pPr>
              <a:defRPr sz="2800">
                <a:solidFill>
                  <a:schemeClr val="bg1"/>
                </a:solidFill>
                <a:latin typeface="时尚中黑简体" panose="01010104010101010101" pitchFamily="2" charset="-122"/>
                <a:ea typeface="时尚中黑简体" panose="01010104010101010101" pitchFamily="2" charset="-122"/>
              </a:defRPr>
            </a:lvl1pPr>
          </a:lstStyle>
          <a:p>
            <a:pPr algn="ctr">
              <a:lnSpc>
                <a:spcPct val="150000"/>
              </a:lnSpc>
            </a:pPr>
            <a:r>
              <a:rPr lang="en-US" sz="1800" b="1" i="1" dirty="0">
                <a:solidFill>
                  <a:srgbClr val="3B4761"/>
                </a:solidFill>
                <a:latin typeface="+mn-lt"/>
                <a:cs typeface="Aharoni" panose="02010803020104030203" pitchFamily="2" charset="-79"/>
              </a:rPr>
              <a:t>Deal how the system behave</a:t>
            </a:r>
          </a:p>
          <a:p>
            <a:pPr marL="285750" indent="-285750">
              <a:lnSpc>
                <a:spcPct val="200000"/>
              </a:lnSpc>
              <a:buFont typeface="Arial" panose="020B0604020202020204" pitchFamily="34" charset="0"/>
              <a:buChar char="•"/>
            </a:pPr>
            <a:r>
              <a:rPr lang="en-US" sz="1800" dirty="0">
                <a:solidFill>
                  <a:srgbClr val="3B4761"/>
                </a:solidFill>
                <a:latin typeface="+mn-lt"/>
                <a:cs typeface="Aharoni" panose="02010803020104030203" pitchFamily="2" charset="-79"/>
              </a:rPr>
              <a:t>A platform to input these images, such as web-based interface.</a:t>
            </a:r>
          </a:p>
          <a:p>
            <a:pPr marL="285750" indent="-285750">
              <a:lnSpc>
                <a:spcPct val="200000"/>
              </a:lnSpc>
              <a:buFont typeface="Arial" panose="020B0604020202020204" pitchFamily="34" charset="0"/>
              <a:buChar char="•"/>
            </a:pPr>
            <a:r>
              <a:rPr lang="en-US" sz="1800" dirty="0">
                <a:solidFill>
                  <a:srgbClr val="DB2121"/>
                </a:solidFill>
                <a:latin typeface="+mn-lt"/>
                <a:cs typeface="Aharoni" panose="02010803020104030203" pitchFamily="2" charset="-79"/>
              </a:rPr>
              <a:t>Upload image as input.</a:t>
            </a:r>
          </a:p>
          <a:p>
            <a:pPr marL="285750" indent="-285750">
              <a:lnSpc>
                <a:spcPct val="200000"/>
              </a:lnSpc>
              <a:buFont typeface="Arial" panose="020B0604020202020204" pitchFamily="34" charset="0"/>
              <a:buChar char="•"/>
            </a:pPr>
            <a:r>
              <a:rPr lang="en-US" sz="1800" dirty="0">
                <a:solidFill>
                  <a:srgbClr val="3B4761"/>
                </a:solidFill>
                <a:latin typeface="+mn-lt"/>
                <a:cs typeface="Aharoni" panose="02010803020104030203" pitchFamily="2" charset="-79"/>
              </a:rPr>
              <a:t>Doctor will add patient’s history.</a:t>
            </a:r>
          </a:p>
          <a:p>
            <a:pPr marL="285750" indent="-285750">
              <a:lnSpc>
                <a:spcPct val="200000"/>
              </a:lnSpc>
              <a:buFont typeface="Arial" panose="020B0604020202020204" pitchFamily="34" charset="0"/>
              <a:buChar char="•"/>
            </a:pPr>
            <a:r>
              <a:rPr lang="en-US" sz="1800" dirty="0">
                <a:solidFill>
                  <a:srgbClr val="DB2121"/>
                </a:solidFill>
                <a:latin typeface="+mn-lt"/>
                <a:cs typeface="Aharoni" panose="02010803020104030203" pitchFamily="2" charset="-79"/>
              </a:rPr>
              <a:t>Process the given image.</a:t>
            </a:r>
          </a:p>
          <a:p>
            <a:pPr marL="285750" indent="-285750">
              <a:lnSpc>
                <a:spcPct val="200000"/>
              </a:lnSpc>
              <a:buFont typeface="Arial" panose="020B0604020202020204" pitchFamily="34" charset="0"/>
              <a:buChar char="•"/>
            </a:pPr>
            <a:r>
              <a:rPr lang="en-US" sz="1800" dirty="0">
                <a:solidFill>
                  <a:srgbClr val="3B4761"/>
                </a:solidFill>
                <a:latin typeface="+mn-lt"/>
                <a:cs typeface="Aharoni" panose="02010803020104030203" pitchFamily="2" charset="-79"/>
              </a:rPr>
              <a:t>Detect the location of tumor and Segment it.</a:t>
            </a:r>
          </a:p>
          <a:p>
            <a:pPr marL="285750" indent="-285750">
              <a:lnSpc>
                <a:spcPct val="200000"/>
              </a:lnSpc>
              <a:buFont typeface="Arial" panose="020B0604020202020204" pitchFamily="34" charset="0"/>
              <a:buChar char="•"/>
            </a:pPr>
            <a:r>
              <a:rPr lang="en-US" sz="1800" dirty="0">
                <a:solidFill>
                  <a:srgbClr val="DB2121"/>
                </a:solidFill>
                <a:latin typeface="+mn-lt"/>
                <a:cs typeface="Aharoni" panose="02010803020104030203" pitchFamily="2" charset="-79"/>
              </a:rPr>
              <a:t>Website registration</a:t>
            </a:r>
          </a:p>
          <a:p>
            <a:pPr marL="285750" indent="-285750">
              <a:lnSpc>
                <a:spcPct val="200000"/>
              </a:lnSpc>
              <a:buFont typeface="Arial" panose="020B0604020202020204" pitchFamily="34" charset="0"/>
              <a:buChar char="•"/>
            </a:pPr>
            <a:r>
              <a:rPr lang="en-US" sz="1800" dirty="0">
                <a:solidFill>
                  <a:srgbClr val="3B4761"/>
                </a:solidFill>
                <a:latin typeface="+mn-lt"/>
                <a:cs typeface="Aharoni" panose="02010803020104030203" pitchFamily="2" charset="-79"/>
              </a:rPr>
              <a:t>The doctor can show patient’s history and check the results.</a:t>
            </a:r>
          </a:p>
          <a:p>
            <a:pPr>
              <a:lnSpc>
                <a:spcPct val="150000"/>
              </a:lnSpc>
            </a:pPr>
            <a:endParaRPr lang="en-US" sz="1800" dirty="0">
              <a:solidFill>
                <a:srgbClr val="3B4761"/>
              </a:solidFill>
              <a:latin typeface="+mn-lt"/>
              <a:cs typeface="Aharoni" panose="02010803020104030203" pitchFamily="2" charset="-79"/>
            </a:endParaRPr>
          </a:p>
          <a:p>
            <a:pPr>
              <a:lnSpc>
                <a:spcPct val="150000"/>
              </a:lnSpc>
            </a:pPr>
            <a:r>
              <a:rPr lang="en-US" sz="1800" dirty="0">
                <a:solidFill>
                  <a:srgbClr val="3B4761"/>
                </a:solidFill>
                <a:latin typeface="+mn-lt"/>
                <a:cs typeface="Aharoni" panose="02010803020104030203" pitchFamily="2" charset="-79"/>
              </a:rPr>
              <a:t>	          </a:t>
            </a:r>
          </a:p>
          <a:p>
            <a:pPr>
              <a:lnSpc>
                <a:spcPct val="150000"/>
              </a:lnSpc>
            </a:pPr>
            <a:r>
              <a:rPr lang="en-US" sz="1800" dirty="0">
                <a:solidFill>
                  <a:srgbClr val="3B4761"/>
                </a:solidFill>
                <a:latin typeface="+mn-lt"/>
                <a:cs typeface="Aharoni" panose="02010803020104030203" pitchFamily="2" charset="-79"/>
              </a:rPr>
              <a:t>	               </a:t>
            </a:r>
          </a:p>
          <a:p>
            <a:pPr>
              <a:lnSpc>
                <a:spcPct val="150000"/>
              </a:lnSpc>
            </a:pPr>
            <a:r>
              <a:rPr lang="en-US" sz="1800" dirty="0">
                <a:solidFill>
                  <a:srgbClr val="3B4761"/>
                </a:solidFill>
                <a:latin typeface="+mn-lt"/>
                <a:cs typeface="Aharoni" panose="02010803020104030203" pitchFamily="2" charset="-79"/>
              </a:rPr>
              <a:t>	</a:t>
            </a:r>
          </a:p>
        </p:txBody>
      </p:sp>
      <p:sp>
        <p:nvSpPr>
          <p:cNvPr id="2" name="TextBox 48">
            <a:extLst>
              <a:ext uri="{FF2B5EF4-FFF2-40B4-BE49-F238E27FC236}">
                <a16:creationId xmlns:a16="http://schemas.microsoft.com/office/drawing/2014/main" id="{5B48B6F6-D8B9-F9C5-29E4-E43E78D3C28B}"/>
              </a:ext>
            </a:extLst>
          </p:cNvPr>
          <p:cNvSpPr txBox="1"/>
          <p:nvPr/>
        </p:nvSpPr>
        <p:spPr>
          <a:xfrm>
            <a:off x="971600" y="258246"/>
            <a:ext cx="7014587" cy="492443"/>
          </a:xfrm>
          <a:prstGeom prst="rect">
            <a:avLst/>
          </a:prstGeom>
          <a:noFill/>
        </p:spPr>
        <p:txBody>
          <a:bodyPr wrap="square" lIns="0" tIns="0" rIns="0" bIns="0" rtlCol="0">
            <a:spAutoFit/>
          </a:bodyPr>
          <a:lstStyle/>
          <a:p>
            <a:r>
              <a:rPr lang="en-US" altLang="zh-CN" sz="3200" b="1" dirty="0">
                <a:solidFill>
                  <a:srgbClr val="3B4761"/>
                </a:solidFill>
                <a:latin typeface="Times New Roman" panose="02020603050405020304" pitchFamily="18" charset="0"/>
                <a:ea typeface="微软雅黑" panose="020B0503020204020204" pitchFamily="34" charset="-122"/>
                <a:cs typeface="Times New Roman" panose="02020603050405020304" pitchFamily="18" charset="0"/>
                <a:sym typeface="+mn-lt"/>
              </a:rPr>
              <a:t>Functional Requirements</a:t>
            </a:r>
          </a:p>
        </p:txBody>
      </p:sp>
      <p:sp>
        <p:nvSpPr>
          <p:cNvPr id="3" name="graduation-cap_16905">
            <a:extLst>
              <a:ext uri="{FF2B5EF4-FFF2-40B4-BE49-F238E27FC236}">
                <a16:creationId xmlns:a16="http://schemas.microsoft.com/office/drawing/2014/main" id="{30BC72BE-CA24-ECBD-0EF4-97BE928AA38A}"/>
              </a:ext>
            </a:extLst>
          </p:cNvPr>
          <p:cNvSpPr>
            <a:spLocks noChangeAspect="1"/>
          </p:cNvSpPr>
          <p:nvPr/>
        </p:nvSpPr>
        <p:spPr bwMode="auto">
          <a:xfrm rot="1176017">
            <a:off x="525864" y="383452"/>
            <a:ext cx="417229" cy="242030"/>
          </a:xfrm>
          <a:custGeom>
            <a:avLst/>
            <a:gdLst>
              <a:gd name="connsiteX0" fmla="*/ 82550 w 331788"/>
              <a:gd name="connsiteY0" fmla="*/ 117475 h 198438"/>
              <a:gd name="connsiteX1" fmla="*/ 165100 w 331788"/>
              <a:gd name="connsiteY1" fmla="*/ 157163 h 198438"/>
              <a:gd name="connsiteX2" fmla="*/ 247650 w 331788"/>
              <a:gd name="connsiteY2" fmla="*/ 117475 h 198438"/>
              <a:gd name="connsiteX3" fmla="*/ 247650 w 331788"/>
              <a:gd name="connsiteY3" fmla="*/ 157163 h 198438"/>
              <a:gd name="connsiteX4" fmla="*/ 165100 w 331788"/>
              <a:gd name="connsiteY4" fmla="*/ 198438 h 198438"/>
              <a:gd name="connsiteX5" fmla="*/ 82550 w 331788"/>
              <a:gd name="connsiteY5" fmla="*/ 157163 h 198438"/>
              <a:gd name="connsiteX6" fmla="*/ 20638 w 331788"/>
              <a:gd name="connsiteY6" fmla="*/ 82550 h 198438"/>
              <a:gd name="connsiteX7" fmla="*/ 24606 w 331788"/>
              <a:gd name="connsiteY7" fmla="*/ 86447 h 198438"/>
              <a:gd name="connsiteX8" fmla="*/ 24606 w 331788"/>
              <a:gd name="connsiteY8" fmla="*/ 150091 h 198438"/>
              <a:gd name="connsiteX9" fmla="*/ 28575 w 331788"/>
              <a:gd name="connsiteY9" fmla="*/ 157885 h 198438"/>
              <a:gd name="connsiteX10" fmla="*/ 24606 w 331788"/>
              <a:gd name="connsiteY10" fmla="*/ 164379 h 198438"/>
              <a:gd name="connsiteX11" fmla="*/ 24606 w 331788"/>
              <a:gd name="connsiteY11" fmla="*/ 178667 h 198438"/>
              <a:gd name="connsiteX12" fmla="*/ 20638 w 331788"/>
              <a:gd name="connsiteY12" fmla="*/ 182563 h 198438"/>
              <a:gd name="connsiteX13" fmla="*/ 16669 w 331788"/>
              <a:gd name="connsiteY13" fmla="*/ 178667 h 198438"/>
              <a:gd name="connsiteX14" fmla="*/ 16669 w 331788"/>
              <a:gd name="connsiteY14" fmla="*/ 164379 h 198438"/>
              <a:gd name="connsiteX15" fmla="*/ 12700 w 331788"/>
              <a:gd name="connsiteY15" fmla="*/ 157885 h 198438"/>
              <a:gd name="connsiteX16" fmla="*/ 16669 w 331788"/>
              <a:gd name="connsiteY16" fmla="*/ 150091 h 198438"/>
              <a:gd name="connsiteX17" fmla="*/ 16669 w 331788"/>
              <a:gd name="connsiteY17" fmla="*/ 86447 h 198438"/>
              <a:gd name="connsiteX18" fmla="*/ 20638 w 331788"/>
              <a:gd name="connsiteY18" fmla="*/ 82550 h 198438"/>
              <a:gd name="connsiteX19" fmla="*/ 165100 w 331788"/>
              <a:gd name="connsiteY19" fmla="*/ 58738 h 198438"/>
              <a:gd name="connsiteX20" fmla="*/ 152400 w 331788"/>
              <a:gd name="connsiteY20" fmla="*/ 66676 h 198438"/>
              <a:gd name="connsiteX21" fmla="*/ 165100 w 331788"/>
              <a:gd name="connsiteY21" fmla="*/ 74614 h 198438"/>
              <a:gd name="connsiteX22" fmla="*/ 177800 w 331788"/>
              <a:gd name="connsiteY22" fmla="*/ 66676 h 198438"/>
              <a:gd name="connsiteX23" fmla="*/ 165100 w 331788"/>
              <a:gd name="connsiteY23" fmla="*/ 58738 h 198438"/>
              <a:gd name="connsiteX24" fmla="*/ 165100 w 331788"/>
              <a:gd name="connsiteY24" fmla="*/ 0 h 198438"/>
              <a:gd name="connsiteX25" fmla="*/ 331788 w 331788"/>
              <a:gd name="connsiteY25" fmla="*/ 66675 h 198438"/>
              <a:gd name="connsiteX26" fmla="*/ 165100 w 331788"/>
              <a:gd name="connsiteY26" fmla="*/ 149225 h 198438"/>
              <a:gd name="connsiteX27" fmla="*/ 0 w 331788"/>
              <a:gd name="connsiteY27" fmla="*/ 66675 h 19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1788" h="198438">
                <a:moveTo>
                  <a:pt x="82550" y="117475"/>
                </a:moveTo>
                <a:lnTo>
                  <a:pt x="165100" y="157163"/>
                </a:lnTo>
                <a:lnTo>
                  <a:pt x="247650" y="117475"/>
                </a:lnTo>
                <a:lnTo>
                  <a:pt x="247650" y="157163"/>
                </a:lnTo>
                <a:lnTo>
                  <a:pt x="165100" y="198438"/>
                </a:lnTo>
                <a:lnTo>
                  <a:pt x="82550" y="157163"/>
                </a:lnTo>
                <a:close/>
                <a:moveTo>
                  <a:pt x="20638" y="82550"/>
                </a:moveTo>
                <a:cubicBezTo>
                  <a:pt x="23283" y="82550"/>
                  <a:pt x="24606" y="85148"/>
                  <a:pt x="24606" y="86447"/>
                </a:cubicBezTo>
                <a:cubicBezTo>
                  <a:pt x="24606" y="86447"/>
                  <a:pt x="24606" y="86447"/>
                  <a:pt x="24606" y="150091"/>
                </a:cubicBezTo>
                <a:cubicBezTo>
                  <a:pt x="27252" y="151390"/>
                  <a:pt x="28575" y="153988"/>
                  <a:pt x="28575" y="157885"/>
                </a:cubicBezTo>
                <a:cubicBezTo>
                  <a:pt x="28575" y="160482"/>
                  <a:pt x="27252" y="163080"/>
                  <a:pt x="24606" y="164379"/>
                </a:cubicBezTo>
                <a:cubicBezTo>
                  <a:pt x="24606" y="164379"/>
                  <a:pt x="24606" y="164379"/>
                  <a:pt x="24606" y="178667"/>
                </a:cubicBezTo>
                <a:cubicBezTo>
                  <a:pt x="24606" y="181264"/>
                  <a:pt x="23283" y="182563"/>
                  <a:pt x="20638" y="182563"/>
                </a:cubicBezTo>
                <a:cubicBezTo>
                  <a:pt x="17992" y="182563"/>
                  <a:pt x="16669" y="181264"/>
                  <a:pt x="16669" y="178667"/>
                </a:cubicBezTo>
                <a:cubicBezTo>
                  <a:pt x="16669" y="178667"/>
                  <a:pt x="16669" y="178667"/>
                  <a:pt x="16669" y="164379"/>
                </a:cubicBezTo>
                <a:cubicBezTo>
                  <a:pt x="14023" y="163080"/>
                  <a:pt x="12700" y="160482"/>
                  <a:pt x="12700" y="157885"/>
                </a:cubicBezTo>
                <a:cubicBezTo>
                  <a:pt x="12700" y="153988"/>
                  <a:pt x="14023" y="151390"/>
                  <a:pt x="16669" y="150091"/>
                </a:cubicBezTo>
                <a:cubicBezTo>
                  <a:pt x="16669" y="150091"/>
                  <a:pt x="16669" y="150091"/>
                  <a:pt x="16669" y="86447"/>
                </a:cubicBezTo>
                <a:cubicBezTo>
                  <a:pt x="16669" y="85148"/>
                  <a:pt x="17992" y="82550"/>
                  <a:pt x="20638" y="82550"/>
                </a:cubicBezTo>
                <a:close/>
                <a:moveTo>
                  <a:pt x="165100" y="58738"/>
                </a:moveTo>
                <a:cubicBezTo>
                  <a:pt x="158086" y="58738"/>
                  <a:pt x="152400" y="62292"/>
                  <a:pt x="152400" y="66676"/>
                </a:cubicBezTo>
                <a:cubicBezTo>
                  <a:pt x="152400" y="71060"/>
                  <a:pt x="158086" y="74614"/>
                  <a:pt x="165100" y="74614"/>
                </a:cubicBezTo>
                <a:cubicBezTo>
                  <a:pt x="172114" y="74614"/>
                  <a:pt x="177800" y="71060"/>
                  <a:pt x="177800" y="66676"/>
                </a:cubicBezTo>
                <a:cubicBezTo>
                  <a:pt x="177800" y="62292"/>
                  <a:pt x="172114" y="58738"/>
                  <a:pt x="165100" y="58738"/>
                </a:cubicBezTo>
                <a:close/>
                <a:moveTo>
                  <a:pt x="165100" y="0"/>
                </a:moveTo>
                <a:lnTo>
                  <a:pt x="331788" y="66675"/>
                </a:lnTo>
                <a:lnTo>
                  <a:pt x="165100" y="149225"/>
                </a:lnTo>
                <a:lnTo>
                  <a:pt x="0" y="66675"/>
                </a:lnTo>
                <a:close/>
              </a:path>
            </a:pathLst>
          </a:custGeom>
          <a:solidFill>
            <a:schemeClr val="accent1"/>
          </a:solidFill>
          <a:ln>
            <a:noFill/>
          </a:ln>
        </p:spPr>
        <p:txBody>
          <a:bodyPr/>
          <a:lstStyle/>
          <a:p>
            <a:endParaRPr lang="en-US"/>
          </a:p>
        </p:txBody>
      </p:sp>
      <p:sp>
        <p:nvSpPr>
          <p:cNvPr id="4" name="Slide Number Placeholder 3">
            <a:extLst>
              <a:ext uri="{FF2B5EF4-FFF2-40B4-BE49-F238E27FC236}">
                <a16:creationId xmlns:a16="http://schemas.microsoft.com/office/drawing/2014/main" id="{96941E34-3D09-E3DA-E9B5-0314031CCAC2}"/>
              </a:ext>
            </a:extLst>
          </p:cNvPr>
          <p:cNvSpPr txBox="1">
            <a:spLocks/>
          </p:cNvSpPr>
          <p:nvPr/>
        </p:nvSpPr>
        <p:spPr>
          <a:xfrm>
            <a:off x="6553200" y="4767263"/>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C913308-F349-4B6D-A68A-DD1791B4A57B}" type="slidenum">
              <a:rPr lang="zh-CN" altLang="en-US" sz="1200" smtClean="0">
                <a:solidFill>
                  <a:schemeClr val="bg1">
                    <a:lumMod val="50000"/>
                  </a:schemeClr>
                </a:solidFill>
              </a:rPr>
              <a:pPr algn="r"/>
              <a:t>23</a:t>
            </a:fld>
            <a:endParaRPr lang="zh-CN" altLang="en-US" sz="1200" dirty="0">
              <a:solidFill>
                <a:schemeClr val="bg1">
                  <a:lumMod val="50000"/>
                </a:schemeClr>
              </a:solidFill>
            </a:endParaRPr>
          </a:p>
        </p:txBody>
      </p:sp>
    </p:spTree>
    <p:extLst>
      <p:ext uri="{BB962C8B-B14F-4D97-AF65-F5344CB8AC3E}">
        <p14:creationId xmlns:p14="http://schemas.microsoft.com/office/powerpoint/2010/main" val="423634925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lt">
                                    <p:tmPct val="3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2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2">
            <a:extLst>
              <a:ext uri="{FF2B5EF4-FFF2-40B4-BE49-F238E27FC236}">
                <a16:creationId xmlns:a16="http://schemas.microsoft.com/office/drawing/2014/main" id="{CE986666-9D1B-DD54-5FD3-B72677261324}"/>
              </a:ext>
            </a:extLst>
          </p:cNvPr>
          <p:cNvSpPr txBox="1"/>
          <p:nvPr/>
        </p:nvSpPr>
        <p:spPr>
          <a:xfrm>
            <a:off x="701225" y="764049"/>
            <a:ext cx="6984776" cy="4619854"/>
          </a:xfrm>
          <a:prstGeom prst="rect">
            <a:avLst/>
          </a:prstGeom>
          <a:noFill/>
        </p:spPr>
        <p:txBody>
          <a:bodyPr wrap="square" rtlCol="0">
            <a:spAutoFit/>
          </a:bodyPr>
          <a:lstStyle>
            <a:defPPr>
              <a:defRPr lang="zh-CN"/>
            </a:defPPr>
            <a:lvl1pPr>
              <a:defRPr sz="2800">
                <a:solidFill>
                  <a:schemeClr val="bg1"/>
                </a:solidFill>
                <a:latin typeface="时尚中黑简体" panose="01010104010101010101" pitchFamily="2" charset="-122"/>
                <a:ea typeface="时尚中黑简体" panose="01010104010101010101" pitchFamily="2" charset="-122"/>
              </a:defRPr>
            </a:lvl1pPr>
          </a:lstStyle>
          <a:p>
            <a:pPr algn="ctr">
              <a:lnSpc>
                <a:spcPct val="200000"/>
              </a:lnSpc>
            </a:pPr>
            <a:r>
              <a:rPr lang="en-US" sz="1800" b="1" i="1" dirty="0">
                <a:solidFill>
                  <a:srgbClr val="3B4761"/>
                </a:solidFill>
                <a:latin typeface="+mn-lt"/>
                <a:cs typeface="Aharoni" panose="02010803020104030203" pitchFamily="2" charset="-79"/>
              </a:rPr>
              <a:t>Refer to system qualities</a:t>
            </a:r>
          </a:p>
          <a:p>
            <a:pPr marL="285750" indent="-285750">
              <a:lnSpc>
                <a:spcPct val="200000"/>
              </a:lnSpc>
              <a:buFont typeface="Arial" panose="020B0604020202020204" pitchFamily="34" charset="0"/>
              <a:buChar char="•"/>
            </a:pPr>
            <a:r>
              <a:rPr lang="en-US" sz="1800" dirty="0">
                <a:solidFill>
                  <a:srgbClr val="DB2121"/>
                </a:solidFill>
                <a:latin typeface="+mn-lt"/>
                <a:cs typeface="Aharoni" panose="02010803020104030203" pitchFamily="2" charset="-79"/>
              </a:rPr>
              <a:t>Usability</a:t>
            </a:r>
            <a:r>
              <a:rPr lang="ar-EG" sz="1800" dirty="0">
                <a:solidFill>
                  <a:srgbClr val="DB2121"/>
                </a:solidFill>
                <a:latin typeface="+mn-lt"/>
                <a:cs typeface="Aharoni" panose="02010803020104030203" pitchFamily="2" charset="-79"/>
              </a:rPr>
              <a:t>:</a:t>
            </a:r>
            <a:r>
              <a:rPr lang="en-US" sz="1800" dirty="0">
                <a:solidFill>
                  <a:srgbClr val="DB2121"/>
                </a:solidFill>
                <a:latin typeface="+mn-lt"/>
                <a:cs typeface="Aharoni" panose="02010803020104030203" pitchFamily="2" charset="-79"/>
              </a:rPr>
              <a:t> our system can be easy to use.</a:t>
            </a:r>
          </a:p>
          <a:p>
            <a:pPr marL="285750" indent="-285750">
              <a:lnSpc>
                <a:spcPct val="200000"/>
              </a:lnSpc>
              <a:buFont typeface="Arial" panose="020B0604020202020204" pitchFamily="34" charset="0"/>
              <a:buChar char="•"/>
            </a:pPr>
            <a:r>
              <a:rPr lang="en-US" sz="1800" dirty="0">
                <a:solidFill>
                  <a:srgbClr val="3B4761"/>
                </a:solidFill>
                <a:latin typeface="+mn-lt"/>
                <a:cs typeface="Aharoni" panose="02010803020104030203" pitchFamily="2" charset="-79"/>
              </a:rPr>
              <a:t>Efficiency:  The system will be able to process images quickly and accurately</a:t>
            </a:r>
          </a:p>
          <a:p>
            <a:pPr marL="285750" indent="-285750">
              <a:lnSpc>
                <a:spcPct val="200000"/>
              </a:lnSpc>
              <a:buFont typeface="Arial" panose="020B0604020202020204" pitchFamily="34" charset="0"/>
              <a:buChar char="•"/>
            </a:pPr>
            <a:r>
              <a:rPr lang="en-US" sz="1800" dirty="0">
                <a:solidFill>
                  <a:srgbClr val="DB2121"/>
                </a:solidFill>
                <a:latin typeface="+mn-lt"/>
                <a:cs typeface="Aharoni" panose="02010803020104030203" pitchFamily="2" charset="-79"/>
              </a:rPr>
              <a:t>Scalability: Our project is divided to modules that have ability to extend.</a:t>
            </a:r>
          </a:p>
          <a:p>
            <a:pPr>
              <a:lnSpc>
                <a:spcPct val="150000"/>
              </a:lnSpc>
            </a:pPr>
            <a:r>
              <a:rPr lang="en-US" sz="1800" dirty="0">
                <a:solidFill>
                  <a:srgbClr val="3B4761"/>
                </a:solidFill>
                <a:latin typeface="+mn-lt"/>
                <a:cs typeface="Aharoni" panose="02010803020104030203" pitchFamily="2" charset="-79"/>
              </a:rPr>
              <a:t>	          </a:t>
            </a:r>
          </a:p>
          <a:p>
            <a:pPr>
              <a:lnSpc>
                <a:spcPct val="150000"/>
              </a:lnSpc>
            </a:pPr>
            <a:r>
              <a:rPr lang="en-US" sz="1800" dirty="0">
                <a:solidFill>
                  <a:srgbClr val="3B4761"/>
                </a:solidFill>
                <a:latin typeface="+mn-lt"/>
                <a:cs typeface="Aharoni" panose="02010803020104030203" pitchFamily="2" charset="-79"/>
              </a:rPr>
              <a:t>	               </a:t>
            </a:r>
          </a:p>
          <a:p>
            <a:pPr>
              <a:lnSpc>
                <a:spcPct val="150000"/>
              </a:lnSpc>
            </a:pPr>
            <a:r>
              <a:rPr lang="en-US" sz="1800" dirty="0">
                <a:solidFill>
                  <a:srgbClr val="3B4761"/>
                </a:solidFill>
                <a:latin typeface="+mn-lt"/>
                <a:cs typeface="Aharoni" panose="02010803020104030203" pitchFamily="2" charset="-79"/>
              </a:rPr>
              <a:t>	</a:t>
            </a:r>
          </a:p>
        </p:txBody>
      </p:sp>
      <p:sp>
        <p:nvSpPr>
          <p:cNvPr id="2" name="TextBox 48">
            <a:extLst>
              <a:ext uri="{FF2B5EF4-FFF2-40B4-BE49-F238E27FC236}">
                <a16:creationId xmlns:a16="http://schemas.microsoft.com/office/drawing/2014/main" id="{5B48B6F6-D8B9-F9C5-29E4-E43E78D3C28B}"/>
              </a:ext>
            </a:extLst>
          </p:cNvPr>
          <p:cNvSpPr txBox="1"/>
          <p:nvPr/>
        </p:nvSpPr>
        <p:spPr>
          <a:xfrm>
            <a:off x="971600" y="483518"/>
            <a:ext cx="7014587" cy="492443"/>
          </a:xfrm>
          <a:prstGeom prst="rect">
            <a:avLst/>
          </a:prstGeom>
          <a:noFill/>
        </p:spPr>
        <p:txBody>
          <a:bodyPr wrap="square" lIns="0" tIns="0" rIns="0" bIns="0" rtlCol="0">
            <a:spAutoFit/>
          </a:bodyPr>
          <a:lstStyle/>
          <a:p>
            <a:r>
              <a:rPr lang="en-US" altLang="zh-CN" sz="3200" b="1" dirty="0">
                <a:solidFill>
                  <a:srgbClr val="3B4761"/>
                </a:solidFill>
                <a:latin typeface="Times New Roman" panose="02020603050405020304" pitchFamily="18" charset="0"/>
                <a:ea typeface="微软雅黑" panose="020B0503020204020204" pitchFamily="34" charset="-122"/>
                <a:cs typeface="Times New Roman" panose="02020603050405020304" pitchFamily="18" charset="0"/>
                <a:sym typeface="+mn-lt"/>
              </a:rPr>
              <a:t>Non-functional Requirements</a:t>
            </a:r>
          </a:p>
        </p:txBody>
      </p:sp>
      <p:sp>
        <p:nvSpPr>
          <p:cNvPr id="3" name="graduation-cap_16905">
            <a:extLst>
              <a:ext uri="{FF2B5EF4-FFF2-40B4-BE49-F238E27FC236}">
                <a16:creationId xmlns:a16="http://schemas.microsoft.com/office/drawing/2014/main" id="{30BC72BE-CA24-ECBD-0EF4-97BE928AA38A}"/>
              </a:ext>
            </a:extLst>
          </p:cNvPr>
          <p:cNvSpPr>
            <a:spLocks noChangeAspect="1"/>
          </p:cNvSpPr>
          <p:nvPr/>
        </p:nvSpPr>
        <p:spPr bwMode="auto">
          <a:xfrm rot="1176017">
            <a:off x="525864" y="608724"/>
            <a:ext cx="417229" cy="242030"/>
          </a:xfrm>
          <a:custGeom>
            <a:avLst/>
            <a:gdLst>
              <a:gd name="connsiteX0" fmla="*/ 82550 w 331788"/>
              <a:gd name="connsiteY0" fmla="*/ 117475 h 198438"/>
              <a:gd name="connsiteX1" fmla="*/ 165100 w 331788"/>
              <a:gd name="connsiteY1" fmla="*/ 157163 h 198438"/>
              <a:gd name="connsiteX2" fmla="*/ 247650 w 331788"/>
              <a:gd name="connsiteY2" fmla="*/ 117475 h 198438"/>
              <a:gd name="connsiteX3" fmla="*/ 247650 w 331788"/>
              <a:gd name="connsiteY3" fmla="*/ 157163 h 198438"/>
              <a:gd name="connsiteX4" fmla="*/ 165100 w 331788"/>
              <a:gd name="connsiteY4" fmla="*/ 198438 h 198438"/>
              <a:gd name="connsiteX5" fmla="*/ 82550 w 331788"/>
              <a:gd name="connsiteY5" fmla="*/ 157163 h 198438"/>
              <a:gd name="connsiteX6" fmla="*/ 20638 w 331788"/>
              <a:gd name="connsiteY6" fmla="*/ 82550 h 198438"/>
              <a:gd name="connsiteX7" fmla="*/ 24606 w 331788"/>
              <a:gd name="connsiteY7" fmla="*/ 86447 h 198438"/>
              <a:gd name="connsiteX8" fmla="*/ 24606 w 331788"/>
              <a:gd name="connsiteY8" fmla="*/ 150091 h 198438"/>
              <a:gd name="connsiteX9" fmla="*/ 28575 w 331788"/>
              <a:gd name="connsiteY9" fmla="*/ 157885 h 198438"/>
              <a:gd name="connsiteX10" fmla="*/ 24606 w 331788"/>
              <a:gd name="connsiteY10" fmla="*/ 164379 h 198438"/>
              <a:gd name="connsiteX11" fmla="*/ 24606 w 331788"/>
              <a:gd name="connsiteY11" fmla="*/ 178667 h 198438"/>
              <a:gd name="connsiteX12" fmla="*/ 20638 w 331788"/>
              <a:gd name="connsiteY12" fmla="*/ 182563 h 198438"/>
              <a:gd name="connsiteX13" fmla="*/ 16669 w 331788"/>
              <a:gd name="connsiteY13" fmla="*/ 178667 h 198438"/>
              <a:gd name="connsiteX14" fmla="*/ 16669 w 331788"/>
              <a:gd name="connsiteY14" fmla="*/ 164379 h 198438"/>
              <a:gd name="connsiteX15" fmla="*/ 12700 w 331788"/>
              <a:gd name="connsiteY15" fmla="*/ 157885 h 198438"/>
              <a:gd name="connsiteX16" fmla="*/ 16669 w 331788"/>
              <a:gd name="connsiteY16" fmla="*/ 150091 h 198438"/>
              <a:gd name="connsiteX17" fmla="*/ 16669 w 331788"/>
              <a:gd name="connsiteY17" fmla="*/ 86447 h 198438"/>
              <a:gd name="connsiteX18" fmla="*/ 20638 w 331788"/>
              <a:gd name="connsiteY18" fmla="*/ 82550 h 198438"/>
              <a:gd name="connsiteX19" fmla="*/ 165100 w 331788"/>
              <a:gd name="connsiteY19" fmla="*/ 58738 h 198438"/>
              <a:gd name="connsiteX20" fmla="*/ 152400 w 331788"/>
              <a:gd name="connsiteY20" fmla="*/ 66676 h 198438"/>
              <a:gd name="connsiteX21" fmla="*/ 165100 w 331788"/>
              <a:gd name="connsiteY21" fmla="*/ 74614 h 198438"/>
              <a:gd name="connsiteX22" fmla="*/ 177800 w 331788"/>
              <a:gd name="connsiteY22" fmla="*/ 66676 h 198438"/>
              <a:gd name="connsiteX23" fmla="*/ 165100 w 331788"/>
              <a:gd name="connsiteY23" fmla="*/ 58738 h 198438"/>
              <a:gd name="connsiteX24" fmla="*/ 165100 w 331788"/>
              <a:gd name="connsiteY24" fmla="*/ 0 h 198438"/>
              <a:gd name="connsiteX25" fmla="*/ 331788 w 331788"/>
              <a:gd name="connsiteY25" fmla="*/ 66675 h 198438"/>
              <a:gd name="connsiteX26" fmla="*/ 165100 w 331788"/>
              <a:gd name="connsiteY26" fmla="*/ 149225 h 198438"/>
              <a:gd name="connsiteX27" fmla="*/ 0 w 331788"/>
              <a:gd name="connsiteY27" fmla="*/ 66675 h 19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1788" h="198438">
                <a:moveTo>
                  <a:pt x="82550" y="117475"/>
                </a:moveTo>
                <a:lnTo>
                  <a:pt x="165100" y="157163"/>
                </a:lnTo>
                <a:lnTo>
                  <a:pt x="247650" y="117475"/>
                </a:lnTo>
                <a:lnTo>
                  <a:pt x="247650" y="157163"/>
                </a:lnTo>
                <a:lnTo>
                  <a:pt x="165100" y="198438"/>
                </a:lnTo>
                <a:lnTo>
                  <a:pt x="82550" y="157163"/>
                </a:lnTo>
                <a:close/>
                <a:moveTo>
                  <a:pt x="20638" y="82550"/>
                </a:moveTo>
                <a:cubicBezTo>
                  <a:pt x="23283" y="82550"/>
                  <a:pt x="24606" y="85148"/>
                  <a:pt x="24606" y="86447"/>
                </a:cubicBezTo>
                <a:cubicBezTo>
                  <a:pt x="24606" y="86447"/>
                  <a:pt x="24606" y="86447"/>
                  <a:pt x="24606" y="150091"/>
                </a:cubicBezTo>
                <a:cubicBezTo>
                  <a:pt x="27252" y="151390"/>
                  <a:pt x="28575" y="153988"/>
                  <a:pt x="28575" y="157885"/>
                </a:cubicBezTo>
                <a:cubicBezTo>
                  <a:pt x="28575" y="160482"/>
                  <a:pt x="27252" y="163080"/>
                  <a:pt x="24606" y="164379"/>
                </a:cubicBezTo>
                <a:cubicBezTo>
                  <a:pt x="24606" y="164379"/>
                  <a:pt x="24606" y="164379"/>
                  <a:pt x="24606" y="178667"/>
                </a:cubicBezTo>
                <a:cubicBezTo>
                  <a:pt x="24606" y="181264"/>
                  <a:pt x="23283" y="182563"/>
                  <a:pt x="20638" y="182563"/>
                </a:cubicBezTo>
                <a:cubicBezTo>
                  <a:pt x="17992" y="182563"/>
                  <a:pt x="16669" y="181264"/>
                  <a:pt x="16669" y="178667"/>
                </a:cubicBezTo>
                <a:cubicBezTo>
                  <a:pt x="16669" y="178667"/>
                  <a:pt x="16669" y="178667"/>
                  <a:pt x="16669" y="164379"/>
                </a:cubicBezTo>
                <a:cubicBezTo>
                  <a:pt x="14023" y="163080"/>
                  <a:pt x="12700" y="160482"/>
                  <a:pt x="12700" y="157885"/>
                </a:cubicBezTo>
                <a:cubicBezTo>
                  <a:pt x="12700" y="153988"/>
                  <a:pt x="14023" y="151390"/>
                  <a:pt x="16669" y="150091"/>
                </a:cubicBezTo>
                <a:cubicBezTo>
                  <a:pt x="16669" y="150091"/>
                  <a:pt x="16669" y="150091"/>
                  <a:pt x="16669" y="86447"/>
                </a:cubicBezTo>
                <a:cubicBezTo>
                  <a:pt x="16669" y="85148"/>
                  <a:pt x="17992" y="82550"/>
                  <a:pt x="20638" y="82550"/>
                </a:cubicBezTo>
                <a:close/>
                <a:moveTo>
                  <a:pt x="165100" y="58738"/>
                </a:moveTo>
                <a:cubicBezTo>
                  <a:pt x="158086" y="58738"/>
                  <a:pt x="152400" y="62292"/>
                  <a:pt x="152400" y="66676"/>
                </a:cubicBezTo>
                <a:cubicBezTo>
                  <a:pt x="152400" y="71060"/>
                  <a:pt x="158086" y="74614"/>
                  <a:pt x="165100" y="74614"/>
                </a:cubicBezTo>
                <a:cubicBezTo>
                  <a:pt x="172114" y="74614"/>
                  <a:pt x="177800" y="71060"/>
                  <a:pt x="177800" y="66676"/>
                </a:cubicBezTo>
                <a:cubicBezTo>
                  <a:pt x="177800" y="62292"/>
                  <a:pt x="172114" y="58738"/>
                  <a:pt x="165100" y="58738"/>
                </a:cubicBezTo>
                <a:close/>
                <a:moveTo>
                  <a:pt x="165100" y="0"/>
                </a:moveTo>
                <a:lnTo>
                  <a:pt x="331788" y="66675"/>
                </a:lnTo>
                <a:lnTo>
                  <a:pt x="165100" y="149225"/>
                </a:lnTo>
                <a:lnTo>
                  <a:pt x="0" y="66675"/>
                </a:lnTo>
                <a:close/>
              </a:path>
            </a:pathLst>
          </a:custGeom>
          <a:solidFill>
            <a:schemeClr val="accent1"/>
          </a:solidFill>
          <a:ln>
            <a:noFill/>
          </a:ln>
        </p:spPr>
        <p:txBody>
          <a:bodyPr/>
          <a:lstStyle/>
          <a:p>
            <a:endParaRPr lang="en-US"/>
          </a:p>
        </p:txBody>
      </p:sp>
      <p:sp>
        <p:nvSpPr>
          <p:cNvPr id="4" name="Slide Number Placeholder 3">
            <a:extLst>
              <a:ext uri="{FF2B5EF4-FFF2-40B4-BE49-F238E27FC236}">
                <a16:creationId xmlns:a16="http://schemas.microsoft.com/office/drawing/2014/main" id="{AA12FD34-1783-0856-9DB8-33ECCE0D58D4}"/>
              </a:ext>
            </a:extLst>
          </p:cNvPr>
          <p:cNvSpPr txBox="1">
            <a:spLocks/>
          </p:cNvSpPr>
          <p:nvPr/>
        </p:nvSpPr>
        <p:spPr>
          <a:xfrm>
            <a:off x="6553200" y="4767263"/>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C913308-F349-4B6D-A68A-DD1791B4A57B}" type="slidenum">
              <a:rPr lang="zh-CN" altLang="en-US" sz="1200" smtClean="0">
                <a:solidFill>
                  <a:schemeClr val="bg1">
                    <a:lumMod val="50000"/>
                  </a:schemeClr>
                </a:solidFill>
              </a:rPr>
              <a:pPr algn="r"/>
              <a:t>24</a:t>
            </a:fld>
            <a:endParaRPr lang="zh-CN" altLang="en-US" sz="1200" dirty="0">
              <a:solidFill>
                <a:schemeClr val="bg1">
                  <a:lumMod val="50000"/>
                </a:schemeClr>
              </a:solidFill>
            </a:endParaRPr>
          </a:p>
        </p:txBody>
      </p:sp>
    </p:spTree>
    <p:extLst>
      <p:ext uri="{BB962C8B-B14F-4D97-AF65-F5344CB8AC3E}">
        <p14:creationId xmlns:p14="http://schemas.microsoft.com/office/powerpoint/2010/main" val="34255615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lt">
                                    <p:tmPct val="3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2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rot="2700000">
            <a:off x="-2697387" y="-41999"/>
            <a:ext cx="4097614" cy="4558333"/>
          </a:xfrm>
          <a:prstGeom prst="rect">
            <a:avLst/>
          </a:prstGeom>
          <a:solidFill>
            <a:srgbClr val="3B476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B4761"/>
              </a:solidFill>
            </a:endParaRPr>
          </a:p>
        </p:txBody>
      </p:sp>
      <p:sp>
        <p:nvSpPr>
          <p:cNvPr id="7" name="TextBox 48"/>
          <p:cNvSpPr txBox="1"/>
          <p:nvPr/>
        </p:nvSpPr>
        <p:spPr>
          <a:xfrm>
            <a:off x="251520" y="1744725"/>
            <a:ext cx="4492078" cy="492443"/>
          </a:xfrm>
          <a:prstGeom prst="rect">
            <a:avLst/>
          </a:prstGeom>
          <a:noFill/>
        </p:spPr>
        <p:txBody>
          <a:bodyPr wrap="square" lIns="0" tIns="0" rIns="0" bIns="0" rtlCol="0">
            <a:spAutoFit/>
          </a:bodyPr>
          <a:lstStyle/>
          <a:p>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lt"/>
              </a:rPr>
              <a:t>Time plan</a:t>
            </a:r>
          </a:p>
        </p:txBody>
      </p:sp>
      <p:graphicFrame>
        <p:nvGraphicFramePr>
          <p:cNvPr id="3" name="Chart 2">
            <a:extLst>
              <a:ext uri="{FF2B5EF4-FFF2-40B4-BE49-F238E27FC236}">
                <a16:creationId xmlns:a16="http://schemas.microsoft.com/office/drawing/2014/main" id="{F27FCC65-FA23-2780-7875-ACDE975B85D5}"/>
              </a:ext>
            </a:extLst>
          </p:cNvPr>
          <p:cNvGraphicFramePr/>
          <p:nvPr>
            <p:extLst>
              <p:ext uri="{D42A27DB-BD31-4B8C-83A1-F6EECF244321}">
                <p14:modId xmlns:p14="http://schemas.microsoft.com/office/powerpoint/2010/main" val="2013307367"/>
              </p:ext>
            </p:extLst>
          </p:nvPr>
        </p:nvGraphicFramePr>
        <p:xfrm>
          <a:off x="2483768" y="102393"/>
          <a:ext cx="6493891" cy="4629597"/>
        </p:xfrm>
        <a:graphic>
          <a:graphicData uri="http://schemas.openxmlformats.org/drawingml/2006/chart">
            <c:chart xmlns:c="http://schemas.openxmlformats.org/drawingml/2006/chart" xmlns:r="http://schemas.openxmlformats.org/officeDocument/2006/relationships" r:id="rId4"/>
          </a:graphicData>
        </a:graphic>
      </p:graphicFrame>
      <p:sp>
        <p:nvSpPr>
          <p:cNvPr id="4" name="Slide Number Placeholder 3">
            <a:extLst>
              <a:ext uri="{FF2B5EF4-FFF2-40B4-BE49-F238E27FC236}">
                <a16:creationId xmlns:a16="http://schemas.microsoft.com/office/drawing/2014/main" id="{E35E7ECA-1AB6-E40A-B780-3E6C78FDE9BE}"/>
              </a:ext>
            </a:extLst>
          </p:cNvPr>
          <p:cNvSpPr txBox="1">
            <a:spLocks/>
          </p:cNvSpPr>
          <p:nvPr/>
        </p:nvSpPr>
        <p:spPr>
          <a:xfrm>
            <a:off x="6553200" y="4767263"/>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C913308-F349-4B6D-A68A-DD1791B4A57B}" type="slidenum">
              <a:rPr lang="zh-CN" altLang="en-US" sz="1200" smtClean="0">
                <a:solidFill>
                  <a:schemeClr val="bg1">
                    <a:lumMod val="50000"/>
                  </a:schemeClr>
                </a:solidFill>
              </a:rPr>
              <a:pPr algn="r"/>
              <a:t>25</a:t>
            </a:fld>
            <a:endParaRPr lang="zh-CN" altLang="en-US" sz="1200" dirty="0">
              <a:solidFill>
                <a:schemeClr val="bg1">
                  <a:lumMod val="50000"/>
                </a:schemeClr>
              </a:solidFill>
            </a:endParaRPr>
          </a:p>
        </p:txBody>
      </p:sp>
      <p:sp>
        <p:nvSpPr>
          <p:cNvPr id="2" name="Arrow: Right 1">
            <a:extLst>
              <a:ext uri="{FF2B5EF4-FFF2-40B4-BE49-F238E27FC236}">
                <a16:creationId xmlns:a16="http://schemas.microsoft.com/office/drawing/2014/main" id="{C1432C7E-8F74-0E63-FA94-D88EBF3FAF7D}"/>
              </a:ext>
            </a:extLst>
          </p:cNvPr>
          <p:cNvSpPr/>
          <p:nvPr/>
        </p:nvSpPr>
        <p:spPr>
          <a:xfrm>
            <a:off x="2310472" y="3219822"/>
            <a:ext cx="288032" cy="144016"/>
          </a:xfrm>
          <a:prstGeom prst="rightArrow">
            <a:avLst/>
          </a:prstGeom>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072386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iterate type="lt">
                                    <p:tmPct val="30000"/>
                                  </p:iterate>
                                  <p:childTnLst>
                                    <p:set>
                                      <p:cBhvr>
                                        <p:cTn id="11" dur="1" fill="hold">
                                          <p:stCondLst>
                                            <p:cond delay="0"/>
                                          </p:stCondLst>
                                        </p:cTn>
                                        <p:tgtEl>
                                          <p:spTgt spid="7"/>
                                        </p:tgtEl>
                                        <p:attrNameLst>
                                          <p:attrName>style.visibility</p:attrName>
                                        </p:attrNameLst>
                                      </p:cBhvr>
                                      <p:to>
                                        <p:strVal val="visible"/>
                                      </p:to>
                                    </p:set>
                                    <p:animEffect transition="in" filter="wipe(left)">
                                      <p:cBhvr>
                                        <p:cTn id="12" dur="2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2">
            <a:extLst>
              <a:ext uri="{FF2B5EF4-FFF2-40B4-BE49-F238E27FC236}">
                <a16:creationId xmlns:a16="http://schemas.microsoft.com/office/drawing/2014/main" id="{CE986666-9D1B-DD54-5FD3-B72677261324}"/>
              </a:ext>
            </a:extLst>
          </p:cNvPr>
          <p:cNvSpPr txBox="1"/>
          <p:nvPr/>
        </p:nvSpPr>
        <p:spPr>
          <a:xfrm>
            <a:off x="730536" y="483518"/>
            <a:ext cx="6984776" cy="5444504"/>
          </a:xfrm>
          <a:prstGeom prst="rect">
            <a:avLst/>
          </a:prstGeom>
          <a:noFill/>
        </p:spPr>
        <p:txBody>
          <a:bodyPr wrap="square" rtlCol="0">
            <a:spAutoFit/>
          </a:bodyPr>
          <a:lstStyle>
            <a:defPPr>
              <a:defRPr lang="zh-CN"/>
            </a:defPPr>
            <a:lvl1pPr>
              <a:defRPr sz="2800">
                <a:solidFill>
                  <a:schemeClr val="bg1"/>
                </a:solidFill>
                <a:latin typeface="时尚中黑简体" panose="01010104010101010101" pitchFamily="2" charset="-122"/>
                <a:ea typeface="时尚中黑简体" panose="01010104010101010101" pitchFamily="2" charset="-122"/>
              </a:defRPr>
            </a:lvl1pPr>
          </a:lstStyle>
          <a:p>
            <a:pPr marL="171450" indent="-171450">
              <a:lnSpc>
                <a:spcPct val="150000"/>
              </a:lnSpc>
              <a:buFont typeface="Arial" panose="020B0604020202020204" pitchFamily="34" charset="0"/>
              <a:buChar char="•"/>
            </a:pPr>
            <a:endParaRPr lang="en-US" sz="800" b="1" i="1" dirty="0">
              <a:solidFill>
                <a:srgbClr val="3B4761"/>
              </a:solidFill>
              <a:latin typeface="+mn-lt"/>
              <a:cs typeface="Aharoni" panose="02010803020104030203" pitchFamily="2" charset="-79"/>
            </a:endParaRPr>
          </a:p>
          <a:p>
            <a:pPr marL="171450" marR="0" lvl="0" indent="-171450" algn="just" rtl="0">
              <a:spcBef>
                <a:spcPts val="0"/>
              </a:spcBef>
              <a:spcAft>
                <a:spcPts val="0"/>
              </a:spcAft>
              <a:buFont typeface="Arial" panose="020B0604020202020204" pitchFamily="34" charset="0"/>
              <a:buChar char="•"/>
            </a:pPr>
            <a:r>
              <a:rPr lang="en-US" sz="900" b="1" dirty="0" err="1">
                <a:solidFill>
                  <a:srgbClr val="3B4761"/>
                </a:solidFill>
                <a:effectLst/>
                <a:latin typeface="Times New Roman" panose="02020603050405020304" pitchFamily="18" charset="0"/>
                <a:ea typeface="Calibri" panose="020F0502020204030204" pitchFamily="34" charset="0"/>
                <a:cs typeface="Cambria" panose="02040503050406030204" pitchFamily="18" charset="0"/>
              </a:rPr>
              <a:t>Boesch</a:t>
            </a:r>
            <a:r>
              <a:rPr lang="en-US" sz="900" b="1" dirty="0">
                <a:solidFill>
                  <a:srgbClr val="3B4761"/>
                </a:solidFill>
                <a:effectLst/>
                <a:latin typeface="Times New Roman" panose="02020603050405020304" pitchFamily="18" charset="0"/>
                <a:ea typeface="Calibri" panose="020F0502020204030204" pitchFamily="34" charset="0"/>
                <a:cs typeface="Cambria" panose="02040503050406030204" pitchFamily="18" charset="0"/>
              </a:rPr>
              <a:t>, G. (2023, January 1). A complete guide to Image Classification in 2023. viso.ai. Retrieved February 12, 2023,Jha, D. et al. (2020). Kvasir-SEG: A Segmented Polyp Dataset. In: , et al. </a:t>
            </a:r>
            <a:r>
              <a:rPr lang="en-US" sz="900" b="1" dirty="0" err="1">
                <a:solidFill>
                  <a:srgbClr val="3B4761"/>
                </a:solidFill>
                <a:effectLst/>
                <a:latin typeface="Times New Roman" panose="02020603050405020304" pitchFamily="18" charset="0"/>
                <a:ea typeface="Calibri" panose="020F0502020204030204" pitchFamily="34" charset="0"/>
                <a:cs typeface="Cambria" panose="02040503050406030204" pitchFamily="18" charset="0"/>
              </a:rPr>
              <a:t>MultiMedia</a:t>
            </a:r>
            <a:r>
              <a:rPr lang="en-US" sz="900" b="1" dirty="0">
                <a:solidFill>
                  <a:srgbClr val="3B4761"/>
                </a:solidFill>
                <a:effectLst/>
                <a:latin typeface="Times New Roman" panose="02020603050405020304" pitchFamily="18" charset="0"/>
                <a:ea typeface="Calibri" panose="020F0502020204030204" pitchFamily="34" charset="0"/>
                <a:cs typeface="Cambria" panose="02040503050406030204" pitchFamily="18" charset="0"/>
              </a:rPr>
              <a:t> Modeling. MMM 2020. Lecture Notes in Computer Science(), vol 11962. Springer, Cham.</a:t>
            </a:r>
          </a:p>
          <a:p>
            <a:pPr marR="0" lvl="0" algn="just" rtl="0">
              <a:spcBef>
                <a:spcPts val="0"/>
              </a:spcBef>
              <a:spcAft>
                <a:spcPts val="0"/>
              </a:spcAft>
            </a:pPr>
            <a:endParaRPr lang="en-US" sz="900" b="1" dirty="0">
              <a:solidFill>
                <a:srgbClr val="3B4761"/>
              </a:solidFill>
              <a:effectLst/>
              <a:latin typeface="Times New Roman" panose="02020603050405020304" pitchFamily="18" charset="0"/>
              <a:ea typeface="Calibri" panose="020F0502020204030204" pitchFamily="34" charset="0"/>
              <a:cs typeface="Cambria" panose="02040503050406030204" pitchFamily="18" charset="0"/>
            </a:endParaRPr>
          </a:p>
          <a:p>
            <a:pPr marL="171450" marR="0" lvl="0" indent="-171450" algn="just" rtl="0">
              <a:spcBef>
                <a:spcPts val="0"/>
              </a:spcBef>
              <a:spcAft>
                <a:spcPts val="0"/>
              </a:spcAft>
              <a:buFont typeface="Arial" panose="020B0604020202020204" pitchFamily="34" charset="0"/>
              <a:buChar char="•"/>
            </a:pPr>
            <a:r>
              <a:rPr lang="en-US" sz="900" b="1" dirty="0">
                <a:solidFill>
                  <a:srgbClr val="3B4761"/>
                </a:solidFill>
                <a:effectLst/>
                <a:latin typeface="Cambria" panose="02040503050406030204" pitchFamily="18" charset="0"/>
                <a:ea typeface="Calibri" panose="020F0502020204030204" pitchFamily="34" charset="0"/>
                <a:cs typeface="Cambria" panose="02040503050406030204" pitchFamily="18" charset="0"/>
              </a:rPr>
              <a:t>Common cancer sites - cancer stat facts. SEER. (n.d.). Retrieved February 17, 2023.</a:t>
            </a:r>
          </a:p>
          <a:p>
            <a:pPr marR="0" lvl="0" algn="just" rtl="0">
              <a:spcBef>
                <a:spcPts val="0"/>
              </a:spcBef>
              <a:spcAft>
                <a:spcPts val="0"/>
              </a:spcAft>
            </a:pPr>
            <a:endParaRPr lang="en-US" sz="900" b="1" dirty="0">
              <a:solidFill>
                <a:srgbClr val="3B4761"/>
              </a:solidFill>
              <a:effectLst/>
              <a:latin typeface="Cambria" panose="02040503050406030204" pitchFamily="18" charset="0"/>
              <a:ea typeface="Calibri" panose="020F0502020204030204" pitchFamily="34" charset="0"/>
              <a:cs typeface="Cambria" panose="02040503050406030204" pitchFamily="18" charset="0"/>
            </a:endParaRPr>
          </a:p>
          <a:p>
            <a:pPr marL="171450" marR="0" lvl="0" indent="-171450" algn="just" rtl="0">
              <a:spcBef>
                <a:spcPts val="0"/>
              </a:spcBef>
              <a:spcAft>
                <a:spcPts val="0"/>
              </a:spcAft>
              <a:buFont typeface="Arial" panose="020B0604020202020204" pitchFamily="34" charset="0"/>
              <a:buChar char="•"/>
            </a:pPr>
            <a:r>
              <a:rPr lang="en-US" sz="900" b="1" dirty="0" err="1">
                <a:solidFill>
                  <a:srgbClr val="3B4761"/>
                </a:solidFill>
                <a:effectLst/>
                <a:latin typeface="Cambria" panose="02040503050406030204" pitchFamily="18" charset="0"/>
                <a:ea typeface="Calibri" panose="020F0502020204030204" pitchFamily="34" charset="0"/>
                <a:cs typeface="Cambria" panose="02040503050406030204" pitchFamily="18" charset="0"/>
              </a:rPr>
              <a:t>Dheir.M.S&amp;Abu</a:t>
            </a:r>
            <a:r>
              <a:rPr lang="en-US" sz="900" b="1" dirty="0">
                <a:solidFill>
                  <a:srgbClr val="3B4761"/>
                </a:solidFill>
                <a:effectLst/>
                <a:latin typeface="Cambria" panose="02040503050406030204" pitchFamily="18" charset="0"/>
                <a:ea typeface="Calibri" panose="020F0502020204030204" pitchFamily="34" charset="0"/>
                <a:cs typeface="Cambria" panose="02040503050406030204" pitchFamily="18" charset="0"/>
              </a:rPr>
              <a:t> </a:t>
            </a:r>
            <a:r>
              <a:rPr lang="en-US" sz="900" b="1" dirty="0" err="1">
                <a:solidFill>
                  <a:srgbClr val="3B4761"/>
                </a:solidFill>
                <a:effectLst/>
                <a:latin typeface="Cambria" panose="02040503050406030204" pitchFamily="18" charset="0"/>
                <a:ea typeface="Calibri" panose="020F0502020204030204" pitchFamily="34" charset="0"/>
                <a:cs typeface="Cambria" panose="02040503050406030204" pitchFamily="18" charset="0"/>
              </a:rPr>
              <a:t>naser.S.S</a:t>
            </a:r>
            <a:r>
              <a:rPr lang="en-US" sz="900" b="1" dirty="0">
                <a:solidFill>
                  <a:srgbClr val="3B4761"/>
                </a:solidFill>
                <a:effectLst/>
                <a:latin typeface="Cambria" panose="02040503050406030204" pitchFamily="18" charset="0"/>
                <a:ea typeface="Calibri" panose="020F0502020204030204" pitchFamily="34" charset="0"/>
                <a:cs typeface="Cambria" panose="02040503050406030204" pitchFamily="18" charset="0"/>
              </a:rPr>
              <a:t>(2022)International Journal of Academic Engineering </a:t>
            </a:r>
            <a:r>
              <a:rPr lang="en-US" sz="900" b="1" dirty="0" err="1">
                <a:solidFill>
                  <a:srgbClr val="3B4761"/>
                </a:solidFill>
                <a:effectLst/>
                <a:latin typeface="Cambria" panose="02040503050406030204" pitchFamily="18" charset="0"/>
                <a:ea typeface="Calibri" panose="020F0502020204030204" pitchFamily="34" charset="0"/>
                <a:cs typeface="Cambria" panose="02040503050406030204" pitchFamily="18" charset="0"/>
              </a:rPr>
              <a:t>Research,"Classification</a:t>
            </a:r>
            <a:r>
              <a:rPr lang="en-US" sz="900" b="1" dirty="0">
                <a:solidFill>
                  <a:srgbClr val="3B4761"/>
                </a:solidFill>
                <a:effectLst/>
                <a:latin typeface="Cambria" panose="02040503050406030204" pitchFamily="18" charset="0"/>
                <a:ea typeface="Calibri" panose="020F0502020204030204" pitchFamily="34" charset="0"/>
                <a:cs typeface="Cambria" panose="02040503050406030204" pitchFamily="18" charset="0"/>
              </a:rPr>
              <a:t> of Anomalies in Gastrointestinal Tract Using Deep Learning”(6)3,:15-28.</a:t>
            </a:r>
          </a:p>
          <a:p>
            <a:pPr marL="228600" marR="0" algn="just">
              <a:spcBef>
                <a:spcPts val="0"/>
              </a:spcBef>
              <a:spcAft>
                <a:spcPts val="0"/>
              </a:spcAft>
            </a:pPr>
            <a:endParaRPr lang="en-US" sz="900" b="1" dirty="0">
              <a:solidFill>
                <a:srgbClr val="3B4761"/>
              </a:solidFill>
              <a:effectLst/>
              <a:latin typeface="Cambria" panose="02040503050406030204" pitchFamily="18" charset="0"/>
              <a:ea typeface="Calibri" panose="020F0502020204030204" pitchFamily="34" charset="0"/>
              <a:cs typeface="Cambria" panose="02040503050406030204" pitchFamily="18" charset="0"/>
            </a:endParaRPr>
          </a:p>
          <a:p>
            <a:pPr marL="171450" marR="0" lvl="0" indent="-171450" algn="just">
              <a:spcBef>
                <a:spcPts val="0"/>
              </a:spcBef>
              <a:spcAft>
                <a:spcPts val="0"/>
              </a:spcAft>
              <a:buFont typeface="Arial" panose="020B0604020202020204" pitchFamily="34" charset="0"/>
              <a:buChar char="•"/>
            </a:pPr>
            <a:r>
              <a:rPr lang="en-US" sz="900" b="1" dirty="0">
                <a:solidFill>
                  <a:srgbClr val="3B4761"/>
                </a:solidFill>
                <a:effectLst/>
                <a:latin typeface="Times New Roman" panose="02020603050405020304" pitchFamily="18" charset="0"/>
                <a:ea typeface="Calibri" panose="020F0502020204030204" pitchFamily="34" charset="0"/>
                <a:cs typeface="Cambria" panose="02040503050406030204" pitchFamily="18" charset="0"/>
              </a:rPr>
              <a:t>Jha, D., </a:t>
            </a:r>
            <a:r>
              <a:rPr lang="en-US" sz="900" b="1" dirty="0" err="1">
                <a:solidFill>
                  <a:srgbClr val="3B4761"/>
                </a:solidFill>
                <a:effectLst/>
                <a:latin typeface="Times New Roman" panose="02020603050405020304" pitchFamily="18" charset="0"/>
                <a:ea typeface="Calibri" panose="020F0502020204030204" pitchFamily="34" charset="0"/>
                <a:cs typeface="Cambria" panose="02040503050406030204" pitchFamily="18" charset="0"/>
              </a:rPr>
              <a:t>Smedsrud</a:t>
            </a:r>
            <a:r>
              <a:rPr lang="en-US" sz="900" b="1" dirty="0">
                <a:solidFill>
                  <a:srgbClr val="3B4761"/>
                </a:solidFill>
                <a:effectLst/>
                <a:latin typeface="Times New Roman" panose="02020603050405020304" pitchFamily="18" charset="0"/>
                <a:ea typeface="Calibri" panose="020F0502020204030204" pitchFamily="34" charset="0"/>
                <a:cs typeface="Cambria" panose="02040503050406030204" pitchFamily="18" charset="0"/>
              </a:rPr>
              <a:t>, P. H., Johansen, D., de Lange, T., Johansen, H. D., Halvorsen, P., &amp; </a:t>
            </a:r>
            <a:r>
              <a:rPr lang="en-US" sz="900" b="1" dirty="0" err="1">
                <a:solidFill>
                  <a:srgbClr val="3B4761"/>
                </a:solidFill>
                <a:effectLst/>
                <a:latin typeface="Times New Roman" panose="02020603050405020304" pitchFamily="18" charset="0"/>
                <a:ea typeface="Calibri" panose="020F0502020204030204" pitchFamily="34" charset="0"/>
                <a:cs typeface="Cambria" panose="02040503050406030204" pitchFamily="18" charset="0"/>
              </a:rPr>
              <a:t>Riegler</a:t>
            </a:r>
            <a:r>
              <a:rPr lang="en-US" sz="900" b="1" dirty="0">
                <a:solidFill>
                  <a:srgbClr val="3B4761"/>
                </a:solidFill>
                <a:effectLst/>
                <a:latin typeface="Times New Roman" panose="02020603050405020304" pitchFamily="18" charset="0"/>
                <a:ea typeface="Calibri" panose="020F0502020204030204" pitchFamily="34" charset="0"/>
                <a:cs typeface="Cambria" panose="02040503050406030204" pitchFamily="18" charset="0"/>
              </a:rPr>
              <a:t>, M. A. (2021). A Comprehensive Study on Colorectal Polyp Segmentation With </a:t>
            </a:r>
            <a:r>
              <a:rPr lang="en-US" sz="900" b="1" dirty="0" err="1">
                <a:solidFill>
                  <a:srgbClr val="3B4761"/>
                </a:solidFill>
                <a:effectLst/>
                <a:latin typeface="Times New Roman" panose="02020603050405020304" pitchFamily="18" charset="0"/>
                <a:ea typeface="Calibri" panose="020F0502020204030204" pitchFamily="34" charset="0"/>
                <a:cs typeface="Cambria" panose="02040503050406030204" pitchFamily="18" charset="0"/>
              </a:rPr>
              <a:t>ResUNet</a:t>
            </a:r>
            <a:r>
              <a:rPr lang="en-US" sz="900" b="1" dirty="0">
                <a:solidFill>
                  <a:srgbClr val="3B4761"/>
                </a:solidFill>
                <a:effectLst/>
                <a:latin typeface="Times New Roman" panose="02020603050405020304" pitchFamily="18" charset="0"/>
                <a:ea typeface="Calibri" panose="020F0502020204030204" pitchFamily="34" charset="0"/>
                <a:cs typeface="Cambria" panose="02040503050406030204" pitchFamily="18" charset="0"/>
              </a:rPr>
              <a:t>++, Conditional Random Field and Test-Time Augmentation. IEEE journal of biomedical and health informatics, 25(6), 2029–2040.</a:t>
            </a:r>
            <a:endParaRPr lang="en-US" sz="900" b="1" dirty="0">
              <a:solidFill>
                <a:srgbClr val="3B4761"/>
              </a:solidFill>
              <a:effectLst/>
              <a:latin typeface="Cambria" panose="02040503050406030204" pitchFamily="18" charset="0"/>
              <a:ea typeface="Calibri" panose="020F0502020204030204" pitchFamily="34" charset="0"/>
              <a:cs typeface="Cambria" panose="02040503050406030204" pitchFamily="18" charset="0"/>
            </a:endParaRPr>
          </a:p>
          <a:p>
            <a:pPr marL="228600" marR="0" algn="just">
              <a:spcBef>
                <a:spcPts val="0"/>
              </a:spcBef>
              <a:spcAft>
                <a:spcPts val="0"/>
              </a:spcAft>
            </a:pPr>
            <a:r>
              <a:rPr lang="en-US" sz="900" b="1" dirty="0">
                <a:solidFill>
                  <a:srgbClr val="3B4761"/>
                </a:solidFill>
                <a:effectLst/>
                <a:latin typeface="Times New Roman" panose="02020603050405020304" pitchFamily="18" charset="0"/>
                <a:ea typeface="Calibri" panose="020F0502020204030204" pitchFamily="34" charset="0"/>
                <a:cs typeface="Cambria" panose="02040503050406030204" pitchFamily="18" charset="0"/>
              </a:rPr>
              <a:t> </a:t>
            </a:r>
            <a:endParaRPr lang="en-US" sz="900" b="1" dirty="0">
              <a:solidFill>
                <a:srgbClr val="3B4761"/>
              </a:solidFill>
              <a:effectLst/>
              <a:latin typeface="Cambria" panose="02040503050406030204" pitchFamily="18" charset="0"/>
              <a:ea typeface="Calibri" panose="020F0502020204030204" pitchFamily="34" charset="0"/>
              <a:cs typeface="Cambria" panose="02040503050406030204" pitchFamily="18" charset="0"/>
            </a:endParaRPr>
          </a:p>
          <a:p>
            <a:pPr marL="171450" marR="0" lvl="0" indent="-171450" algn="just">
              <a:spcBef>
                <a:spcPts val="0"/>
              </a:spcBef>
              <a:spcAft>
                <a:spcPts val="0"/>
              </a:spcAft>
              <a:buFont typeface="Arial" panose="020B0604020202020204" pitchFamily="34" charset="0"/>
              <a:buChar char="•"/>
            </a:pPr>
            <a:r>
              <a:rPr lang="en-US" sz="900" b="1" dirty="0">
                <a:solidFill>
                  <a:srgbClr val="3B4761"/>
                </a:solidFill>
                <a:effectLst/>
                <a:latin typeface="Times New Roman" panose="02020603050405020304" pitchFamily="18" charset="0"/>
                <a:ea typeface="Calibri" panose="020F0502020204030204" pitchFamily="34" charset="0"/>
                <a:cs typeface="Cambria" panose="02040503050406030204" pitchFamily="18" charset="0"/>
              </a:rPr>
              <a:t>Jha, D., </a:t>
            </a:r>
            <a:r>
              <a:rPr lang="en-US" sz="900" b="1" dirty="0" err="1">
                <a:solidFill>
                  <a:srgbClr val="3B4761"/>
                </a:solidFill>
                <a:effectLst/>
                <a:latin typeface="Times New Roman" panose="02020603050405020304" pitchFamily="18" charset="0"/>
                <a:ea typeface="Calibri" panose="020F0502020204030204" pitchFamily="34" charset="0"/>
                <a:cs typeface="Cambria" panose="02040503050406030204" pitchFamily="18" charset="0"/>
              </a:rPr>
              <a:t>Smedsrud</a:t>
            </a:r>
            <a:r>
              <a:rPr lang="en-US" sz="900" b="1" dirty="0">
                <a:solidFill>
                  <a:srgbClr val="3B4761"/>
                </a:solidFill>
                <a:effectLst/>
                <a:latin typeface="Times New Roman" panose="02020603050405020304" pitchFamily="18" charset="0"/>
                <a:ea typeface="Calibri" panose="020F0502020204030204" pitchFamily="34" charset="0"/>
                <a:cs typeface="Cambria" panose="02040503050406030204" pitchFamily="18" charset="0"/>
              </a:rPr>
              <a:t>, P. H., </a:t>
            </a:r>
            <a:r>
              <a:rPr lang="en-US" sz="900" b="1" dirty="0" err="1">
                <a:solidFill>
                  <a:srgbClr val="3B4761"/>
                </a:solidFill>
                <a:effectLst/>
                <a:latin typeface="Times New Roman" panose="02020603050405020304" pitchFamily="18" charset="0"/>
                <a:ea typeface="Calibri" panose="020F0502020204030204" pitchFamily="34" charset="0"/>
                <a:cs typeface="Cambria" panose="02040503050406030204" pitchFamily="18" charset="0"/>
              </a:rPr>
              <a:t>Riegler</a:t>
            </a:r>
            <a:r>
              <a:rPr lang="en-US" sz="900" b="1" dirty="0">
                <a:solidFill>
                  <a:srgbClr val="3B4761"/>
                </a:solidFill>
                <a:effectLst/>
                <a:latin typeface="Times New Roman" panose="02020603050405020304" pitchFamily="18" charset="0"/>
                <a:ea typeface="Calibri" panose="020F0502020204030204" pitchFamily="34" charset="0"/>
                <a:cs typeface="Cambria" panose="02040503050406030204" pitchFamily="18" charset="0"/>
              </a:rPr>
              <a:t>, M. A., Johansen, D., De Lange, T., Halvorsen, P., &amp; Johansen, H. D. (2019, December). </a:t>
            </a:r>
            <a:r>
              <a:rPr lang="en-US" sz="900" b="1" dirty="0" err="1">
                <a:solidFill>
                  <a:srgbClr val="3B4761"/>
                </a:solidFill>
                <a:effectLst/>
                <a:latin typeface="Times New Roman" panose="02020603050405020304" pitchFamily="18" charset="0"/>
                <a:ea typeface="Calibri" panose="020F0502020204030204" pitchFamily="34" charset="0"/>
                <a:cs typeface="Cambria" panose="02040503050406030204" pitchFamily="18" charset="0"/>
              </a:rPr>
              <a:t>Resunet</a:t>
            </a:r>
            <a:r>
              <a:rPr lang="en-US" sz="900" b="1" dirty="0">
                <a:solidFill>
                  <a:srgbClr val="3B4761"/>
                </a:solidFill>
                <a:effectLst/>
                <a:latin typeface="Times New Roman" panose="02020603050405020304" pitchFamily="18" charset="0"/>
                <a:ea typeface="Calibri" panose="020F0502020204030204" pitchFamily="34" charset="0"/>
                <a:cs typeface="Cambria" panose="02040503050406030204" pitchFamily="18" charset="0"/>
              </a:rPr>
              <a:t>++: An advanced architecture for medical image segmentation. In 2019 IEEE International Symposium on Multimedia (ISM) (pp. 225-2255). IEEE.</a:t>
            </a:r>
          </a:p>
          <a:p>
            <a:pPr marR="0" lvl="0" algn="just">
              <a:spcBef>
                <a:spcPts val="0"/>
              </a:spcBef>
              <a:spcAft>
                <a:spcPts val="0"/>
              </a:spcAft>
            </a:pPr>
            <a:endParaRPr lang="en-US" sz="900" b="1" dirty="0">
              <a:solidFill>
                <a:srgbClr val="3B4761"/>
              </a:solidFill>
              <a:effectLst/>
              <a:latin typeface="Times New Roman" panose="02020603050405020304" pitchFamily="18" charset="0"/>
              <a:ea typeface="Calibri" panose="020F0502020204030204" pitchFamily="34" charset="0"/>
              <a:cs typeface="Cambria" panose="02040503050406030204" pitchFamily="18" charset="0"/>
            </a:endParaRPr>
          </a:p>
          <a:p>
            <a:pPr marL="171450" marR="0" lvl="0" indent="-171450" algn="just">
              <a:spcBef>
                <a:spcPts val="0"/>
              </a:spcBef>
              <a:spcAft>
                <a:spcPts val="0"/>
              </a:spcAft>
              <a:buFont typeface="Arial" panose="020B0604020202020204" pitchFamily="34" charset="0"/>
              <a:buChar char="•"/>
            </a:pPr>
            <a:r>
              <a:rPr lang="en-US" sz="900" b="1" dirty="0">
                <a:solidFill>
                  <a:srgbClr val="3B4761"/>
                </a:solidFill>
                <a:effectLst/>
                <a:latin typeface="Times New Roman" panose="02020603050405020304" pitchFamily="18" charset="0"/>
                <a:ea typeface="Calibri" panose="020F0502020204030204" pitchFamily="34" charset="0"/>
                <a:cs typeface="Cambria" panose="02040503050406030204" pitchFamily="18" charset="0"/>
              </a:rPr>
              <a:t>Konstantin </a:t>
            </a:r>
            <a:r>
              <a:rPr lang="en-US" sz="900" b="1" dirty="0" err="1">
                <a:solidFill>
                  <a:srgbClr val="3B4761"/>
                </a:solidFill>
                <a:effectLst/>
                <a:latin typeface="Times New Roman" panose="02020603050405020304" pitchFamily="18" charset="0"/>
                <a:ea typeface="Calibri" panose="020F0502020204030204" pitchFamily="34" charset="0"/>
                <a:cs typeface="Cambria" panose="02040503050406030204" pitchFamily="18" charset="0"/>
              </a:rPr>
              <a:t>Pogorelov</a:t>
            </a:r>
            <a:r>
              <a:rPr lang="en-US" sz="900" b="1" dirty="0">
                <a:solidFill>
                  <a:srgbClr val="3B4761"/>
                </a:solidFill>
                <a:effectLst/>
                <a:latin typeface="Times New Roman" panose="02020603050405020304" pitchFamily="18" charset="0"/>
                <a:ea typeface="Calibri" panose="020F0502020204030204" pitchFamily="34" charset="0"/>
                <a:cs typeface="Cambria" panose="02040503050406030204" pitchFamily="18" charset="0"/>
              </a:rPr>
              <a:t>, Kristin </a:t>
            </a:r>
            <a:r>
              <a:rPr lang="en-US" sz="900" b="1" dirty="0" err="1">
                <a:solidFill>
                  <a:srgbClr val="3B4761"/>
                </a:solidFill>
                <a:effectLst/>
                <a:latin typeface="Times New Roman" panose="02020603050405020304" pitchFamily="18" charset="0"/>
                <a:ea typeface="Calibri" panose="020F0502020204030204" pitchFamily="34" charset="0"/>
                <a:cs typeface="Cambria" panose="02040503050406030204" pitchFamily="18" charset="0"/>
              </a:rPr>
              <a:t>Ranheim</a:t>
            </a:r>
            <a:r>
              <a:rPr lang="en-US" sz="900" b="1" dirty="0">
                <a:solidFill>
                  <a:srgbClr val="3B4761"/>
                </a:solidFill>
                <a:effectLst/>
                <a:latin typeface="Times New Roman" panose="02020603050405020304" pitchFamily="18" charset="0"/>
                <a:ea typeface="Calibri" panose="020F0502020204030204" pitchFamily="34" charset="0"/>
                <a:cs typeface="Cambria" panose="02040503050406030204" pitchFamily="18" charset="0"/>
              </a:rPr>
              <a:t> Randel, Carsten </a:t>
            </a:r>
            <a:r>
              <a:rPr lang="en-US" sz="900" b="1" dirty="0" err="1">
                <a:solidFill>
                  <a:srgbClr val="3B4761"/>
                </a:solidFill>
                <a:effectLst/>
                <a:latin typeface="Times New Roman" panose="02020603050405020304" pitchFamily="18" charset="0"/>
                <a:ea typeface="Calibri" panose="020F0502020204030204" pitchFamily="34" charset="0"/>
                <a:cs typeface="Cambria" panose="02040503050406030204" pitchFamily="18" charset="0"/>
              </a:rPr>
              <a:t>Griwodz</a:t>
            </a:r>
            <a:r>
              <a:rPr lang="en-US" sz="900" b="1" dirty="0">
                <a:solidFill>
                  <a:srgbClr val="3B4761"/>
                </a:solidFill>
                <a:effectLst/>
                <a:latin typeface="Times New Roman" panose="02020603050405020304" pitchFamily="18" charset="0"/>
                <a:ea typeface="Calibri" panose="020F0502020204030204" pitchFamily="34" charset="0"/>
                <a:cs typeface="Cambria" panose="02040503050406030204" pitchFamily="18" charset="0"/>
              </a:rPr>
              <a:t>, </a:t>
            </a:r>
            <a:r>
              <a:rPr lang="en-US" sz="900" b="1" dirty="0" err="1">
                <a:solidFill>
                  <a:srgbClr val="3B4761"/>
                </a:solidFill>
                <a:effectLst/>
                <a:latin typeface="Times New Roman" panose="02020603050405020304" pitchFamily="18" charset="0"/>
                <a:ea typeface="Calibri" panose="020F0502020204030204" pitchFamily="34" charset="0"/>
                <a:cs typeface="Cambria" panose="02040503050406030204" pitchFamily="18" charset="0"/>
              </a:rPr>
              <a:t>Sigrun</a:t>
            </a:r>
            <a:r>
              <a:rPr lang="en-US" sz="900" b="1" dirty="0">
                <a:solidFill>
                  <a:srgbClr val="3B4761"/>
                </a:solidFill>
                <a:effectLst/>
                <a:latin typeface="Times New Roman" panose="02020603050405020304" pitchFamily="18" charset="0"/>
                <a:ea typeface="Calibri" panose="020F0502020204030204" pitchFamily="34" charset="0"/>
                <a:cs typeface="Cambria" panose="02040503050406030204" pitchFamily="18" charset="0"/>
              </a:rPr>
              <a:t> </a:t>
            </a:r>
            <a:r>
              <a:rPr lang="en-US" sz="900" b="1" dirty="0" err="1">
                <a:solidFill>
                  <a:srgbClr val="3B4761"/>
                </a:solidFill>
                <a:effectLst/>
                <a:latin typeface="Times New Roman" panose="02020603050405020304" pitchFamily="18" charset="0"/>
                <a:ea typeface="Calibri" panose="020F0502020204030204" pitchFamily="34" charset="0"/>
                <a:cs typeface="Cambria" panose="02040503050406030204" pitchFamily="18" charset="0"/>
              </a:rPr>
              <a:t>Losada</a:t>
            </a:r>
            <a:r>
              <a:rPr lang="en-US" sz="900" b="1" dirty="0">
                <a:solidFill>
                  <a:srgbClr val="3B4761"/>
                </a:solidFill>
                <a:effectLst/>
                <a:latin typeface="Times New Roman" panose="02020603050405020304" pitchFamily="18" charset="0"/>
                <a:ea typeface="Calibri" panose="020F0502020204030204" pitchFamily="34" charset="0"/>
                <a:cs typeface="Cambria" panose="02040503050406030204" pitchFamily="18" charset="0"/>
              </a:rPr>
              <a:t> </a:t>
            </a:r>
            <a:r>
              <a:rPr lang="en-US" sz="900" b="1" dirty="0" err="1">
                <a:solidFill>
                  <a:srgbClr val="3B4761"/>
                </a:solidFill>
                <a:effectLst/>
                <a:latin typeface="Times New Roman" panose="02020603050405020304" pitchFamily="18" charset="0"/>
                <a:ea typeface="Calibri" panose="020F0502020204030204" pitchFamily="34" charset="0"/>
                <a:cs typeface="Cambria" panose="02040503050406030204" pitchFamily="18" charset="0"/>
              </a:rPr>
              <a:t>Eskeland</a:t>
            </a:r>
            <a:r>
              <a:rPr lang="en-US" sz="900" b="1" dirty="0">
                <a:solidFill>
                  <a:srgbClr val="3B4761"/>
                </a:solidFill>
                <a:effectLst/>
                <a:latin typeface="Times New Roman" panose="02020603050405020304" pitchFamily="18" charset="0"/>
                <a:ea typeface="Calibri" panose="020F0502020204030204" pitchFamily="34" charset="0"/>
                <a:cs typeface="Cambria" panose="02040503050406030204" pitchFamily="18" charset="0"/>
              </a:rPr>
              <a:t>, Thomas de Lange, Dag Johansen, </a:t>
            </a:r>
            <a:r>
              <a:rPr lang="en-US" sz="900" b="1" dirty="0" err="1">
                <a:solidFill>
                  <a:srgbClr val="3B4761"/>
                </a:solidFill>
                <a:effectLst/>
                <a:latin typeface="Times New Roman" panose="02020603050405020304" pitchFamily="18" charset="0"/>
                <a:ea typeface="Calibri" panose="020F0502020204030204" pitchFamily="34" charset="0"/>
                <a:cs typeface="Cambria" panose="02040503050406030204" pitchFamily="18" charset="0"/>
              </a:rPr>
              <a:t>Concetto</a:t>
            </a:r>
            <a:r>
              <a:rPr lang="en-US" sz="900" b="1" dirty="0">
                <a:solidFill>
                  <a:srgbClr val="3B4761"/>
                </a:solidFill>
                <a:effectLst/>
                <a:latin typeface="Times New Roman" panose="02020603050405020304" pitchFamily="18" charset="0"/>
                <a:ea typeface="Calibri" panose="020F0502020204030204" pitchFamily="34" charset="0"/>
                <a:cs typeface="Cambria" panose="02040503050406030204" pitchFamily="18" charset="0"/>
              </a:rPr>
              <a:t> Spampinato, Duc-Tien Dang-Nguyen, Mathias Lux, Peter </a:t>
            </a:r>
            <a:r>
              <a:rPr lang="en-US" sz="900" b="1" dirty="0" err="1">
                <a:solidFill>
                  <a:srgbClr val="3B4761"/>
                </a:solidFill>
                <a:effectLst/>
                <a:latin typeface="Times New Roman" panose="02020603050405020304" pitchFamily="18" charset="0"/>
                <a:ea typeface="Calibri" panose="020F0502020204030204" pitchFamily="34" charset="0"/>
                <a:cs typeface="Cambria" panose="02040503050406030204" pitchFamily="18" charset="0"/>
              </a:rPr>
              <a:t>Thelin</a:t>
            </a:r>
            <a:r>
              <a:rPr lang="en-US" sz="900" b="1" dirty="0">
                <a:solidFill>
                  <a:srgbClr val="3B4761"/>
                </a:solidFill>
                <a:effectLst/>
                <a:latin typeface="Times New Roman" panose="02020603050405020304" pitchFamily="18" charset="0"/>
                <a:ea typeface="Calibri" panose="020F0502020204030204" pitchFamily="34" charset="0"/>
                <a:cs typeface="Cambria" panose="02040503050406030204" pitchFamily="18" charset="0"/>
              </a:rPr>
              <a:t> Schmidt, Michael </a:t>
            </a:r>
            <a:r>
              <a:rPr lang="en-US" sz="900" b="1" dirty="0" err="1">
                <a:solidFill>
                  <a:srgbClr val="3B4761"/>
                </a:solidFill>
                <a:effectLst/>
                <a:latin typeface="Times New Roman" panose="02020603050405020304" pitchFamily="18" charset="0"/>
                <a:ea typeface="Calibri" panose="020F0502020204030204" pitchFamily="34" charset="0"/>
                <a:cs typeface="Cambria" panose="02040503050406030204" pitchFamily="18" charset="0"/>
              </a:rPr>
              <a:t>Riegler</a:t>
            </a:r>
            <a:r>
              <a:rPr lang="en-US" sz="900" b="1" dirty="0">
                <a:solidFill>
                  <a:srgbClr val="3B4761"/>
                </a:solidFill>
                <a:effectLst/>
                <a:latin typeface="Times New Roman" panose="02020603050405020304" pitchFamily="18" charset="0"/>
                <a:ea typeface="Calibri" panose="020F0502020204030204" pitchFamily="34" charset="0"/>
                <a:cs typeface="Cambria" panose="02040503050406030204" pitchFamily="18" charset="0"/>
              </a:rPr>
              <a:t>, and Pal Halvorsen. 2017. KVASIR: A Multi-Class Image Dataset for Computer Aided Gastrointestinal Disease.</a:t>
            </a:r>
          </a:p>
          <a:p>
            <a:pPr marR="0" lvl="0" algn="just">
              <a:spcBef>
                <a:spcPts val="0"/>
              </a:spcBef>
              <a:spcAft>
                <a:spcPts val="0"/>
              </a:spcAft>
            </a:pPr>
            <a:endParaRPr lang="en-US" sz="900" b="1" dirty="0">
              <a:solidFill>
                <a:srgbClr val="3B4761"/>
              </a:solidFill>
              <a:effectLst/>
              <a:latin typeface="Times New Roman" panose="02020603050405020304" pitchFamily="18" charset="0"/>
              <a:ea typeface="Calibri" panose="020F0502020204030204" pitchFamily="34" charset="0"/>
              <a:cs typeface="Cambria" panose="02040503050406030204" pitchFamily="18" charset="0"/>
            </a:endParaRPr>
          </a:p>
          <a:p>
            <a:pPr marL="171450" marR="0" lvl="0" indent="-171450" algn="just">
              <a:spcBef>
                <a:spcPts val="0"/>
              </a:spcBef>
              <a:spcAft>
                <a:spcPts val="0"/>
              </a:spcAft>
              <a:buFont typeface="Arial" panose="020B0604020202020204" pitchFamily="34" charset="0"/>
              <a:buChar char="•"/>
            </a:pPr>
            <a:r>
              <a:rPr lang="en-US" sz="900" b="1" dirty="0" err="1">
                <a:solidFill>
                  <a:srgbClr val="3B4761"/>
                </a:solidFill>
                <a:effectLst/>
                <a:latin typeface="Cambria" panose="02040503050406030204" pitchFamily="18" charset="0"/>
                <a:ea typeface="Calibri" panose="020F0502020204030204" pitchFamily="34" charset="0"/>
                <a:cs typeface="Cambria" panose="02040503050406030204" pitchFamily="18" charset="0"/>
              </a:rPr>
              <a:t>Pogorelov</a:t>
            </a:r>
            <a:r>
              <a:rPr lang="en-US" sz="900" b="1" dirty="0">
                <a:solidFill>
                  <a:srgbClr val="3B4761"/>
                </a:solidFill>
                <a:effectLst/>
                <a:latin typeface="Cambria" panose="02040503050406030204" pitchFamily="18" charset="0"/>
                <a:ea typeface="Calibri" panose="020F0502020204030204" pitchFamily="34" charset="0"/>
                <a:cs typeface="Cambria" panose="02040503050406030204" pitchFamily="18" charset="0"/>
              </a:rPr>
              <a:t>, Konstantin &amp; Randel, Kristin &amp; </a:t>
            </a:r>
            <a:r>
              <a:rPr lang="en-US" sz="900" b="1" dirty="0" err="1">
                <a:solidFill>
                  <a:srgbClr val="3B4761"/>
                </a:solidFill>
                <a:effectLst/>
                <a:latin typeface="Cambria" panose="02040503050406030204" pitchFamily="18" charset="0"/>
                <a:ea typeface="Calibri" panose="020F0502020204030204" pitchFamily="34" charset="0"/>
                <a:cs typeface="Cambria" panose="02040503050406030204" pitchFamily="18" charset="0"/>
              </a:rPr>
              <a:t>Griwodz</a:t>
            </a:r>
            <a:r>
              <a:rPr lang="en-US" sz="900" b="1" dirty="0">
                <a:solidFill>
                  <a:srgbClr val="3B4761"/>
                </a:solidFill>
                <a:effectLst/>
                <a:latin typeface="Cambria" panose="02040503050406030204" pitchFamily="18" charset="0"/>
                <a:ea typeface="Calibri" panose="020F0502020204030204" pitchFamily="34" charset="0"/>
                <a:cs typeface="Cambria" panose="02040503050406030204" pitchFamily="18" charset="0"/>
              </a:rPr>
              <a:t>, Carsten &amp; de Lange, Thomas &amp; </a:t>
            </a:r>
            <a:r>
              <a:rPr lang="en-US" sz="900" b="1" dirty="0" err="1">
                <a:solidFill>
                  <a:srgbClr val="3B4761"/>
                </a:solidFill>
                <a:effectLst/>
                <a:latin typeface="Cambria" panose="02040503050406030204" pitchFamily="18" charset="0"/>
                <a:ea typeface="Calibri" panose="020F0502020204030204" pitchFamily="34" charset="0"/>
                <a:cs typeface="Cambria" panose="02040503050406030204" pitchFamily="18" charset="0"/>
              </a:rPr>
              <a:t>Eskeland</a:t>
            </a:r>
            <a:r>
              <a:rPr lang="en-US" sz="900" b="1" dirty="0">
                <a:solidFill>
                  <a:srgbClr val="3B4761"/>
                </a:solidFill>
                <a:effectLst/>
                <a:latin typeface="Cambria" panose="02040503050406030204" pitchFamily="18" charset="0"/>
                <a:ea typeface="Calibri" panose="020F0502020204030204" pitchFamily="34" charset="0"/>
                <a:cs typeface="Cambria" panose="02040503050406030204" pitchFamily="18" charset="0"/>
              </a:rPr>
              <a:t>, </a:t>
            </a:r>
            <a:r>
              <a:rPr lang="en-US" sz="900" b="1" dirty="0" err="1">
                <a:solidFill>
                  <a:srgbClr val="3B4761"/>
                </a:solidFill>
                <a:effectLst/>
                <a:latin typeface="Cambria" panose="02040503050406030204" pitchFamily="18" charset="0"/>
                <a:ea typeface="Calibri" panose="020F0502020204030204" pitchFamily="34" charset="0"/>
                <a:cs typeface="Cambria" panose="02040503050406030204" pitchFamily="18" charset="0"/>
              </a:rPr>
              <a:t>Sigrun</a:t>
            </a:r>
            <a:r>
              <a:rPr lang="en-US" sz="900" b="1" dirty="0">
                <a:solidFill>
                  <a:srgbClr val="3B4761"/>
                </a:solidFill>
                <a:effectLst/>
                <a:latin typeface="Cambria" panose="02040503050406030204" pitchFamily="18" charset="0"/>
                <a:ea typeface="Calibri" panose="020F0502020204030204" pitchFamily="34" charset="0"/>
                <a:cs typeface="Cambria" panose="02040503050406030204" pitchFamily="18" charset="0"/>
              </a:rPr>
              <a:t> &amp; Johansen, Dag &amp; Spampinato, </a:t>
            </a:r>
            <a:r>
              <a:rPr lang="en-US" sz="900" b="1" dirty="0" err="1">
                <a:solidFill>
                  <a:srgbClr val="3B4761"/>
                </a:solidFill>
                <a:effectLst/>
                <a:latin typeface="Cambria" panose="02040503050406030204" pitchFamily="18" charset="0"/>
                <a:ea typeface="Calibri" panose="020F0502020204030204" pitchFamily="34" charset="0"/>
                <a:cs typeface="Cambria" panose="02040503050406030204" pitchFamily="18" charset="0"/>
              </a:rPr>
              <a:t>Concetto</a:t>
            </a:r>
            <a:r>
              <a:rPr lang="en-US" sz="900" b="1" dirty="0">
                <a:solidFill>
                  <a:srgbClr val="3B4761"/>
                </a:solidFill>
                <a:effectLst/>
                <a:latin typeface="Cambria" panose="02040503050406030204" pitchFamily="18" charset="0"/>
                <a:ea typeface="Calibri" panose="020F0502020204030204" pitchFamily="34" charset="0"/>
                <a:cs typeface="Cambria" panose="02040503050406030204" pitchFamily="18" charset="0"/>
              </a:rPr>
              <a:t> &amp; Dang Nguyen, Duc Tien &amp; Lux, Mathias &amp; Schmidt, Peter &amp; </a:t>
            </a:r>
            <a:r>
              <a:rPr lang="en-US" sz="900" b="1" dirty="0" err="1">
                <a:solidFill>
                  <a:srgbClr val="3B4761"/>
                </a:solidFill>
                <a:effectLst/>
                <a:latin typeface="Cambria" panose="02040503050406030204" pitchFamily="18" charset="0"/>
                <a:ea typeface="Calibri" panose="020F0502020204030204" pitchFamily="34" charset="0"/>
                <a:cs typeface="Cambria" panose="02040503050406030204" pitchFamily="18" charset="0"/>
              </a:rPr>
              <a:t>Riegler</a:t>
            </a:r>
            <a:r>
              <a:rPr lang="en-US" sz="900" b="1" dirty="0">
                <a:solidFill>
                  <a:srgbClr val="3B4761"/>
                </a:solidFill>
                <a:effectLst/>
                <a:latin typeface="Cambria" panose="02040503050406030204" pitchFamily="18" charset="0"/>
                <a:ea typeface="Calibri" panose="020F0502020204030204" pitchFamily="34" charset="0"/>
                <a:cs typeface="Cambria" panose="02040503050406030204" pitchFamily="18" charset="0"/>
              </a:rPr>
              <a:t>, Michael &amp; Halvorsen, </a:t>
            </a:r>
            <a:r>
              <a:rPr lang="en-US" sz="900" b="1" dirty="0" err="1">
                <a:solidFill>
                  <a:srgbClr val="3B4761"/>
                </a:solidFill>
                <a:effectLst/>
                <a:latin typeface="Cambria" panose="02040503050406030204" pitchFamily="18" charset="0"/>
                <a:ea typeface="Calibri" panose="020F0502020204030204" pitchFamily="34" charset="0"/>
                <a:cs typeface="Cambria" panose="02040503050406030204" pitchFamily="18" charset="0"/>
              </a:rPr>
              <a:t>Pål</a:t>
            </a:r>
            <a:r>
              <a:rPr lang="en-US" sz="900" b="1" dirty="0">
                <a:solidFill>
                  <a:srgbClr val="3B4761"/>
                </a:solidFill>
                <a:effectLst/>
                <a:latin typeface="Cambria" panose="02040503050406030204" pitchFamily="18" charset="0"/>
                <a:ea typeface="Calibri" panose="020F0502020204030204" pitchFamily="34" charset="0"/>
                <a:cs typeface="Cambria" panose="02040503050406030204" pitchFamily="18" charset="0"/>
              </a:rPr>
              <a:t>. (2017). KVASIR: A Multi-Class Image Dataset for Computer Aided Gastrointestinal Disease Detection. 10.1145/3083187.3083212</a:t>
            </a:r>
          </a:p>
          <a:p>
            <a:pPr marR="0" lvl="0" algn="just">
              <a:spcBef>
                <a:spcPts val="0"/>
              </a:spcBef>
              <a:spcAft>
                <a:spcPts val="0"/>
              </a:spcAft>
            </a:pPr>
            <a:endParaRPr lang="en-US" sz="900" b="1" dirty="0">
              <a:solidFill>
                <a:srgbClr val="3B4761"/>
              </a:solidFill>
              <a:effectLst/>
              <a:latin typeface="Cambria" panose="02040503050406030204" pitchFamily="18" charset="0"/>
              <a:ea typeface="Calibri" panose="020F0502020204030204" pitchFamily="34" charset="0"/>
              <a:cs typeface="Cambria" panose="02040503050406030204" pitchFamily="18" charset="0"/>
            </a:endParaRPr>
          </a:p>
          <a:p>
            <a:pPr marL="171450" marR="0" lvl="0" indent="-171450" algn="just">
              <a:spcBef>
                <a:spcPts val="0"/>
              </a:spcBef>
              <a:spcAft>
                <a:spcPts val="0"/>
              </a:spcAft>
              <a:buFont typeface="Arial" panose="020B0604020202020204" pitchFamily="34" charset="0"/>
              <a:buChar char="•"/>
            </a:pPr>
            <a:r>
              <a:rPr lang="en-US" sz="900" b="1" dirty="0" err="1">
                <a:solidFill>
                  <a:srgbClr val="3B4761"/>
                </a:solidFill>
                <a:effectLst/>
                <a:latin typeface="Cambria" panose="02040503050406030204" pitchFamily="18" charset="0"/>
                <a:ea typeface="Calibri" panose="020F0502020204030204" pitchFamily="34" charset="0"/>
                <a:cs typeface="Cambria" panose="02040503050406030204" pitchFamily="18" charset="0"/>
              </a:rPr>
              <a:t>ZhiFei</a:t>
            </a:r>
            <a:r>
              <a:rPr lang="en-US" sz="900" b="1" dirty="0">
                <a:solidFill>
                  <a:srgbClr val="3B4761"/>
                </a:solidFill>
                <a:effectLst/>
                <a:latin typeface="Cambria" panose="02040503050406030204" pitchFamily="18" charset="0"/>
                <a:ea typeface="Calibri" panose="020F0502020204030204" pitchFamily="34" charset="0"/>
                <a:cs typeface="Cambria" panose="02040503050406030204" pitchFamily="18" charset="0"/>
              </a:rPr>
              <a:t> Lai, </a:t>
            </a:r>
            <a:r>
              <a:rPr lang="en-US" sz="900" b="1" dirty="0" err="1">
                <a:solidFill>
                  <a:srgbClr val="3B4761"/>
                </a:solidFill>
                <a:effectLst/>
                <a:latin typeface="Cambria" panose="02040503050406030204" pitchFamily="18" charset="0"/>
                <a:ea typeface="Calibri" panose="020F0502020204030204" pitchFamily="34" charset="0"/>
                <a:cs typeface="Cambria" panose="02040503050406030204" pitchFamily="18" charset="0"/>
              </a:rPr>
              <a:t>HuiFang</a:t>
            </a:r>
            <a:r>
              <a:rPr lang="en-US" sz="900" b="1" dirty="0">
                <a:solidFill>
                  <a:srgbClr val="3B4761"/>
                </a:solidFill>
                <a:effectLst/>
                <a:latin typeface="Cambria" panose="02040503050406030204" pitchFamily="18" charset="0"/>
                <a:ea typeface="Calibri" panose="020F0502020204030204" pitchFamily="34" charset="0"/>
                <a:cs typeface="Cambria" panose="02040503050406030204" pitchFamily="18" charset="0"/>
              </a:rPr>
              <a:t> Deng, "Medical Image Classification Based on Deep Features Extracted by Deep Model and Statistic Feature Fusion with Multilayer Perceptron‬", Computational Intelligence and Neuroscience, vol. 2018, Article ID 2061516, 13 pages, 2018.</a:t>
            </a:r>
          </a:p>
          <a:p>
            <a:pPr marL="228600" marR="0" algn="just">
              <a:spcBef>
                <a:spcPts val="0"/>
              </a:spcBef>
              <a:spcAft>
                <a:spcPts val="0"/>
              </a:spcAft>
            </a:pPr>
            <a:r>
              <a:rPr lang="en-US" sz="900" b="1" dirty="0">
                <a:solidFill>
                  <a:srgbClr val="3B4761"/>
                </a:solidFill>
                <a:effectLst/>
                <a:latin typeface="Times New Roman" panose="02020603050405020304" pitchFamily="18" charset="0"/>
                <a:ea typeface="Calibri" panose="020F0502020204030204" pitchFamily="34" charset="0"/>
                <a:cs typeface="Cambria" panose="02040503050406030204" pitchFamily="18" charset="0"/>
              </a:rPr>
              <a:t>  </a:t>
            </a:r>
            <a:endParaRPr lang="en-US" sz="900" b="1" dirty="0">
              <a:solidFill>
                <a:srgbClr val="3B4761"/>
              </a:solidFill>
              <a:effectLst/>
              <a:latin typeface="Cambria" panose="02040503050406030204" pitchFamily="18" charset="0"/>
              <a:ea typeface="Calibri" panose="020F0502020204030204" pitchFamily="34" charset="0"/>
              <a:cs typeface="Cambria" panose="02040503050406030204" pitchFamily="18" charset="0"/>
            </a:endParaRPr>
          </a:p>
          <a:p>
            <a:pPr marL="171450" marR="0" lvl="0" indent="-171450" algn="just">
              <a:spcBef>
                <a:spcPts val="0"/>
              </a:spcBef>
              <a:spcAft>
                <a:spcPts val="0"/>
              </a:spcAft>
              <a:buFont typeface="Arial" panose="020B0604020202020204" pitchFamily="34" charset="0"/>
              <a:buChar char="•"/>
            </a:pPr>
            <a:r>
              <a:rPr lang="en-US" sz="900" b="1" dirty="0">
                <a:solidFill>
                  <a:srgbClr val="3B4761"/>
                </a:solidFill>
                <a:effectLst/>
                <a:latin typeface="Times New Roman" panose="02020603050405020304" pitchFamily="18" charset="0"/>
                <a:ea typeface="Calibri" panose="020F0502020204030204" pitchFamily="34" charset="0"/>
                <a:cs typeface="Cambria" panose="02040503050406030204" pitchFamily="18" charset="0"/>
              </a:rPr>
              <a:t>Zhou, Z., Rahman </a:t>
            </a:r>
            <a:r>
              <a:rPr lang="en-US" sz="900" b="1" dirty="0" err="1">
                <a:solidFill>
                  <a:srgbClr val="3B4761"/>
                </a:solidFill>
                <a:effectLst/>
                <a:latin typeface="Times New Roman" panose="02020603050405020304" pitchFamily="18" charset="0"/>
                <a:ea typeface="Calibri" panose="020F0502020204030204" pitchFamily="34" charset="0"/>
                <a:cs typeface="Cambria" panose="02040503050406030204" pitchFamily="18" charset="0"/>
              </a:rPr>
              <a:t>Siddiquee</a:t>
            </a:r>
            <a:r>
              <a:rPr lang="en-US" sz="900" b="1" dirty="0">
                <a:solidFill>
                  <a:srgbClr val="3B4761"/>
                </a:solidFill>
                <a:effectLst/>
                <a:latin typeface="Times New Roman" panose="02020603050405020304" pitchFamily="18" charset="0"/>
                <a:ea typeface="Calibri" panose="020F0502020204030204" pitchFamily="34" charset="0"/>
                <a:cs typeface="Cambria" panose="02040503050406030204" pitchFamily="18" charset="0"/>
              </a:rPr>
              <a:t>, M.M., </a:t>
            </a:r>
            <a:r>
              <a:rPr lang="en-US" sz="900" b="1" dirty="0" err="1">
                <a:solidFill>
                  <a:srgbClr val="3B4761"/>
                </a:solidFill>
                <a:effectLst/>
                <a:latin typeface="Times New Roman" panose="02020603050405020304" pitchFamily="18" charset="0"/>
                <a:ea typeface="Calibri" panose="020F0502020204030204" pitchFamily="34" charset="0"/>
                <a:cs typeface="Cambria" panose="02040503050406030204" pitchFamily="18" charset="0"/>
              </a:rPr>
              <a:t>Tajbakhsh</a:t>
            </a:r>
            <a:r>
              <a:rPr lang="en-US" sz="900" b="1" dirty="0">
                <a:solidFill>
                  <a:srgbClr val="3B4761"/>
                </a:solidFill>
                <a:effectLst/>
                <a:latin typeface="Times New Roman" panose="02020603050405020304" pitchFamily="18" charset="0"/>
                <a:ea typeface="Calibri" panose="020F0502020204030204" pitchFamily="34" charset="0"/>
                <a:cs typeface="Cambria" panose="02040503050406030204" pitchFamily="18" charset="0"/>
              </a:rPr>
              <a:t>, N., Liang, J. (2018). </a:t>
            </a:r>
            <a:r>
              <a:rPr lang="en-US" sz="900" b="1" dirty="0" err="1">
                <a:solidFill>
                  <a:srgbClr val="3B4761"/>
                </a:solidFill>
                <a:effectLst/>
                <a:latin typeface="Times New Roman" panose="02020603050405020304" pitchFamily="18" charset="0"/>
                <a:ea typeface="Calibri" panose="020F0502020204030204" pitchFamily="34" charset="0"/>
                <a:cs typeface="Cambria" panose="02040503050406030204" pitchFamily="18" charset="0"/>
              </a:rPr>
              <a:t>UNet</a:t>
            </a:r>
            <a:r>
              <a:rPr lang="en-US" sz="900" b="1" dirty="0">
                <a:solidFill>
                  <a:srgbClr val="3B4761"/>
                </a:solidFill>
                <a:effectLst/>
                <a:latin typeface="Times New Roman" panose="02020603050405020304" pitchFamily="18" charset="0"/>
                <a:ea typeface="Calibri" panose="020F0502020204030204" pitchFamily="34" charset="0"/>
                <a:cs typeface="Cambria" panose="02040503050406030204" pitchFamily="18" charset="0"/>
              </a:rPr>
              <a:t>++: A Nested U-Net Architecture for Medical Image Segmentation. In: , et al. Deep Learning in Medical Image Analysis and Multimodal Learning for Clinical Decision Support. DLMIA ML-CDS 2018 2018. Lecture Notes in Computer Science(), vol 11045. Springer, Cham.</a:t>
            </a:r>
            <a:endParaRPr lang="en-US" sz="900" b="1" dirty="0">
              <a:solidFill>
                <a:srgbClr val="3B4761"/>
              </a:solidFill>
              <a:effectLst/>
              <a:latin typeface="Cambria" panose="02040503050406030204" pitchFamily="18" charset="0"/>
              <a:ea typeface="Calibri" panose="020F0502020204030204" pitchFamily="34" charset="0"/>
              <a:cs typeface="Cambria" panose="02040503050406030204" pitchFamily="18" charset="0"/>
            </a:endParaRPr>
          </a:p>
          <a:p>
            <a:pPr>
              <a:lnSpc>
                <a:spcPct val="150000"/>
              </a:lnSpc>
            </a:pPr>
            <a:r>
              <a:rPr lang="en-US" sz="1100" b="1" dirty="0">
                <a:solidFill>
                  <a:srgbClr val="3B4761"/>
                </a:solidFill>
                <a:latin typeface="+mn-lt"/>
                <a:cs typeface="Aharoni" panose="02010803020104030203" pitchFamily="2" charset="-79"/>
              </a:rPr>
              <a:t>	          </a:t>
            </a:r>
          </a:p>
          <a:p>
            <a:pPr>
              <a:lnSpc>
                <a:spcPct val="150000"/>
              </a:lnSpc>
            </a:pPr>
            <a:r>
              <a:rPr lang="en-US" sz="1100" b="1" dirty="0">
                <a:solidFill>
                  <a:srgbClr val="3B4761"/>
                </a:solidFill>
                <a:latin typeface="+mn-lt"/>
                <a:cs typeface="Aharoni" panose="02010803020104030203" pitchFamily="2" charset="-79"/>
              </a:rPr>
              <a:t>	               </a:t>
            </a:r>
          </a:p>
          <a:p>
            <a:pPr>
              <a:lnSpc>
                <a:spcPct val="150000"/>
              </a:lnSpc>
            </a:pPr>
            <a:r>
              <a:rPr lang="en-US" sz="1100" b="1" dirty="0">
                <a:solidFill>
                  <a:srgbClr val="3B4761"/>
                </a:solidFill>
                <a:latin typeface="+mn-lt"/>
                <a:cs typeface="Aharoni" panose="02010803020104030203" pitchFamily="2" charset="-79"/>
              </a:rPr>
              <a:t>	</a:t>
            </a:r>
          </a:p>
        </p:txBody>
      </p:sp>
      <p:sp>
        <p:nvSpPr>
          <p:cNvPr id="2" name="TextBox 48">
            <a:extLst>
              <a:ext uri="{FF2B5EF4-FFF2-40B4-BE49-F238E27FC236}">
                <a16:creationId xmlns:a16="http://schemas.microsoft.com/office/drawing/2014/main" id="{5B48B6F6-D8B9-F9C5-29E4-E43E78D3C28B}"/>
              </a:ext>
            </a:extLst>
          </p:cNvPr>
          <p:cNvSpPr txBox="1"/>
          <p:nvPr/>
        </p:nvSpPr>
        <p:spPr>
          <a:xfrm>
            <a:off x="971600" y="102393"/>
            <a:ext cx="7014587" cy="492443"/>
          </a:xfrm>
          <a:prstGeom prst="rect">
            <a:avLst/>
          </a:prstGeom>
          <a:noFill/>
        </p:spPr>
        <p:txBody>
          <a:bodyPr wrap="square" lIns="0" tIns="0" rIns="0" bIns="0" rtlCol="0">
            <a:spAutoFit/>
          </a:bodyPr>
          <a:lstStyle/>
          <a:p>
            <a:r>
              <a:rPr lang="en-US" altLang="zh-CN" sz="3200" b="1" dirty="0">
                <a:solidFill>
                  <a:srgbClr val="3B4761"/>
                </a:solidFill>
                <a:latin typeface="Times New Roman" panose="02020603050405020304" pitchFamily="18" charset="0"/>
                <a:ea typeface="微软雅黑" panose="020B0503020204020204" pitchFamily="34" charset="-122"/>
                <a:cs typeface="Times New Roman" panose="02020603050405020304" pitchFamily="18" charset="0"/>
                <a:sym typeface="+mn-lt"/>
              </a:rPr>
              <a:t>References</a:t>
            </a:r>
          </a:p>
        </p:txBody>
      </p:sp>
      <p:sp>
        <p:nvSpPr>
          <p:cNvPr id="3" name="graduation-cap_16905">
            <a:extLst>
              <a:ext uri="{FF2B5EF4-FFF2-40B4-BE49-F238E27FC236}">
                <a16:creationId xmlns:a16="http://schemas.microsoft.com/office/drawing/2014/main" id="{30BC72BE-CA24-ECBD-0EF4-97BE928AA38A}"/>
              </a:ext>
            </a:extLst>
          </p:cNvPr>
          <p:cNvSpPr>
            <a:spLocks noChangeAspect="1"/>
          </p:cNvSpPr>
          <p:nvPr/>
        </p:nvSpPr>
        <p:spPr bwMode="auto">
          <a:xfrm rot="1176017">
            <a:off x="525864" y="227599"/>
            <a:ext cx="417229" cy="242030"/>
          </a:xfrm>
          <a:custGeom>
            <a:avLst/>
            <a:gdLst>
              <a:gd name="connsiteX0" fmla="*/ 82550 w 331788"/>
              <a:gd name="connsiteY0" fmla="*/ 117475 h 198438"/>
              <a:gd name="connsiteX1" fmla="*/ 165100 w 331788"/>
              <a:gd name="connsiteY1" fmla="*/ 157163 h 198438"/>
              <a:gd name="connsiteX2" fmla="*/ 247650 w 331788"/>
              <a:gd name="connsiteY2" fmla="*/ 117475 h 198438"/>
              <a:gd name="connsiteX3" fmla="*/ 247650 w 331788"/>
              <a:gd name="connsiteY3" fmla="*/ 157163 h 198438"/>
              <a:gd name="connsiteX4" fmla="*/ 165100 w 331788"/>
              <a:gd name="connsiteY4" fmla="*/ 198438 h 198438"/>
              <a:gd name="connsiteX5" fmla="*/ 82550 w 331788"/>
              <a:gd name="connsiteY5" fmla="*/ 157163 h 198438"/>
              <a:gd name="connsiteX6" fmla="*/ 20638 w 331788"/>
              <a:gd name="connsiteY6" fmla="*/ 82550 h 198438"/>
              <a:gd name="connsiteX7" fmla="*/ 24606 w 331788"/>
              <a:gd name="connsiteY7" fmla="*/ 86447 h 198438"/>
              <a:gd name="connsiteX8" fmla="*/ 24606 w 331788"/>
              <a:gd name="connsiteY8" fmla="*/ 150091 h 198438"/>
              <a:gd name="connsiteX9" fmla="*/ 28575 w 331788"/>
              <a:gd name="connsiteY9" fmla="*/ 157885 h 198438"/>
              <a:gd name="connsiteX10" fmla="*/ 24606 w 331788"/>
              <a:gd name="connsiteY10" fmla="*/ 164379 h 198438"/>
              <a:gd name="connsiteX11" fmla="*/ 24606 w 331788"/>
              <a:gd name="connsiteY11" fmla="*/ 178667 h 198438"/>
              <a:gd name="connsiteX12" fmla="*/ 20638 w 331788"/>
              <a:gd name="connsiteY12" fmla="*/ 182563 h 198438"/>
              <a:gd name="connsiteX13" fmla="*/ 16669 w 331788"/>
              <a:gd name="connsiteY13" fmla="*/ 178667 h 198438"/>
              <a:gd name="connsiteX14" fmla="*/ 16669 w 331788"/>
              <a:gd name="connsiteY14" fmla="*/ 164379 h 198438"/>
              <a:gd name="connsiteX15" fmla="*/ 12700 w 331788"/>
              <a:gd name="connsiteY15" fmla="*/ 157885 h 198438"/>
              <a:gd name="connsiteX16" fmla="*/ 16669 w 331788"/>
              <a:gd name="connsiteY16" fmla="*/ 150091 h 198438"/>
              <a:gd name="connsiteX17" fmla="*/ 16669 w 331788"/>
              <a:gd name="connsiteY17" fmla="*/ 86447 h 198438"/>
              <a:gd name="connsiteX18" fmla="*/ 20638 w 331788"/>
              <a:gd name="connsiteY18" fmla="*/ 82550 h 198438"/>
              <a:gd name="connsiteX19" fmla="*/ 165100 w 331788"/>
              <a:gd name="connsiteY19" fmla="*/ 58738 h 198438"/>
              <a:gd name="connsiteX20" fmla="*/ 152400 w 331788"/>
              <a:gd name="connsiteY20" fmla="*/ 66676 h 198438"/>
              <a:gd name="connsiteX21" fmla="*/ 165100 w 331788"/>
              <a:gd name="connsiteY21" fmla="*/ 74614 h 198438"/>
              <a:gd name="connsiteX22" fmla="*/ 177800 w 331788"/>
              <a:gd name="connsiteY22" fmla="*/ 66676 h 198438"/>
              <a:gd name="connsiteX23" fmla="*/ 165100 w 331788"/>
              <a:gd name="connsiteY23" fmla="*/ 58738 h 198438"/>
              <a:gd name="connsiteX24" fmla="*/ 165100 w 331788"/>
              <a:gd name="connsiteY24" fmla="*/ 0 h 198438"/>
              <a:gd name="connsiteX25" fmla="*/ 331788 w 331788"/>
              <a:gd name="connsiteY25" fmla="*/ 66675 h 198438"/>
              <a:gd name="connsiteX26" fmla="*/ 165100 w 331788"/>
              <a:gd name="connsiteY26" fmla="*/ 149225 h 198438"/>
              <a:gd name="connsiteX27" fmla="*/ 0 w 331788"/>
              <a:gd name="connsiteY27" fmla="*/ 66675 h 19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1788" h="198438">
                <a:moveTo>
                  <a:pt x="82550" y="117475"/>
                </a:moveTo>
                <a:lnTo>
                  <a:pt x="165100" y="157163"/>
                </a:lnTo>
                <a:lnTo>
                  <a:pt x="247650" y="117475"/>
                </a:lnTo>
                <a:lnTo>
                  <a:pt x="247650" y="157163"/>
                </a:lnTo>
                <a:lnTo>
                  <a:pt x="165100" y="198438"/>
                </a:lnTo>
                <a:lnTo>
                  <a:pt x="82550" y="157163"/>
                </a:lnTo>
                <a:close/>
                <a:moveTo>
                  <a:pt x="20638" y="82550"/>
                </a:moveTo>
                <a:cubicBezTo>
                  <a:pt x="23283" y="82550"/>
                  <a:pt x="24606" y="85148"/>
                  <a:pt x="24606" y="86447"/>
                </a:cubicBezTo>
                <a:cubicBezTo>
                  <a:pt x="24606" y="86447"/>
                  <a:pt x="24606" y="86447"/>
                  <a:pt x="24606" y="150091"/>
                </a:cubicBezTo>
                <a:cubicBezTo>
                  <a:pt x="27252" y="151390"/>
                  <a:pt x="28575" y="153988"/>
                  <a:pt x="28575" y="157885"/>
                </a:cubicBezTo>
                <a:cubicBezTo>
                  <a:pt x="28575" y="160482"/>
                  <a:pt x="27252" y="163080"/>
                  <a:pt x="24606" y="164379"/>
                </a:cubicBezTo>
                <a:cubicBezTo>
                  <a:pt x="24606" y="164379"/>
                  <a:pt x="24606" y="164379"/>
                  <a:pt x="24606" y="178667"/>
                </a:cubicBezTo>
                <a:cubicBezTo>
                  <a:pt x="24606" y="181264"/>
                  <a:pt x="23283" y="182563"/>
                  <a:pt x="20638" y="182563"/>
                </a:cubicBezTo>
                <a:cubicBezTo>
                  <a:pt x="17992" y="182563"/>
                  <a:pt x="16669" y="181264"/>
                  <a:pt x="16669" y="178667"/>
                </a:cubicBezTo>
                <a:cubicBezTo>
                  <a:pt x="16669" y="178667"/>
                  <a:pt x="16669" y="178667"/>
                  <a:pt x="16669" y="164379"/>
                </a:cubicBezTo>
                <a:cubicBezTo>
                  <a:pt x="14023" y="163080"/>
                  <a:pt x="12700" y="160482"/>
                  <a:pt x="12700" y="157885"/>
                </a:cubicBezTo>
                <a:cubicBezTo>
                  <a:pt x="12700" y="153988"/>
                  <a:pt x="14023" y="151390"/>
                  <a:pt x="16669" y="150091"/>
                </a:cubicBezTo>
                <a:cubicBezTo>
                  <a:pt x="16669" y="150091"/>
                  <a:pt x="16669" y="150091"/>
                  <a:pt x="16669" y="86447"/>
                </a:cubicBezTo>
                <a:cubicBezTo>
                  <a:pt x="16669" y="85148"/>
                  <a:pt x="17992" y="82550"/>
                  <a:pt x="20638" y="82550"/>
                </a:cubicBezTo>
                <a:close/>
                <a:moveTo>
                  <a:pt x="165100" y="58738"/>
                </a:moveTo>
                <a:cubicBezTo>
                  <a:pt x="158086" y="58738"/>
                  <a:pt x="152400" y="62292"/>
                  <a:pt x="152400" y="66676"/>
                </a:cubicBezTo>
                <a:cubicBezTo>
                  <a:pt x="152400" y="71060"/>
                  <a:pt x="158086" y="74614"/>
                  <a:pt x="165100" y="74614"/>
                </a:cubicBezTo>
                <a:cubicBezTo>
                  <a:pt x="172114" y="74614"/>
                  <a:pt x="177800" y="71060"/>
                  <a:pt x="177800" y="66676"/>
                </a:cubicBezTo>
                <a:cubicBezTo>
                  <a:pt x="177800" y="62292"/>
                  <a:pt x="172114" y="58738"/>
                  <a:pt x="165100" y="58738"/>
                </a:cubicBezTo>
                <a:close/>
                <a:moveTo>
                  <a:pt x="165100" y="0"/>
                </a:moveTo>
                <a:lnTo>
                  <a:pt x="331788" y="66675"/>
                </a:lnTo>
                <a:lnTo>
                  <a:pt x="165100" y="149225"/>
                </a:lnTo>
                <a:lnTo>
                  <a:pt x="0" y="66675"/>
                </a:lnTo>
                <a:close/>
              </a:path>
            </a:pathLst>
          </a:custGeom>
          <a:solidFill>
            <a:schemeClr val="accent1"/>
          </a:solidFill>
          <a:ln>
            <a:noFill/>
          </a:ln>
        </p:spPr>
        <p:txBody>
          <a:bodyPr/>
          <a:lstStyle/>
          <a:p>
            <a:endParaRPr lang="en-US"/>
          </a:p>
        </p:txBody>
      </p:sp>
      <p:sp>
        <p:nvSpPr>
          <p:cNvPr id="4" name="Slide Number Placeholder 3">
            <a:extLst>
              <a:ext uri="{FF2B5EF4-FFF2-40B4-BE49-F238E27FC236}">
                <a16:creationId xmlns:a16="http://schemas.microsoft.com/office/drawing/2014/main" id="{AA12FD34-1783-0856-9DB8-33ECCE0D58D4}"/>
              </a:ext>
            </a:extLst>
          </p:cNvPr>
          <p:cNvSpPr txBox="1">
            <a:spLocks/>
          </p:cNvSpPr>
          <p:nvPr/>
        </p:nvSpPr>
        <p:spPr>
          <a:xfrm>
            <a:off x="6553200" y="4767263"/>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C913308-F349-4B6D-A68A-DD1791B4A57B}" type="slidenum">
              <a:rPr lang="zh-CN" altLang="en-US" sz="1200" smtClean="0">
                <a:solidFill>
                  <a:schemeClr val="bg1">
                    <a:lumMod val="50000"/>
                  </a:schemeClr>
                </a:solidFill>
              </a:rPr>
              <a:pPr algn="r"/>
              <a:t>26</a:t>
            </a:fld>
            <a:endParaRPr lang="zh-CN" altLang="en-US" sz="1200" dirty="0">
              <a:solidFill>
                <a:schemeClr val="bg1">
                  <a:lumMod val="50000"/>
                </a:schemeClr>
              </a:solidFill>
            </a:endParaRPr>
          </a:p>
        </p:txBody>
      </p:sp>
    </p:spTree>
    <p:extLst>
      <p:ext uri="{BB962C8B-B14F-4D97-AF65-F5344CB8AC3E}">
        <p14:creationId xmlns:p14="http://schemas.microsoft.com/office/powerpoint/2010/main" val="406184143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lt">
                                    <p:tmPct val="3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2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48"/>
          <p:cNvSpPr txBox="1"/>
          <p:nvPr/>
        </p:nvSpPr>
        <p:spPr>
          <a:xfrm>
            <a:off x="611560" y="1946556"/>
            <a:ext cx="4617001" cy="830997"/>
          </a:xfrm>
          <a:prstGeom prst="rect">
            <a:avLst/>
          </a:prstGeom>
          <a:noFill/>
        </p:spPr>
        <p:txBody>
          <a:bodyPr wrap="square" lIns="0" tIns="0" rIns="0" bIns="0" rtlCol="0">
            <a:spAutoFit/>
          </a:bodyPr>
          <a:lstStyle/>
          <a:p>
            <a:r>
              <a:rPr lang="en-US" altLang="zh-CN" sz="5400" dirty="0">
                <a:solidFill>
                  <a:srgbClr val="C00000"/>
                </a:solidFill>
                <a:latin typeface="微软雅黑" panose="020B0503020204020204" pitchFamily="34" charset="-122"/>
                <a:ea typeface="微软雅黑" panose="020B0503020204020204" pitchFamily="34" charset="-122"/>
                <a:cs typeface="+mn-ea"/>
                <a:sym typeface="+mn-lt"/>
              </a:rPr>
              <a:t>THANK YOU</a:t>
            </a:r>
            <a:endParaRPr lang="en-GB" altLang="zh-CN" sz="5400"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8" name="graduation-cap_16905"/>
          <p:cNvSpPr>
            <a:spLocks noChangeAspect="1"/>
          </p:cNvSpPr>
          <p:nvPr/>
        </p:nvSpPr>
        <p:spPr bwMode="auto">
          <a:xfrm>
            <a:off x="6134074" y="777936"/>
            <a:ext cx="6019852" cy="3600400"/>
          </a:xfrm>
          <a:custGeom>
            <a:avLst/>
            <a:gdLst>
              <a:gd name="connsiteX0" fmla="*/ 82550 w 331788"/>
              <a:gd name="connsiteY0" fmla="*/ 117475 h 198438"/>
              <a:gd name="connsiteX1" fmla="*/ 165100 w 331788"/>
              <a:gd name="connsiteY1" fmla="*/ 157163 h 198438"/>
              <a:gd name="connsiteX2" fmla="*/ 247650 w 331788"/>
              <a:gd name="connsiteY2" fmla="*/ 117475 h 198438"/>
              <a:gd name="connsiteX3" fmla="*/ 247650 w 331788"/>
              <a:gd name="connsiteY3" fmla="*/ 157163 h 198438"/>
              <a:gd name="connsiteX4" fmla="*/ 165100 w 331788"/>
              <a:gd name="connsiteY4" fmla="*/ 198438 h 198438"/>
              <a:gd name="connsiteX5" fmla="*/ 82550 w 331788"/>
              <a:gd name="connsiteY5" fmla="*/ 157163 h 198438"/>
              <a:gd name="connsiteX6" fmla="*/ 20638 w 331788"/>
              <a:gd name="connsiteY6" fmla="*/ 82550 h 198438"/>
              <a:gd name="connsiteX7" fmla="*/ 24606 w 331788"/>
              <a:gd name="connsiteY7" fmla="*/ 86447 h 198438"/>
              <a:gd name="connsiteX8" fmla="*/ 24606 w 331788"/>
              <a:gd name="connsiteY8" fmla="*/ 150091 h 198438"/>
              <a:gd name="connsiteX9" fmla="*/ 28575 w 331788"/>
              <a:gd name="connsiteY9" fmla="*/ 157885 h 198438"/>
              <a:gd name="connsiteX10" fmla="*/ 24606 w 331788"/>
              <a:gd name="connsiteY10" fmla="*/ 164379 h 198438"/>
              <a:gd name="connsiteX11" fmla="*/ 24606 w 331788"/>
              <a:gd name="connsiteY11" fmla="*/ 178667 h 198438"/>
              <a:gd name="connsiteX12" fmla="*/ 20638 w 331788"/>
              <a:gd name="connsiteY12" fmla="*/ 182563 h 198438"/>
              <a:gd name="connsiteX13" fmla="*/ 16669 w 331788"/>
              <a:gd name="connsiteY13" fmla="*/ 178667 h 198438"/>
              <a:gd name="connsiteX14" fmla="*/ 16669 w 331788"/>
              <a:gd name="connsiteY14" fmla="*/ 164379 h 198438"/>
              <a:gd name="connsiteX15" fmla="*/ 12700 w 331788"/>
              <a:gd name="connsiteY15" fmla="*/ 157885 h 198438"/>
              <a:gd name="connsiteX16" fmla="*/ 16669 w 331788"/>
              <a:gd name="connsiteY16" fmla="*/ 150091 h 198438"/>
              <a:gd name="connsiteX17" fmla="*/ 16669 w 331788"/>
              <a:gd name="connsiteY17" fmla="*/ 86447 h 198438"/>
              <a:gd name="connsiteX18" fmla="*/ 20638 w 331788"/>
              <a:gd name="connsiteY18" fmla="*/ 82550 h 198438"/>
              <a:gd name="connsiteX19" fmla="*/ 165100 w 331788"/>
              <a:gd name="connsiteY19" fmla="*/ 58738 h 198438"/>
              <a:gd name="connsiteX20" fmla="*/ 152400 w 331788"/>
              <a:gd name="connsiteY20" fmla="*/ 66676 h 198438"/>
              <a:gd name="connsiteX21" fmla="*/ 165100 w 331788"/>
              <a:gd name="connsiteY21" fmla="*/ 74614 h 198438"/>
              <a:gd name="connsiteX22" fmla="*/ 177800 w 331788"/>
              <a:gd name="connsiteY22" fmla="*/ 66676 h 198438"/>
              <a:gd name="connsiteX23" fmla="*/ 165100 w 331788"/>
              <a:gd name="connsiteY23" fmla="*/ 58738 h 198438"/>
              <a:gd name="connsiteX24" fmla="*/ 165100 w 331788"/>
              <a:gd name="connsiteY24" fmla="*/ 0 h 198438"/>
              <a:gd name="connsiteX25" fmla="*/ 331788 w 331788"/>
              <a:gd name="connsiteY25" fmla="*/ 66675 h 198438"/>
              <a:gd name="connsiteX26" fmla="*/ 165100 w 331788"/>
              <a:gd name="connsiteY26" fmla="*/ 149225 h 198438"/>
              <a:gd name="connsiteX27" fmla="*/ 0 w 331788"/>
              <a:gd name="connsiteY27" fmla="*/ 66675 h 19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1788" h="198438">
                <a:moveTo>
                  <a:pt x="82550" y="117475"/>
                </a:moveTo>
                <a:lnTo>
                  <a:pt x="165100" y="157163"/>
                </a:lnTo>
                <a:lnTo>
                  <a:pt x="247650" y="117475"/>
                </a:lnTo>
                <a:lnTo>
                  <a:pt x="247650" y="157163"/>
                </a:lnTo>
                <a:lnTo>
                  <a:pt x="165100" y="198438"/>
                </a:lnTo>
                <a:lnTo>
                  <a:pt x="82550" y="157163"/>
                </a:lnTo>
                <a:close/>
                <a:moveTo>
                  <a:pt x="20638" y="82550"/>
                </a:moveTo>
                <a:cubicBezTo>
                  <a:pt x="23283" y="82550"/>
                  <a:pt x="24606" y="85148"/>
                  <a:pt x="24606" y="86447"/>
                </a:cubicBezTo>
                <a:cubicBezTo>
                  <a:pt x="24606" y="86447"/>
                  <a:pt x="24606" y="86447"/>
                  <a:pt x="24606" y="150091"/>
                </a:cubicBezTo>
                <a:cubicBezTo>
                  <a:pt x="27252" y="151390"/>
                  <a:pt x="28575" y="153988"/>
                  <a:pt x="28575" y="157885"/>
                </a:cubicBezTo>
                <a:cubicBezTo>
                  <a:pt x="28575" y="160482"/>
                  <a:pt x="27252" y="163080"/>
                  <a:pt x="24606" y="164379"/>
                </a:cubicBezTo>
                <a:cubicBezTo>
                  <a:pt x="24606" y="164379"/>
                  <a:pt x="24606" y="164379"/>
                  <a:pt x="24606" y="178667"/>
                </a:cubicBezTo>
                <a:cubicBezTo>
                  <a:pt x="24606" y="181264"/>
                  <a:pt x="23283" y="182563"/>
                  <a:pt x="20638" y="182563"/>
                </a:cubicBezTo>
                <a:cubicBezTo>
                  <a:pt x="17992" y="182563"/>
                  <a:pt x="16669" y="181264"/>
                  <a:pt x="16669" y="178667"/>
                </a:cubicBezTo>
                <a:cubicBezTo>
                  <a:pt x="16669" y="178667"/>
                  <a:pt x="16669" y="178667"/>
                  <a:pt x="16669" y="164379"/>
                </a:cubicBezTo>
                <a:cubicBezTo>
                  <a:pt x="14023" y="163080"/>
                  <a:pt x="12700" y="160482"/>
                  <a:pt x="12700" y="157885"/>
                </a:cubicBezTo>
                <a:cubicBezTo>
                  <a:pt x="12700" y="153988"/>
                  <a:pt x="14023" y="151390"/>
                  <a:pt x="16669" y="150091"/>
                </a:cubicBezTo>
                <a:cubicBezTo>
                  <a:pt x="16669" y="150091"/>
                  <a:pt x="16669" y="150091"/>
                  <a:pt x="16669" y="86447"/>
                </a:cubicBezTo>
                <a:cubicBezTo>
                  <a:pt x="16669" y="85148"/>
                  <a:pt x="17992" y="82550"/>
                  <a:pt x="20638" y="82550"/>
                </a:cubicBezTo>
                <a:close/>
                <a:moveTo>
                  <a:pt x="165100" y="58738"/>
                </a:moveTo>
                <a:cubicBezTo>
                  <a:pt x="158086" y="58738"/>
                  <a:pt x="152400" y="62292"/>
                  <a:pt x="152400" y="66676"/>
                </a:cubicBezTo>
                <a:cubicBezTo>
                  <a:pt x="152400" y="71060"/>
                  <a:pt x="158086" y="74614"/>
                  <a:pt x="165100" y="74614"/>
                </a:cubicBezTo>
                <a:cubicBezTo>
                  <a:pt x="172114" y="74614"/>
                  <a:pt x="177800" y="71060"/>
                  <a:pt x="177800" y="66676"/>
                </a:cubicBezTo>
                <a:cubicBezTo>
                  <a:pt x="177800" y="62292"/>
                  <a:pt x="172114" y="58738"/>
                  <a:pt x="165100" y="58738"/>
                </a:cubicBezTo>
                <a:close/>
                <a:moveTo>
                  <a:pt x="165100" y="0"/>
                </a:moveTo>
                <a:lnTo>
                  <a:pt x="331788" y="66675"/>
                </a:lnTo>
                <a:lnTo>
                  <a:pt x="165100" y="149225"/>
                </a:lnTo>
                <a:lnTo>
                  <a:pt x="0" y="66675"/>
                </a:lnTo>
                <a:close/>
              </a:path>
            </a:pathLst>
          </a:custGeom>
          <a:solidFill>
            <a:schemeClr val="accent1"/>
          </a:solidFill>
          <a:ln>
            <a:noFill/>
          </a:ln>
        </p:spPr>
      </p:sp>
      <p:sp>
        <p:nvSpPr>
          <p:cNvPr id="2" name="Slide Number Placeholder 1">
            <a:extLst>
              <a:ext uri="{FF2B5EF4-FFF2-40B4-BE49-F238E27FC236}">
                <a16:creationId xmlns:a16="http://schemas.microsoft.com/office/drawing/2014/main" id="{97538748-5490-75E6-F585-14BEFFAB71F9}"/>
              </a:ext>
            </a:extLst>
          </p:cNvPr>
          <p:cNvSpPr>
            <a:spLocks noGrp="1"/>
          </p:cNvSpPr>
          <p:nvPr>
            <p:ph type="sldNum" sz="quarter" idx="12"/>
          </p:nvPr>
        </p:nvSpPr>
        <p:spPr/>
        <p:txBody>
          <a:bodyPr/>
          <a:lstStyle/>
          <a:p>
            <a:fld id="{0C913308-F349-4B6D-A68A-DD1791B4A57B}" type="slidenum">
              <a:rPr lang="zh-CN" altLang="en-US" smtClean="0"/>
              <a:t>27</a:t>
            </a:fld>
            <a:endParaRPr lang="zh-CN" altLang="en-US"/>
          </a:p>
        </p:txBody>
      </p:sp>
      <p:sp>
        <p:nvSpPr>
          <p:cNvPr id="3" name="TextBox 2">
            <a:extLst>
              <a:ext uri="{FF2B5EF4-FFF2-40B4-BE49-F238E27FC236}">
                <a16:creationId xmlns:a16="http://schemas.microsoft.com/office/drawing/2014/main" id="{6C5BFEE2-BA76-47C9-9F5F-69CC79E229A7}"/>
              </a:ext>
            </a:extLst>
          </p:cNvPr>
          <p:cNvSpPr txBox="1"/>
          <p:nvPr/>
        </p:nvSpPr>
        <p:spPr>
          <a:xfrm>
            <a:off x="4932040" y="2054916"/>
            <a:ext cx="2088232" cy="523220"/>
          </a:xfrm>
          <a:prstGeom prst="rect">
            <a:avLst/>
          </a:prstGeom>
          <a:noFill/>
        </p:spPr>
        <p:txBody>
          <a:bodyPr wrap="square" rtlCol="0">
            <a:spAutoFit/>
          </a:bodyPr>
          <a:lstStyle/>
          <a:p>
            <a:r>
              <a:rPr lang="en-US" sz="2800" b="1" dirty="0">
                <a:solidFill>
                  <a:srgbClr val="C00000"/>
                </a:solidFill>
                <a:latin typeface="微软雅黑" panose="020B0503020204020204" pitchFamily="34" charset="-122"/>
                <a:ea typeface="微软雅黑" panose="020B0503020204020204" pitchFamily="34" charset="-122"/>
              </a:rPr>
              <a:t>^_^</a:t>
            </a:r>
          </a:p>
        </p:txBody>
      </p:sp>
    </p:spTree>
    <p:extLst>
      <p:ext uri="{BB962C8B-B14F-4D97-AF65-F5344CB8AC3E}">
        <p14:creationId xmlns:p14="http://schemas.microsoft.com/office/powerpoint/2010/main" val="88496325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iterate type="lt">
                                    <p:tmPct val="30000"/>
                                  </p:iterate>
                                  <p:childTnLst>
                                    <p:set>
                                      <p:cBhvr>
                                        <p:cTn id="11" dur="1" fill="hold">
                                          <p:stCondLst>
                                            <p:cond delay="0"/>
                                          </p:stCondLst>
                                        </p:cTn>
                                        <p:tgtEl>
                                          <p:spTgt spid="29"/>
                                        </p:tgtEl>
                                        <p:attrNameLst>
                                          <p:attrName>style.visibility</p:attrName>
                                        </p:attrNameLst>
                                      </p:cBhvr>
                                      <p:to>
                                        <p:strVal val="visible"/>
                                      </p:to>
                                    </p:set>
                                    <p:animEffect transition="in" filter="wipe(left)">
                                      <p:cBhvr>
                                        <p:cTn id="12" dur="2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rot="2700000">
            <a:off x="-2337346" y="-41998"/>
            <a:ext cx="4097614" cy="4558333"/>
          </a:xfrm>
          <a:prstGeom prst="rect">
            <a:avLst/>
          </a:prstGeom>
          <a:solidFill>
            <a:srgbClr val="DB212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48"/>
          <p:cNvSpPr txBox="1"/>
          <p:nvPr/>
        </p:nvSpPr>
        <p:spPr>
          <a:xfrm>
            <a:off x="251520" y="1744725"/>
            <a:ext cx="4492078" cy="492443"/>
          </a:xfrm>
          <a:prstGeom prst="rect">
            <a:avLst/>
          </a:prstGeom>
          <a:noFill/>
        </p:spPr>
        <p:txBody>
          <a:bodyPr wrap="square" lIns="0" tIns="0" rIns="0" bIns="0" rtlCol="0">
            <a:spAutoFit/>
          </a:bodyPr>
          <a:lstStyle/>
          <a:p>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lt"/>
              </a:rPr>
              <a:t>Project idea</a:t>
            </a:r>
          </a:p>
        </p:txBody>
      </p:sp>
      <p:sp>
        <p:nvSpPr>
          <p:cNvPr id="5" name="文本框 32">
            <a:extLst>
              <a:ext uri="{FF2B5EF4-FFF2-40B4-BE49-F238E27FC236}">
                <a16:creationId xmlns:a16="http://schemas.microsoft.com/office/drawing/2014/main" id="{CE986666-9D1B-DD54-5FD3-B72677261324}"/>
              </a:ext>
            </a:extLst>
          </p:cNvPr>
          <p:cNvSpPr txBox="1"/>
          <p:nvPr/>
        </p:nvSpPr>
        <p:spPr>
          <a:xfrm>
            <a:off x="2771801" y="771550"/>
            <a:ext cx="6349313" cy="3016210"/>
          </a:xfrm>
          <a:prstGeom prst="rect">
            <a:avLst/>
          </a:prstGeom>
          <a:noFill/>
        </p:spPr>
        <p:txBody>
          <a:bodyPr wrap="square" rtlCol="0">
            <a:spAutoFit/>
          </a:bodyPr>
          <a:lstStyle>
            <a:defPPr>
              <a:defRPr lang="zh-CN"/>
            </a:defPPr>
            <a:lvl1pPr>
              <a:defRPr sz="2800">
                <a:solidFill>
                  <a:schemeClr val="bg1"/>
                </a:solidFill>
                <a:latin typeface="时尚中黑简体" panose="01010104010101010101" pitchFamily="2" charset="-122"/>
                <a:ea typeface="时尚中黑简体" panose="01010104010101010101" pitchFamily="2" charset="-122"/>
              </a:defRPr>
            </a:lvl1pPr>
          </a:lstStyle>
          <a:p>
            <a:pPr defTabSz="914148">
              <a:defRPr/>
            </a:pPr>
            <a:r>
              <a:rPr lang="en-US" sz="1800" dirty="0">
                <a:solidFill>
                  <a:srgbClr val="FF0000"/>
                </a:solidFill>
                <a:latin typeface="+mn-lt"/>
                <a:cs typeface="Times New Roman" panose="02020603050405020304" pitchFamily="18" charset="0"/>
              </a:rPr>
              <a:t>The goal </a:t>
            </a:r>
            <a:r>
              <a:rPr lang="en-US" sz="1800" dirty="0">
                <a:solidFill>
                  <a:schemeClr val="tx2">
                    <a:lumMod val="75000"/>
                  </a:schemeClr>
                </a:solidFill>
                <a:latin typeface="+mn-lt"/>
                <a:cs typeface="Times New Roman" panose="02020603050405020304" pitchFamily="18" charset="0"/>
              </a:rPr>
              <a:t>of our project is early detection of colon cancer by taking an image and classify if it is a cancer or not then determine the location of the cancer from it by using the segmentation technique So, we will be able to help doctors and save their time and it will speed the rate of discovering the disease.</a:t>
            </a:r>
          </a:p>
          <a:p>
            <a:pPr defTabSz="914148">
              <a:defRPr/>
            </a:pPr>
            <a:r>
              <a:rPr lang="en-US" sz="1800" i="1" dirty="0">
                <a:solidFill>
                  <a:schemeClr val="tx2">
                    <a:lumMod val="75000"/>
                  </a:schemeClr>
                </a:solidFill>
                <a:latin typeface="+mn-lt"/>
                <a:cs typeface="Times New Roman" panose="02020603050405020304" pitchFamily="18" charset="0"/>
              </a:rPr>
              <a:t>The earlier we discover cancer, the higher the chances of survival</a:t>
            </a:r>
            <a:r>
              <a:rPr lang="en-US" i="1" dirty="0">
                <a:solidFill>
                  <a:schemeClr val="tx2">
                    <a:lumMod val="75000"/>
                  </a:schemeClr>
                </a:solidFill>
                <a:latin typeface="+mn-lt"/>
              </a:rPr>
              <a:t>.</a:t>
            </a:r>
          </a:p>
          <a:p>
            <a:pPr defTabSz="914148">
              <a:defRPr/>
            </a:pPr>
            <a:endParaRPr lang="en-US" sz="1800" dirty="0">
              <a:solidFill>
                <a:schemeClr val="tx1"/>
              </a:solidFill>
              <a:latin typeface="+mn-lt"/>
              <a:cs typeface="Times New Roman" panose="02020603050405020304" pitchFamily="18" charset="0"/>
            </a:endParaRPr>
          </a:p>
          <a:p>
            <a:pPr defTabSz="914148">
              <a:defRPr/>
            </a:pPr>
            <a:r>
              <a:rPr lang="en-US" sz="1800" dirty="0">
                <a:solidFill>
                  <a:srgbClr val="FF0000"/>
                </a:solidFill>
                <a:latin typeface="+mn-lt"/>
              </a:rPr>
              <a:t>Our domain of interest </a:t>
            </a:r>
            <a:r>
              <a:rPr lang="en-US" sz="1800" dirty="0">
                <a:solidFill>
                  <a:schemeClr val="tx2">
                    <a:lumMod val="75000"/>
                  </a:schemeClr>
                </a:solidFill>
                <a:latin typeface="+mn-lt"/>
              </a:rPr>
              <a:t>is using medical image classification and segmentation field to detect colon cancer earlier.</a:t>
            </a:r>
          </a:p>
          <a:p>
            <a:pPr defTabSz="914148">
              <a:defRPr/>
            </a:pPr>
            <a:endParaRPr lang="en-US" altLang="zh-CN" sz="1800" kern="0" dirty="0">
              <a:solidFill>
                <a:schemeClr val="tx1"/>
              </a:solidFill>
              <a:latin typeface="Montserrat Medium" panose="00000600000000000000" pitchFamily="2" charset="0"/>
              <a:ea typeface="字魂35号-经典雅黑" panose="02000000000000000000" pitchFamily="2" charset="-122"/>
              <a:cs typeface="Times New Roman" panose="02020603050405020304" pitchFamily="18" charset="0"/>
            </a:endParaRPr>
          </a:p>
        </p:txBody>
      </p:sp>
      <p:sp>
        <p:nvSpPr>
          <p:cNvPr id="4" name="Slide Number Placeholder 3">
            <a:extLst>
              <a:ext uri="{FF2B5EF4-FFF2-40B4-BE49-F238E27FC236}">
                <a16:creationId xmlns:a16="http://schemas.microsoft.com/office/drawing/2014/main" id="{FE6DEB25-D2A6-F452-AABB-23CBC4A13ED6}"/>
              </a:ext>
            </a:extLst>
          </p:cNvPr>
          <p:cNvSpPr txBox="1">
            <a:spLocks/>
          </p:cNvSpPr>
          <p:nvPr/>
        </p:nvSpPr>
        <p:spPr>
          <a:xfrm>
            <a:off x="6735912" y="4767263"/>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1200" dirty="0">
                <a:solidFill>
                  <a:schemeClr val="bg1">
                    <a:lumMod val="50000"/>
                  </a:schemeClr>
                </a:solidFill>
              </a:rPr>
              <a:t>3</a:t>
            </a:r>
            <a:endParaRPr lang="zh-CN" altLang="en-US" sz="1200" dirty="0">
              <a:solidFill>
                <a:schemeClr val="bg1">
                  <a:lumMod val="50000"/>
                </a:schemeClr>
              </a:solidFill>
            </a:endParaRPr>
          </a:p>
        </p:txBody>
      </p:sp>
    </p:spTree>
    <p:extLst>
      <p:ext uri="{BB962C8B-B14F-4D97-AF65-F5344CB8AC3E}">
        <p14:creationId xmlns:p14="http://schemas.microsoft.com/office/powerpoint/2010/main" val="188728834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iterate type="lt">
                                    <p:tmPct val="30000"/>
                                  </p:iterate>
                                  <p:childTnLst>
                                    <p:set>
                                      <p:cBhvr>
                                        <p:cTn id="11" dur="1" fill="hold">
                                          <p:stCondLst>
                                            <p:cond delay="0"/>
                                          </p:stCondLst>
                                        </p:cTn>
                                        <p:tgtEl>
                                          <p:spTgt spid="7"/>
                                        </p:tgtEl>
                                        <p:attrNameLst>
                                          <p:attrName>style.visibility</p:attrName>
                                        </p:attrNameLst>
                                      </p:cBhvr>
                                      <p:to>
                                        <p:strVal val="visible"/>
                                      </p:to>
                                    </p:set>
                                    <p:animEffect transition="in" filter="wipe(left)">
                                      <p:cBhvr>
                                        <p:cTn id="12" dur="2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68C78BFD-4B94-4197-998E-197D0F2663A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1891" b="6800"/>
          <a:stretch/>
        </p:blipFill>
        <p:spPr>
          <a:xfrm>
            <a:off x="4549717" y="1401561"/>
            <a:ext cx="3931929" cy="2394856"/>
          </a:xfrm>
          <a:prstGeom prst="rect">
            <a:avLst/>
          </a:prstGeom>
        </p:spPr>
      </p:pic>
      <p:pic>
        <p:nvPicPr>
          <p:cNvPr id="4" name="Picture 3">
            <a:extLst>
              <a:ext uri="{FF2B5EF4-FFF2-40B4-BE49-F238E27FC236}">
                <a16:creationId xmlns:a16="http://schemas.microsoft.com/office/drawing/2014/main" id="{4AF51673-439B-8033-B3F9-76CB4EBC45A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2200" b="6601"/>
          <a:stretch/>
        </p:blipFill>
        <p:spPr>
          <a:xfrm>
            <a:off x="579078" y="1401560"/>
            <a:ext cx="3930916" cy="2394857"/>
          </a:xfrm>
          <a:prstGeom prst="rect">
            <a:avLst/>
          </a:prstGeom>
        </p:spPr>
      </p:pic>
      <p:sp>
        <p:nvSpPr>
          <p:cNvPr id="2" name="Slide Number Placeholder 3">
            <a:extLst>
              <a:ext uri="{FF2B5EF4-FFF2-40B4-BE49-F238E27FC236}">
                <a16:creationId xmlns:a16="http://schemas.microsoft.com/office/drawing/2014/main" id="{A102C977-9B17-4DF3-1A2F-5A690DE8D964}"/>
              </a:ext>
            </a:extLst>
          </p:cNvPr>
          <p:cNvSpPr txBox="1">
            <a:spLocks/>
          </p:cNvSpPr>
          <p:nvPr/>
        </p:nvSpPr>
        <p:spPr>
          <a:xfrm>
            <a:off x="6553200" y="4767263"/>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C913308-F349-4B6D-A68A-DD1791B4A57B}" type="slidenum">
              <a:rPr lang="zh-CN" altLang="en-US" sz="1200" smtClean="0">
                <a:solidFill>
                  <a:schemeClr val="bg1">
                    <a:lumMod val="50000"/>
                  </a:schemeClr>
                </a:solidFill>
              </a:rPr>
              <a:pPr algn="r"/>
              <a:t>4</a:t>
            </a:fld>
            <a:endParaRPr lang="zh-CN" altLang="en-US" sz="1200" dirty="0">
              <a:solidFill>
                <a:schemeClr val="bg1">
                  <a:lumMod val="50000"/>
                </a:schemeClr>
              </a:solidFill>
            </a:endParaRPr>
          </a:p>
        </p:txBody>
      </p:sp>
      <p:sp>
        <p:nvSpPr>
          <p:cNvPr id="7" name="Text Placeholder 2">
            <a:extLst>
              <a:ext uri="{FF2B5EF4-FFF2-40B4-BE49-F238E27FC236}">
                <a16:creationId xmlns:a16="http://schemas.microsoft.com/office/drawing/2014/main" id="{B142E40D-B4CF-C6B8-084C-7CDCD9C73792}"/>
              </a:ext>
            </a:extLst>
          </p:cNvPr>
          <p:cNvSpPr txBox="1"/>
          <p:nvPr/>
        </p:nvSpPr>
        <p:spPr>
          <a:xfrm>
            <a:off x="539355" y="3336835"/>
            <a:ext cx="3816622" cy="1704272"/>
          </a:xfrm>
          <a:prstGeom prst="rect">
            <a:avLst/>
          </a:prstGeom>
        </p:spPr>
        <p:txBody>
          <a:bodyPr/>
          <a:lstStyle>
            <a:lvl1pPr marL="0" indent="0" algn="ctr" defTabSz="914400" rtl="0" eaLnBrk="1" latinLnBrk="0" hangingPunct="1">
              <a:lnSpc>
                <a:spcPct val="60000"/>
              </a:lnSpc>
              <a:spcBef>
                <a:spcPts val="1000"/>
              </a:spcBef>
              <a:buFont typeface="Arial" panose="020B0604020202020204" pitchFamily="34" charset="0"/>
              <a:buNone/>
              <a:defRPr sz="1800" b="0" i="0" kern="1200">
                <a:solidFill>
                  <a:schemeClr val="tx1"/>
                </a:solidFill>
                <a:latin typeface="SF UI Display Thin" charset="0"/>
                <a:ea typeface="SF UI Display Thin" charset="0"/>
                <a:cs typeface="SF UI Display Thin"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pPr>
            <a:r>
              <a:rPr lang="en-US" altLang="zh-CN" sz="1200" dirty="0">
                <a:latin typeface="+mn-lt"/>
                <a:ea typeface="+mn-ea"/>
                <a:cs typeface="+mn-ea"/>
                <a:sym typeface="+mn-lt"/>
              </a:rPr>
              <a:t> </a:t>
            </a:r>
          </a:p>
        </p:txBody>
      </p:sp>
      <p:sp>
        <p:nvSpPr>
          <p:cNvPr id="9" name="Text Placeholder 2">
            <a:extLst>
              <a:ext uri="{FF2B5EF4-FFF2-40B4-BE49-F238E27FC236}">
                <a16:creationId xmlns:a16="http://schemas.microsoft.com/office/drawing/2014/main" id="{79781DAF-FBF1-F88B-A143-A27F7BE4914E}"/>
              </a:ext>
            </a:extLst>
          </p:cNvPr>
          <p:cNvSpPr txBox="1"/>
          <p:nvPr/>
        </p:nvSpPr>
        <p:spPr>
          <a:xfrm>
            <a:off x="4477964" y="3336835"/>
            <a:ext cx="3930917" cy="692582"/>
          </a:xfrm>
          <a:prstGeom prst="rect">
            <a:avLst/>
          </a:prstGeom>
        </p:spPr>
        <p:txBody>
          <a:bodyPr/>
          <a:lstStyle>
            <a:lvl1pPr marL="0" indent="0" algn="ctr" defTabSz="914400" rtl="0" eaLnBrk="1" latinLnBrk="0" hangingPunct="1">
              <a:lnSpc>
                <a:spcPct val="60000"/>
              </a:lnSpc>
              <a:spcBef>
                <a:spcPts val="1000"/>
              </a:spcBef>
              <a:buFont typeface="Arial" panose="020B0604020202020204" pitchFamily="34" charset="0"/>
              <a:buNone/>
              <a:defRPr sz="1800" b="0" i="0" kern="1200">
                <a:solidFill>
                  <a:schemeClr val="tx1"/>
                </a:solidFill>
                <a:latin typeface="SF UI Display Thin" charset="0"/>
                <a:ea typeface="SF UI Display Thin" charset="0"/>
                <a:cs typeface="SF UI Display Thin"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pPr>
            <a:endParaRPr lang="en-US" altLang="zh-CN" sz="1400" dirty="0">
              <a:latin typeface="+mn-lt"/>
              <a:ea typeface="+mn-ea"/>
              <a:cs typeface="+mn-ea"/>
              <a:sym typeface="+mn-lt"/>
            </a:endParaRPr>
          </a:p>
        </p:txBody>
      </p:sp>
      <p:sp>
        <p:nvSpPr>
          <p:cNvPr id="10" name="TextBox 48">
            <a:extLst>
              <a:ext uri="{FF2B5EF4-FFF2-40B4-BE49-F238E27FC236}">
                <a16:creationId xmlns:a16="http://schemas.microsoft.com/office/drawing/2014/main" id="{71082118-6F80-48F4-BDF8-94E4736DB6F9}"/>
              </a:ext>
            </a:extLst>
          </p:cNvPr>
          <p:cNvSpPr txBox="1"/>
          <p:nvPr/>
        </p:nvSpPr>
        <p:spPr>
          <a:xfrm>
            <a:off x="3635896" y="312087"/>
            <a:ext cx="2232248" cy="492443"/>
          </a:xfrm>
          <a:prstGeom prst="rect">
            <a:avLst/>
          </a:prstGeom>
          <a:noFill/>
        </p:spPr>
        <p:txBody>
          <a:bodyPr wrap="square" lIns="0" tIns="0" rIns="0" bIns="0" rtlCol="0">
            <a:spAutoFit/>
          </a:bodyPr>
          <a:lstStyle/>
          <a:p>
            <a:r>
              <a:rPr lang="en-US" altLang="zh-CN" sz="3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mn-lt"/>
              </a:rPr>
              <a:t>Our website</a:t>
            </a:r>
          </a:p>
        </p:txBody>
      </p:sp>
      <p:sp>
        <p:nvSpPr>
          <p:cNvPr id="11" name="graduation-cap_16905">
            <a:extLst>
              <a:ext uri="{FF2B5EF4-FFF2-40B4-BE49-F238E27FC236}">
                <a16:creationId xmlns:a16="http://schemas.microsoft.com/office/drawing/2014/main" id="{4C4AFC19-0DC9-4DED-BC26-068285758AAA}"/>
              </a:ext>
            </a:extLst>
          </p:cNvPr>
          <p:cNvSpPr>
            <a:spLocks noChangeAspect="1"/>
          </p:cNvSpPr>
          <p:nvPr/>
        </p:nvSpPr>
        <p:spPr bwMode="auto">
          <a:xfrm rot="1176017">
            <a:off x="3088340" y="437294"/>
            <a:ext cx="417229" cy="242030"/>
          </a:xfrm>
          <a:custGeom>
            <a:avLst/>
            <a:gdLst>
              <a:gd name="connsiteX0" fmla="*/ 82550 w 331788"/>
              <a:gd name="connsiteY0" fmla="*/ 117475 h 198438"/>
              <a:gd name="connsiteX1" fmla="*/ 165100 w 331788"/>
              <a:gd name="connsiteY1" fmla="*/ 157163 h 198438"/>
              <a:gd name="connsiteX2" fmla="*/ 247650 w 331788"/>
              <a:gd name="connsiteY2" fmla="*/ 117475 h 198438"/>
              <a:gd name="connsiteX3" fmla="*/ 247650 w 331788"/>
              <a:gd name="connsiteY3" fmla="*/ 157163 h 198438"/>
              <a:gd name="connsiteX4" fmla="*/ 165100 w 331788"/>
              <a:gd name="connsiteY4" fmla="*/ 198438 h 198438"/>
              <a:gd name="connsiteX5" fmla="*/ 82550 w 331788"/>
              <a:gd name="connsiteY5" fmla="*/ 157163 h 198438"/>
              <a:gd name="connsiteX6" fmla="*/ 20638 w 331788"/>
              <a:gd name="connsiteY6" fmla="*/ 82550 h 198438"/>
              <a:gd name="connsiteX7" fmla="*/ 24606 w 331788"/>
              <a:gd name="connsiteY7" fmla="*/ 86447 h 198438"/>
              <a:gd name="connsiteX8" fmla="*/ 24606 w 331788"/>
              <a:gd name="connsiteY8" fmla="*/ 150091 h 198438"/>
              <a:gd name="connsiteX9" fmla="*/ 28575 w 331788"/>
              <a:gd name="connsiteY9" fmla="*/ 157885 h 198438"/>
              <a:gd name="connsiteX10" fmla="*/ 24606 w 331788"/>
              <a:gd name="connsiteY10" fmla="*/ 164379 h 198438"/>
              <a:gd name="connsiteX11" fmla="*/ 24606 w 331788"/>
              <a:gd name="connsiteY11" fmla="*/ 178667 h 198438"/>
              <a:gd name="connsiteX12" fmla="*/ 20638 w 331788"/>
              <a:gd name="connsiteY12" fmla="*/ 182563 h 198438"/>
              <a:gd name="connsiteX13" fmla="*/ 16669 w 331788"/>
              <a:gd name="connsiteY13" fmla="*/ 178667 h 198438"/>
              <a:gd name="connsiteX14" fmla="*/ 16669 w 331788"/>
              <a:gd name="connsiteY14" fmla="*/ 164379 h 198438"/>
              <a:gd name="connsiteX15" fmla="*/ 12700 w 331788"/>
              <a:gd name="connsiteY15" fmla="*/ 157885 h 198438"/>
              <a:gd name="connsiteX16" fmla="*/ 16669 w 331788"/>
              <a:gd name="connsiteY16" fmla="*/ 150091 h 198438"/>
              <a:gd name="connsiteX17" fmla="*/ 16669 w 331788"/>
              <a:gd name="connsiteY17" fmla="*/ 86447 h 198438"/>
              <a:gd name="connsiteX18" fmla="*/ 20638 w 331788"/>
              <a:gd name="connsiteY18" fmla="*/ 82550 h 198438"/>
              <a:gd name="connsiteX19" fmla="*/ 165100 w 331788"/>
              <a:gd name="connsiteY19" fmla="*/ 58738 h 198438"/>
              <a:gd name="connsiteX20" fmla="*/ 152400 w 331788"/>
              <a:gd name="connsiteY20" fmla="*/ 66676 h 198438"/>
              <a:gd name="connsiteX21" fmla="*/ 165100 w 331788"/>
              <a:gd name="connsiteY21" fmla="*/ 74614 h 198438"/>
              <a:gd name="connsiteX22" fmla="*/ 177800 w 331788"/>
              <a:gd name="connsiteY22" fmla="*/ 66676 h 198438"/>
              <a:gd name="connsiteX23" fmla="*/ 165100 w 331788"/>
              <a:gd name="connsiteY23" fmla="*/ 58738 h 198438"/>
              <a:gd name="connsiteX24" fmla="*/ 165100 w 331788"/>
              <a:gd name="connsiteY24" fmla="*/ 0 h 198438"/>
              <a:gd name="connsiteX25" fmla="*/ 331788 w 331788"/>
              <a:gd name="connsiteY25" fmla="*/ 66675 h 198438"/>
              <a:gd name="connsiteX26" fmla="*/ 165100 w 331788"/>
              <a:gd name="connsiteY26" fmla="*/ 149225 h 198438"/>
              <a:gd name="connsiteX27" fmla="*/ 0 w 331788"/>
              <a:gd name="connsiteY27" fmla="*/ 66675 h 19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1788" h="198438">
                <a:moveTo>
                  <a:pt x="82550" y="117475"/>
                </a:moveTo>
                <a:lnTo>
                  <a:pt x="165100" y="157163"/>
                </a:lnTo>
                <a:lnTo>
                  <a:pt x="247650" y="117475"/>
                </a:lnTo>
                <a:lnTo>
                  <a:pt x="247650" y="157163"/>
                </a:lnTo>
                <a:lnTo>
                  <a:pt x="165100" y="198438"/>
                </a:lnTo>
                <a:lnTo>
                  <a:pt x="82550" y="157163"/>
                </a:lnTo>
                <a:close/>
                <a:moveTo>
                  <a:pt x="20638" y="82550"/>
                </a:moveTo>
                <a:cubicBezTo>
                  <a:pt x="23283" y="82550"/>
                  <a:pt x="24606" y="85148"/>
                  <a:pt x="24606" y="86447"/>
                </a:cubicBezTo>
                <a:cubicBezTo>
                  <a:pt x="24606" y="86447"/>
                  <a:pt x="24606" y="86447"/>
                  <a:pt x="24606" y="150091"/>
                </a:cubicBezTo>
                <a:cubicBezTo>
                  <a:pt x="27252" y="151390"/>
                  <a:pt x="28575" y="153988"/>
                  <a:pt x="28575" y="157885"/>
                </a:cubicBezTo>
                <a:cubicBezTo>
                  <a:pt x="28575" y="160482"/>
                  <a:pt x="27252" y="163080"/>
                  <a:pt x="24606" y="164379"/>
                </a:cubicBezTo>
                <a:cubicBezTo>
                  <a:pt x="24606" y="164379"/>
                  <a:pt x="24606" y="164379"/>
                  <a:pt x="24606" y="178667"/>
                </a:cubicBezTo>
                <a:cubicBezTo>
                  <a:pt x="24606" y="181264"/>
                  <a:pt x="23283" y="182563"/>
                  <a:pt x="20638" y="182563"/>
                </a:cubicBezTo>
                <a:cubicBezTo>
                  <a:pt x="17992" y="182563"/>
                  <a:pt x="16669" y="181264"/>
                  <a:pt x="16669" y="178667"/>
                </a:cubicBezTo>
                <a:cubicBezTo>
                  <a:pt x="16669" y="178667"/>
                  <a:pt x="16669" y="178667"/>
                  <a:pt x="16669" y="164379"/>
                </a:cubicBezTo>
                <a:cubicBezTo>
                  <a:pt x="14023" y="163080"/>
                  <a:pt x="12700" y="160482"/>
                  <a:pt x="12700" y="157885"/>
                </a:cubicBezTo>
                <a:cubicBezTo>
                  <a:pt x="12700" y="153988"/>
                  <a:pt x="14023" y="151390"/>
                  <a:pt x="16669" y="150091"/>
                </a:cubicBezTo>
                <a:cubicBezTo>
                  <a:pt x="16669" y="150091"/>
                  <a:pt x="16669" y="150091"/>
                  <a:pt x="16669" y="86447"/>
                </a:cubicBezTo>
                <a:cubicBezTo>
                  <a:pt x="16669" y="85148"/>
                  <a:pt x="17992" y="82550"/>
                  <a:pt x="20638" y="82550"/>
                </a:cubicBezTo>
                <a:close/>
                <a:moveTo>
                  <a:pt x="165100" y="58738"/>
                </a:moveTo>
                <a:cubicBezTo>
                  <a:pt x="158086" y="58738"/>
                  <a:pt x="152400" y="62292"/>
                  <a:pt x="152400" y="66676"/>
                </a:cubicBezTo>
                <a:cubicBezTo>
                  <a:pt x="152400" y="71060"/>
                  <a:pt x="158086" y="74614"/>
                  <a:pt x="165100" y="74614"/>
                </a:cubicBezTo>
                <a:cubicBezTo>
                  <a:pt x="172114" y="74614"/>
                  <a:pt x="177800" y="71060"/>
                  <a:pt x="177800" y="66676"/>
                </a:cubicBezTo>
                <a:cubicBezTo>
                  <a:pt x="177800" y="62292"/>
                  <a:pt x="172114" y="58738"/>
                  <a:pt x="165100" y="58738"/>
                </a:cubicBezTo>
                <a:close/>
                <a:moveTo>
                  <a:pt x="165100" y="0"/>
                </a:moveTo>
                <a:lnTo>
                  <a:pt x="331788" y="66675"/>
                </a:lnTo>
                <a:lnTo>
                  <a:pt x="165100" y="149225"/>
                </a:lnTo>
                <a:lnTo>
                  <a:pt x="0" y="66675"/>
                </a:lnTo>
                <a:close/>
              </a:path>
            </a:pathLst>
          </a:custGeom>
          <a:solidFill>
            <a:srgbClr val="C00000"/>
          </a:solidFill>
          <a:ln>
            <a:noFill/>
          </a:ln>
        </p:spPr>
        <p:txBody>
          <a:bodyPr/>
          <a:lstStyle/>
          <a:p>
            <a:endParaRPr lang="en-US">
              <a:solidFill>
                <a:srgbClr val="C00000"/>
              </a:solidFill>
            </a:endParaRPr>
          </a:p>
        </p:txBody>
      </p:sp>
    </p:spTree>
    <p:extLst>
      <p:ext uri="{BB962C8B-B14F-4D97-AF65-F5344CB8AC3E}">
        <p14:creationId xmlns:p14="http://schemas.microsoft.com/office/powerpoint/2010/main" val="6586053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nodePh="1">
                                  <p:stCondLst>
                                    <p:cond delay="0"/>
                                  </p:stCondLst>
                                  <p:endCondLst>
                                    <p:cond evt="begin" delay="0">
                                      <p:tn val="11"/>
                                    </p:cond>
                                  </p:end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8" fill="hold" grpId="0" nodeType="afterEffect">
                                  <p:stCondLst>
                                    <p:cond delay="0"/>
                                  </p:stCondLst>
                                  <p:iterate type="lt">
                                    <p:tmPct val="30000"/>
                                  </p:iterate>
                                  <p:childTnLst>
                                    <p:set>
                                      <p:cBhvr>
                                        <p:cTn id="18" dur="1" fill="hold">
                                          <p:stCondLst>
                                            <p:cond delay="0"/>
                                          </p:stCondLst>
                                        </p:cTn>
                                        <p:tgtEl>
                                          <p:spTgt spid="10"/>
                                        </p:tgtEl>
                                        <p:attrNameLst>
                                          <p:attrName>style.visibility</p:attrName>
                                        </p:attrNameLst>
                                      </p:cBhvr>
                                      <p:to>
                                        <p:strVal val="visible"/>
                                      </p:to>
                                    </p:set>
                                    <p:animEffect transition="in" filter="wipe(left)">
                                      <p:cBhvr>
                                        <p:cTn id="1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9b70590b-1cdb-4d11-a47e-5179ab2544c3">
            <a:extLst>
              <a:ext uri="{FF2B5EF4-FFF2-40B4-BE49-F238E27FC236}">
                <a16:creationId xmlns:a16="http://schemas.microsoft.com/office/drawing/2014/main" id="{01794FEB-0910-60D0-44CF-93C231378D76}"/>
              </a:ext>
            </a:extLst>
          </p:cNvPr>
          <p:cNvGrpSpPr>
            <a:grpSpLocks noChangeAspect="1"/>
          </p:cNvGrpSpPr>
          <p:nvPr/>
        </p:nvGrpSpPr>
        <p:grpSpPr>
          <a:xfrm>
            <a:off x="712008" y="1059582"/>
            <a:ext cx="5576433" cy="3350201"/>
            <a:chOff x="1234051" y="1395219"/>
            <a:chExt cx="7435242" cy="4466935"/>
          </a:xfrm>
        </p:grpSpPr>
        <p:grpSp>
          <p:nvGrpSpPr>
            <p:cNvPr id="3" name="Group 4">
              <a:extLst>
                <a:ext uri="{FF2B5EF4-FFF2-40B4-BE49-F238E27FC236}">
                  <a16:creationId xmlns:a16="http://schemas.microsoft.com/office/drawing/2014/main" id="{92A6FCD8-792F-D863-70FA-5A57FDDAC093}"/>
                </a:ext>
              </a:extLst>
            </p:cNvPr>
            <p:cNvGrpSpPr/>
            <p:nvPr/>
          </p:nvGrpSpPr>
          <p:grpSpPr>
            <a:xfrm>
              <a:off x="3692585" y="1395219"/>
              <a:ext cx="4712139" cy="4466935"/>
              <a:chOff x="71460" y="1228065"/>
              <a:chExt cx="4712139" cy="4466935"/>
            </a:xfrm>
          </p:grpSpPr>
          <p:sp>
            <p:nvSpPr>
              <p:cNvPr id="25" name="Freeform: Shape 5">
                <a:extLst>
                  <a:ext uri="{FF2B5EF4-FFF2-40B4-BE49-F238E27FC236}">
                    <a16:creationId xmlns:a16="http://schemas.microsoft.com/office/drawing/2014/main" id="{E5202CD7-75C1-EC20-3794-545CE996AAAB}"/>
                  </a:ext>
                </a:extLst>
              </p:cNvPr>
              <p:cNvSpPr/>
              <p:nvPr/>
            </p:nvSpPr>
            <p:spPr>
              <a:xfrm>
                <a:off x="2291693" y="3576097"/>
                <a:ext cx="1158773" cy="1142941"/>
              </a:xfrm>
              <a:custGeom>
                <a:avLst/>
                <a:gdLst>
                  <a:gd name="connsiteX0" fmla="*/ 0 w 1158773"/>
                  <a:gd name="connsiteY0" fmla="*/ 0 h 1142941"/>
                  <a:gd name="connsiteX1" fmla="*/ 1158773 w 1158773"/>
                  <a:gd name="connsiteY1" fmla="*/ 0 h 1142941"/>
                  <a:gd name="connsiteX2" fmla="*/ 1153114 w 1158773"/>
                  <a:gd name="connsiteY2" fmla="*/ 112081 h 1142941"/>
                  <a:gd name="connsiteX3" fmla="*/ 10779 w 1158773"/>
                  <a:gd name="connsiteY3" fmla="*/ 1142941 h 1142941"/>
                  <a:gd name="connsiteX4" fmla="*/ 0 w 1158773"/>
                  <a:gd name="connsiteY4" fmla="*/ 1142397 h 1142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773" h="1142941">
                    <a:moveTo>
                      <a:pt x="0" y="0"/>
                    </a:moveTo>
                    <a:lnTo>
                      <a:pt x="1158773" y="0"/>
                    </a:lnTo>
                    <a:lnTo>
                      <a:pt x="1153114" y="112081"/>
                    </a:lnTo>
                    <a:cubicBezTo>
                      <a:pt x="1094311" y="691100"/>
                      <a:pt x="605312" y="1142941"/>
                      <a:pt x="10779" y="1142941"/>
                    </a:cubicBezTo>
                    <a:lnTo>
                      <a:pt x="0" y="114239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7" name="Freeform: Shape 6">
                <a:extLst>
                  <a:ext uri="{FF2B5EF4-FFF2-40B4-BE49-F238E27FC236}">
                    <a16:creationId xmlns:a16="http://schemas.microsoft.com/office/drawing/2014/main" id="{10DD79B5-D136-4FD5-3991-751982D74052}"/>
                  </a:ext>
                </a:extLst>
              </p:cNvPr>
              <p:cNvSpPr/>
              <p:nvPr/>
            </p:nvSpPr>
            <p:spPr>
              <a:xfrm>
                <a:off x="2291559" y="2423600"/>
                <a:ext cx="1159042" cy="1153585"/>
              </a:xfrm>
              <a:custGeom>
                <a:avLst/>
                <a:gdLst>
                  <a:gd name="connsiteX0" fmla="*/ 10779 w 1159042"/>
                  <a:gd name="connsiteY0" fmla="*/ 0 h 1153585"/>
                  <a:gd name="connsiteX1" fmla="*/ 1159042 w 1159042"/>
                  <a:gd name="connsiteY1" fmla="*/ 1148263 h 1153585"/>
                  <a:gd name="connsiteX2" fmla="*/ 1158773 w 1159042"/>
                  <a:gd name="connsiteY2" fmla="*/ 1153585 h 1153585"/>
                  <a:gd name="connsiteX3" fmla="*/ 0 w 1159042"/>
                  <a:gd name="connsiteY3" fmla="*/ 1153585 h 1153585"/>
                  <a:gd name="connsiteX4" fmla="*/ 0 w 1159042"/>
                  <a:gd name="connsiteY4" fmla="*/ 544 h 1153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042" h="1153585">
                    <a:moveTo>
                      <a:pt x="10779" y="0"/>
                    </a:moveTo>
                    <a:cubicBezTo>
                      <a:pt x="644947" y="0"/>
                      <a:pt x="1159042" y="514095"/>
                      <a:pt x="1159042" y="1148263"/>
                    </a:cubicBezTo>
                    <a:lnTo>
                      <a:pt x="1158773" y="1153585"/>
                    </a:lnTo>
                    <a:lnTo>
                      <a:pt x="0" y="1153585"/>
                    </a:lnTo>
                    <a:lnTo>
                      <a:pt x="0" y="54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7">
                <a:extLst>
                  <a:ext uri="{FF2B5EF4-FFF2-40B4-BE49-F238E27FC236}">
                    <a16:creationId xmlns:a16="http://schemas.microsoft.com/office/drawing/2014/main" id="{9C41AA86-8690-5CA8-69A3-257297E34260}"/>
                  </a:ext>
                </a:extLst>
              </p:cNvPr>
              <p:cNvSpPr/>
              <p:nvPr/>
            </p:nvSpPr>
            <p:spPr>
              <a:xfrm>
                <a:off x="1162119" y="3576097"/>
                <a:ext cx="1137258" cy="1142941"/>
              </a:xfrm>
              <a:custGeom>
                <a:avLst/>
                <a:gdLst>
                  <a:gd name="connsiteX0" fmla="*/ 0 w 1137258"/>
                  <a:gd name="connsiteY0" fmla="*/ 0 h 1142941"/>
                  <a:gd name="connsiteX1" fmla="*/ 1137258 w 1137258"/>
                  <a:gd name="connsiteY1" fmla="*/ 0 h 1142941"/>
                  <a:gd name="connsiteX2" fmla="*/ 1137258 w 1137258"/>
                  <a:gd name="connsiteY2" fmla="*/ 1142941 h 1142941"/>
                  <a:gd name="connsiteX3" fmla="*/ 1030634 w 1137258"/>
                  <a:gd name="connsiteY3" fmla="*/ 1137557 h 1142941"/>
                  <a:gd name="connsiteX4" fmla="*/ 4990 w 1137258"/>
                  <a:gd name="connsiteY4" fmla="*/ 105381 h 1142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258" h="1142941">
                    <a:moveTo>
                      <a:pt x="0" y="0"/>
                    </a:moveTo>
                    <a:lnTo>
                      <a:pt x="1137258" y="0"/>
                    </a:lnTo>
                    <a:lnTo>
                      <a:pt x="1137258" y="1142941"/>
                    </a:lnTo>
                    <a:lnTo>
                      <a:pt x="1030634" y="1137557"/>
                    </a:lnTo>
                    <a:cubicBezTo>
                      <a:pt x="487804" y="1082429"/>
                      <a:pt x="56751" y="649200"/>
                      <a:pt x="4990" y="10538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0" name="Freeform: Shape 8">
                <a:extLst>
                  <a:ext uri="{FF2B5EF4-FFF2-40B4-BE49-F238E27FC236}">
                    <a16:creationId xmlns:a16="http://schemas.microsoft.com/office/drawing/2014/main" id="{BA807294-7FE5-F1A4-F678-A0E101DCCDFC}"/>
                  </a:ext>
                </a:extLst>
              </p:cNvPr>
              <p:cNvSpPr/>
              <p:nvPr/>
            </p:nvSpPr>
            <p:spPr>
              <a:xfrm>
                <a:off x="1162119" y="2423600"/>
                <a:ext cx="1137484" cy="1152497"/>
              </a:xfrm>
              <a:custGeom>
                <a:avLst/>
                <a:gdLst>
                  <a:gd name="connsiteX0" fmla="*/ 1137484 w 1137484"/>
                  <a:gd name="connsiteY0" fmla="*/ 0 h 1152497"/>
                  <a:gd name="connsiteX1" fmla="*/ 1137484 w 1137484"/>
                  <a:gd name="connsiteY1" fmla="*/ 1152497 h 1152497"/>
                  <a:gd name="connsiteX2" fmla="*/ 226 w 1137484"/>
                  <a:gd name="connsiteY2" fmla="*/ 1152497 h 1152497"/>
                  <a:gd name="connsiteX3" fmla="*/ 0 w 1137484"/>
                  <a:gd name="connsiteY3" fmla="*/ 1147719 h 1152497"/>
                  <a:gd name="connsiteX4" fmla="*/ 1030860 w 1137484"/>
                  <a:gd name="connsiteY4" fmla="*/ 5384 h 115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484" h="1152497">
                    <a:moveTo>
                      <a:pt x="1137484" y="0"/>
                    </a:moveTo>
                    <a:lnTo>
                      <a:pt x="1137484" y="1152497"/>
                    </a:lnTo>
                    <a:lnTo>
                      <a:pt x="226" y="1152497"/>
                    </a:lnTo>
                    <a:lnTo>
                      <a:pt x="0" y="1147719"/>
                    </a:lnTo>
                    <a:cubicBezTo>
                      <a:pt x="0" y="553187"/>
                      <a:pt x="451841" y="64187"/>
                      <a:pt x="1030860" y="5384"/>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31" name="Group 9">
                <a:extLst>
                  <a:ext uri="{FF2B5EF4-FFF2-40B4-BE49-F238E27FC236}">
                    <a16:creationId xmlns:a16="http://schemas.microsoft.com/office/drawing/2014/main" id="{DF406E16-9533-62C0-D2EF-94E5C88E972E}"/>
                  </a:ext>
                </a:extLst>
              </p:cNvPr>
              <p:cNvGrpSpPr/>
              <p:nvPr/>
            </p:nvGrpSpPr>
            <p:grpSpPr>
              <a:xfrm flipH="1">
                <a:off x="2604233" y="1228065"/>
                <a:ext cx="2179366" cy="1980727"/>
                <a:chOff x="1020361" y="1729660"/>
                <a:chExt cx="2179366" cy="1980727"/>
              </a:xfrm>
            </p:grpSpPr>
            <p:sp>
              <p:nvSpPr>
                <p:cNvPr id="48" name="Freeform: Shape 25">
                  <a:extLst>
                    <a:ext uri="{FF2B5EF4-FFF2-40B4-BE49-F238E27FC236}">
                      <a16:creationId xmlns:a16="http://schemas.microsoft.com/office/drawing/2014/main" id="{248AD39B-327B-10AC-4C5D-EB58E9639004}"/>
                    </a:ext>
                  </a:extLst>
                </p:cNvPr>
                <p:cNvSpPr>
                  <a:spLocks/>
                </p:cNvSpPr>
                <p:nvPr/>
              </p:nvSpPr>
              <p:spPr bwMode="auto">
                <a:xfrm>
                  <a:off x="2643207" y="1729660"/>
                  <a:ext cx="549382" cy="1980727"/>
                </a:xfrm>
                <a:custGeom>
                  <a:avLst/>
                  <a:gdLst>
                    <a:gd name="T0" fmla="*/ 17 w 484"/>
                    <a:gd name="T1" fmla="*/ 0 h 1745"/>
                    <a:gd name="T2" fmla="*/ 480 w 484"/>
                    <a:gd name="T3" fmla="*/ 1542 h 1745"/>
                    <a:gd name="T4" fmla="*/ 484 w 484"/>
                    <a:gd name="T5" fmla="*/ 1745 h 1745"/>
                    <a:gd name="T6" fmla="*/ 0 w 484"/>
                    <a:gd name="T7" fmla="*/ 1380 h 1745"/>
                    <a:gd name="T8" fmla="*/ 17 w 484"/>
                    <a:gd name="T9" fmla="*/ 0 h 1745"/>
                  </a:gdLst>
                  <a:ahLst/>
                  <a:cxnLst>
                    <a:cxn ang="0">
                      <a:pos x="T0" y="T1"/>
                    </a:cxn>
                    <a:cxn ang="0">
                      <a:pos x="T2" y="T3"/>
                    </a:cxn>
                    <a:cxn ang="0">
                      <a:pos x="T4" y="T5"/>
                    </a:cxn>
                    <a:cxn ang="0">
                      <a:pos x="T6" y="T7"/>
                    </a:cxn>
                    <a:cxn ang="0">
                      <a:pos x="T8" y="T9"/>
                    </a:cxn>
                  </a:cxnLst>
                  <a:rect l="0" t="0" r="r" b="b"/>
                  <a:pathLst>
                    <a:path w="484" h="1745">
                      <a:moveTo>
                        <a:pt x="17" y="0"/>
                      </a:moveTo>
                      <a:lnTo>
                        <a:pt x="480" y="1542"/>
                      </a:lnTo>
                      <a:lnTo>
                        <a:pt x="484" y="1745"/>
                      </a:lnTo>
                      <a:lnTo>
                        <a:pt x="0" y="1380"/>
                      </a:lnTo>
                      <a:lnTo>
                        <a:pt x="17" y="0"/>
                      </a:lnTo>
                      <a:close/>
                    </a:path>
                  </a:pathLst>
                </a:custGeom>
                <a:solidFill>
                  <a:schemeClr val="accent1">
                    <a:lumMod val="60000"/>
                    <a:lumOff val="40000"/>
                  </a:schemeClr>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p>
              </p:txBody>
            </p:sp>
            <p:sp>
              <p:nvSpPr>
                <p:cNvPr id="49" name="Freeform: Shape 26">
                  <a:extLst>
                    <a:ext uri="{FF2B5EF4-FFF2-40B4-BE49-F238E27FC236}">
                      <a16:creationId xmlns:a16="http://schemas.microsoft.com/office/drawing/2014/main" id="{49918EF1-1686-69E4-E2E4-380B3128E6DC}"/>
                    </a:ext>
                  </a:extLst>
                </p:cNvPr>
                <p:cNvSpPr>
                  <a:spLocks/>
                </p:cNvSpPr>
                <p:nvPr/>
              </p:nvSpPr>
              <p:spPr bwMode="auto">
                <a:xfrm>
                  <a:off x="1020361" y="3295764"/>
                  <a:ext cx="2179366" cy="414307"/>
                </a:xfrm>
                <a:custGeom>
                  <a:avLst/>
                  <a:gdLst>
                    <a:gd name="T0" fmla="*/ 1436 w 1920"/>
                    <a:gd name="T1" fmla="*/ 0 h 365"/>
                    <a:gd name="T2" fmla="*/ 1920 w 1920"/>
                    <a:gd name="T3" fmla="*/ 363 h 365"/>
                    <a:gd name="T4" fmla="*/ 1703 w 1920"/>
                    <a:gd name="T5" fmla="*/ 365 h 365"/>
                    <a:gd name="T6" fmla="*/ 0 w 1920"/>
                    <a:gd name="T7" fmla="*/ 38 h 365"/>
                    <a:gd name="T8" fmla="*/ 1436 w 1920"/>
                    <a:gd name="T9" fmla="*/ 0 h 365"/>
                  </a:gdLst>
                  <a:ahLst/>
                  <a:cxnLst>
                    <a:cxn ang="0">
                      <a:pos x="T0" y="T1"/>
                    </a:cxn>
                    <a:cxn ang="0">
                      <a:pos x="T2" y="T3"/>
                    </a:cxn>
                    <a:cxn ang="0">
                      <a:pos x="T4" y="T5"/>
                    </a:cxn>
                    <a:cxn ang="0">
                      <a:pos x="T6" y="T7"/>
                    </a:cxn>
                    <a:cxn ang="0">
                      <a:pos x="T8" y="T9"/>
                    </a:cxn>
                  </a:cxnLst>
                  <a:rect l="0" t="0" r="r" b="b"/>
                  <a:pathLst>
                    <a:path w="1920" h="365">
                      <a:moveTo>
                        <a:pt x="1436" y="0"/>
                      </a:moveTo>
                      <a:lnTo>
                        <a:pt x="1920" y="363"/>
                      </a:lnTo>
                      <a:lnTo>
                        <a:pt x="1703" y="365"/>
                      </a:lnTo>
                      <a:lnTo>
                        <a:pt x="0" y="38"/>
                      </a:lnTo>
                      <a:lnTo>
                        <a:pt x="1436" y="0"/>
                      </a:lnTo>
                      <a:close/>
                    </a:path>
                  </a:pathLst>
                </a:custGeom>
                <a:solidFill>
                  <a:schemeClr val="accent1">
                    <a:lumMod val="75000"/>
                  </a:schemeClr>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p>
              </p:txBody>
            </p:sp>
            <p:sp>
              <p:nvSpPr>
                <p:cNvPr id="50" name="Freeform: Shape 27">
                  <a:extLst>
                    <a:ext uri="{FF2B5EF4-FFF2-40B4-BE49-F238E27FC236}">
                      <a16:creationId xmlns:a16="http://schemas.microsoft.com/office/drawing/2014/main" id="{10ED9044-FC34-0F89-3A57-C02E7C2FA693}"/>
                    </a:ext>
                  </a:extLst>
                </p:cNvPr>
                <p:cNvSpPr>
                  <a:spLocks/>
                </p:cNvSpPr>
                <p:nvPr/>
              </p:nvSpPr>
              <p:spPr bwMode="auto">
                <a:xfrm>
                  <a:off x="1020791" y="1731194"/>
                  <a:ext cx="1649281" cy="1610688"/>
                </a:xfrm>
                <a:custGeom>
                  <a:avLst/>
                  <a:gdLst>
                    <a:gd name="T0" fmla="*/ 1453 w 1453"/>
                    <a:gd name="T1" fmla="*/ 0 h 1419"/>
                    <a:gd name="T2" fmla="*/ 1436 w 1453"/>
                    <a:gd name="T3" fmla="*/ 1380 h 1419"/>
                    <a:gd name="T4" fmla="*/ 0 w 1453"/>
                    <a:gd name="T5" fmla="*/ 1419 h 1419"/>
                    <a:gd name="T6" fmla="*/ 115 w 1453"/>
                    <a:gd name="T7" fmla="*/ 152 h 1419"/>
                    <a:gd name="T8" fmla="*/ 1453 w 1453"/>
                    <a:gd name="T9" fmla="*/ 0 h 1419"/>
                  </a:gdLst>
                  <a:ahLst/>
                  <a:cxnLst>
                    <a:cxn ang="0">
                      <a:pos x="T0" y="T1"/>
                    </a:cxn>
                    <a:cxn ang="0">
                      <a:pos x="T2" y="T3"/>
                    </a:cxn>
                    <a:cxn ang="0">
                      <a:pos x="T4" y="T5"/>
                    </a:cxn>
                    <a:cxn ang="0">
                      <a:pos x="T6" y="T7"/>
                    </a:cxn>
                    <a:cxn ang="0">
                      <a:pos x="T8" y="T9"/>
                    </a:cxn>
                  </a:cxnLst>
                  <a:rect l="0" t="0" r="r" b="b"/>
                  <a:pathLst>
                    <a:path w="1453" h="1419">
                      <a:moveTo>
                        <a:pt x="1453" y="0"/>
                      </a:moveTo>
                      <a:lnTo>
                        <a:pt x="1436" y="1380"/>
                      </a:lnTo>
                      <a:lnTo>
                        <a:pt x="0" y="1419"/>
                      </a:lnTo>
                      <a:lnTo>
                        <a:pt x="115" y="152"/>
                      </a:lnTo>
                      <a:lnTo>
                        <a:pt x="1453" y="0"/>
                      </a:lnTo>
                      <a:close/>
                    </a:path>
                  </a:pathLst>
                </a:custGeom>
                <a:solidFill>
                  <a:schemeClr val="accent1">
                    <a:alpha val="90000"/>
                  </a:schemeClr>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p>
              </p:txBody>
            </p:sp>
            <p:sp>
              <p:nvSpPr>
                <p:cNvPr id="51" name="TextBox 28">
                  <a:extLst>
                    <a:ext uri="{FF2B5EF4-FFF2-40B4-BE49-F238E27FC236}">
                      <a16:creationId xmlns:a16="http://schemas.microsoft.com/office/drawing/2014/main" id="{3FB7E143-AF79-0EF4-7CCF-BF6C3DC52F7E}"/>
                    </a:ext>
                  </a:extLst>
                </p:cNvPr>
                <p:cNvSpPr txBox="1"/>
                <p:nvPr/>
              </p:nvSpPr>
              <p:spPr>
                <a:xfrm>
                  <a:off x="1450146" y="2055717"/>
                  <a:ext cx="569387" cy="923329"/>
                </a:xfrm>
                <a:prstGeom prst="rect">
                  <a:avLst/>
                </a:prstGeom>
                <a:noFill/>
              </p:spPr>
              <p:txBody>
                <a:bodyPr wrap="none">
                  <a:normAutofit fontScale="85000" lnSpcReduction="20000"/>
                </a:bodyPr>
                <a:lstStyle/>
                <a:p>
                  <a:pPr fontAlgn="base">
                    <a:spcBef>
                      <a:spcPct val="0"/>
                    </a:spcBef>
                    <a:spcAft>
                      <a:spcPct val="0"/>
                    </a:spcAft>
                  </a:pPr>
                  <a:r>
                    <a:rPr lang="en-US" sz="5400" b="1" dirty="0">
                      <a:solidFill>
                        <a:schemeClr val="bg1"/>
                      </a:solidFill>
                    </a:rPr>
                    <a:t>1</a:t>
                  </a:r>
                </a:p>
              </p:txBody>
            </p:sp>
          </p:grpSp>
          <p:grpSp>
            <p:nvGrpSpPr>
              <p:cNvPr id="32" name="Group 10">
                <a:extLst>
                  <a:ext uri="{FF2B5EF4-FFF2-40B4-BE49-F238E27FC236}">
                    <a16:creationId xmlns:a16="http://schemas.microsoft.com/office/drawing/2014/main" id="{CD72CC66-0FDC-4CA1-8711-47BB513F9E7D}"/>
                  </a:ext>
                </a:extLst>
              </p:cNvPr>
              <p:cNvGrpSpPr/>
              <p:nvPr/>
            </p:nvGrpSpPr>
            <p:grpSpPr>
              <a:xfrm flipH="1">
                <a:off x="356076" y="1666469"/>
                <a:ext cx="1718521" cy="1538490"/>
                <a:chOff x="3729363" y="2168064"/>
                <a:chExt cx="1718521" cy="1538490"/>
              </a:xfrm>
            </p:grpSpPr>
            <p:sp>
              <p:nvSpPr>
                <p:cNvPr id="44" name="Freeform: Shape 21">
                  <a:extLst>
                    <a:ext uri="{FF2B5EF4-FFF2-40B4-BE49-F238E27FC236}">
                      <a16:creationId xmlns:a16="http://schemas.microsoft.com/office/drawing/2014/main" id="{D7E31D40-16CA-227B-55FB-AD540CD8D1AD}"/>
                    </a:ext>
                  </a:extLst>
                </p:cNvPr>
                <p:cNvSpPr>
                  <a:spLocks/>
                </p:cNvSpPr>
                <p:nvPr/>
              </p:nvSpPr>
              <p:spPr bwMode="auto">
                <a:xfrm>
                  <a:off x="3729363" y="3157172"/>
                  <a:ext cx="1718521" cy="549382"/>
                </a:xfrm>
                <a:custGeom>
                  <a:avLst/>
                  <a:gdLst>
                    <a:gd name="T0" fmla="*/ 1514 w 1514"/>
                    <a:gd name="T1" fmla="*/ 27 h 484"/>
                    <a:gd name="T2" fmla="*/ 214 w 1514"/>
                    <a:gd name="T3" fmla="*/ 484 h 484"/>
                    <a:gd name="T4" fmla="*/ 0 w 1514"/>
                    <a:gd name="T5" fmla="*/ 482 h 484"/>
                    <a:gd name="T6" fmla="*/ 597 w 1514"/>
                    <a:gd name="T7" fmla="*/ 0 h 484"/>
                    <a:gd name="T8" fmla="*/ 1514 w 1514"/>
                    <a:gd name="T9" fmla="*/ 27 h 484"/>
                  </a:gdLst>
                  <a:ahLst/>
                  <a:cxnLst>
                    <a:cxn ang="0">
                      <a:pos x="T0" y="T1"/>
                    </a:cxn>
                    <a:cxn ang="0">
                      <a:pos x="T2" y="T3"/>
                    </a:cxn>
                    <a:cxn ang="0">
                      <a:pos x="T4" y="T5"/>
                    </a:cxn>
                    <a:cxn ang="0">
                      <a:pos x="T6" y="T7"/>
                    </a:cxn>
                    <a:cxn ang="0">
                      <a:pos x="T8" y="T9"/>
                    </a:cxn>
                  </a:cxnLst>
                  <a:rect l="0" t="0" r="r" b="b"/>
                  <a:pathLst>
                    <a:path w="1514" h="484">
                      <a:moveTo>
                        <a:pt x="1514" y="27"/>
                      </a:moveTo>
                      <a:lnTo>
                        <a:pt x="214" y="484"/>
                      </a:lnTo>
                      <a:lnTo>
                        <a:pt x="0" y="482"/>
                      </a:lnTo>
                      <a:lnTo>
                        <a:pt x="597" y="0"/>
                      </a:lnTo>
                      <a:lnTo>
                        <a:pt x="1514" y="27"/>
                      </a:lnTo>
                      <a:close/>
                    </a:path>
                  </a:pathLst>
                </a:custGeom>
                <a:solidFill>
                  <a:schemeClr val="accent3">
                    <a:lumMod val="75000"/>
                    <a:lumOff val="25000"/>
                    <a:alpha val="95000"/>
                  </a:schemeClr>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p>
              </p:txBody>
            </p:sp>
            <p:sp>
              <p:nvSpPr>
                <p:cNvPr id="45" name="Freeform: Shape 22">
                  <a:extLst>
                    <a:ext uri="{FF2B5EF4-FFF2-40B4-BE49-F238E27FC236}">
                      <a16:creationId xmlns:a16="http://schemas.microsoft.com/office/drawing/2014/main" id="{6B45154C-6322-4488-FC94-48946161AF38}"/>
                    </a:ext>
                  </a:extLst>
                </p:cNvPr>
                <p:cNvSpPr>
                  <a:spLocks/>
                </p:cNvSpPr>
                <p:nvPr/>
              </p:nvSpPr>
              <p:spPr bwMode="auto">
                <a:xfrm>
                  <a:off x="3733091" y="2168064"/>
                  <a:ext cx="677647" cy="1536907"/>
                </a:xfrm>
                <a:custGeom>
                  <a:avLst/>
                  <a:gdLst>
                    <a:gd name="T0" fmla="*/ 597 w 597"/>
                    <a:gd name="T1" fmla="*/ 872 h 1354"/>
                    <a:gd name="T2" fmla="*/ 0 w 597"/>
                    <a:gd name="T3" fmla="*/ 1354 h 1354"/>
                    <a:gd name="T4" fmla="*/ 2 w 597"/>
                    <a:gd name="T5" fmla="*/ 1153 h 1354"/>
                    <a:gd name="T6" fmla="*/ 586 w 597"/>
                    <a:gd name="T7" fmla="*/ 0 h 1354"/>
                    <a:gd name="T8" fmla="*/ 597 w 597"/>
                    <a:gd name="T9" fmla="*/ 872 h 1354"/>
                  </a:gdLst>
                  <a:ahLst/>
                  <a:cxnLst>
                    <a:cxn ang="0">
                      <a:pos x="T0" y="T1"/>
                    </a:cxn>
                    <a:cxn ang="0">
                      <a:pos x="T2" y="T3"/>
                    </a:cxn>
                    <a:cxn ang="0">
                      <a:pos x="T4" y="T5"/>
                    </a:cxn>
                    <a:cxn ang="0">
                      <a:pos x="T6" y="T7"/>
                    </a:cxn>
                    <a:cxn ang="0">
                      <a:pos x="T8" y="T9"/>
                    </a:cxn>
                  </a:cxnLst>
                  <a:rect l="0" t="0" r="r" b="b"/>
                  <a:pathLst>
                    <a:path w="597" h="1354">
                      <a:moveTo>
                        <a:pt x="597" y="872"/>
                      </a:moveTo>
                      <a:lnTo>
                        <a:pt x="0" y="1354"/>
                      </a:lnTo>
                      <a:lnTo>
                        <a:pt x="2" y="1153"/>
                      </a:lnTo>
                      <a:lnTo>
                        <a:pt x="586" y="0"/>
                      </a:lnTo>
                      <a:lnTo>
                        <a:pt x="597" y="872"/>
                      </a:lnTo>
                      <a:close/>
                    </a:path>
                  </a:pathLst>
                </a:custGeom>
                <a:solidFill>
                  <a:schemeClr val="accent3">
                    <a:lumMod val="50000"/>
                    <a:lumOff val="50000"/>
                  </a:schemeClr>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p>
              </p:txBody>
            </p:sp>
            <p:sp>
              <p:nvSpPr>
                <p:cNvPr id="46" name="Freeform: Shape 23">
                  <a:extLst>
                    <a:ext uri="{FF2B5EF4-FFF2-40B4-BE49-F238E27FC236}">
                      <a16:creationId xmlns:a16="http://schemas.microsoft.com/office/drawing/2014/main" id="{3FD87BA0-D4E5-1447-4EDA-4C5FD4D23994}"/>
                    </a:ext>
                  </a:extLst>
                </p:cNvPr>
                <p:cNvSpPr>
                  <a:spLocks/>
                </p:cNvSpPr>
                <p:nvPr/>
              </p:nvSpPr>
              <p:spPr bwMode="auto">
                <a:xfrm>
                  <a:off x="4393212" y="2170442"/>
                  <a:ext cx="1054496" cy="1019308"/>
                </a:xfrm>
                <a:custGeom>
                  <a:avLst/>
                  <a:gdLst>
                    <a:gd name="T0" fmla="*/ 889 w 929"/>
                    <a:gd name="T1" fmla="*/ 61 h 898"/>
                    <a:gd name="T2" fmla="*/ 929 w 929"/>
                    <a:gd name="T3" fmla="*/ 898 h 898"/>
                    <a:gd name="T4" fmla="*/ 12 w 929"/>
                    <a:gd name="T5" fmla="*/ 872 h 898"/>
                    <a:gd name="T6" fmla="*/ 0 w 929"/>
                    <a:gd name="T7" fmla="*/ 0 h 898"/>
                    <a:gd name="T8" fmla="*/ 889 w 929"/>
                    <a:gd name="T9" fmla="*/ 61 h 898"/>
                  </a:gdLst>
                  <a:ahLst/>
                  <a:cxnLst>
                    <a:cxn ang="0">
                      <a:pos x="T0" y="T1"/>
                    </a:cxn>
                    <a:cxn ang="0">
                      <a:pos x="T2" y="T3"/>
                    </a:cxn>
                    <a:cxn ang="0">
                      <a:pos x="T4" y="T5"/>
                    </a:cxn>
                    <a:cxn ang="0">
                      <a:pos x="T6" y="T7"/>
                    </a:cxn>
                    <a:cxn ang="0">
                      <a:pos x="T8" y="T9"/>
                    </a:cxn>
                  </a:cxnLst>
                  <a:rect l="0" t="0" r="r" b="b"/>
                  <a:pathLst>
                    <a:path w="929" h="898">
                      <a:moveTo>
                        <a:pt x="889" y="61"/>
                      </a:moveTo>
                      <a:lnTo>
                        <a:pt x="929" y="898"/>
                      </a:lnTo>
                      <a:lnTo>
                        <a:pt x="12" y="872"/>
                      </a:lnTo>
                      <a:lnTo>
                        <a:pt x="0" y="0"/>
                      </a:lnTo>
                      <a:lnTo>
                        <a:pt x="889" y="61"/>
                      </a:lnTo>
                      <a:close/>
                    </a:path>
                  </a:pathLst>
                </a:custGeom>
                <a:solidFill>
                  <a:schemeClr val="accent3">
                    <a:alpha val="90000"/>
                  </a:schemeClr>
                </a:solidFill>
                <a:ln w="9525">
                  <a:noFill/>
                  <a:round/>
                  <a:headEnd/>
                  <a:tailEnd/>
                </a:ln>
              </p:spPr>
              <p:txBody>
                <a:bodyPr anchor="ctr"/>
                <a:lstStyle/>
                <a:p>
                  <a:pPr algn="ctr"/>
                  <a:endParaRPr/>
                </a:p>
              </p:txBody>
            </p:sp>
            <p:sp>
              <p:nvSpPr>
                <p:cNvPr id="47" name="TextBox 24">
                  <a:extLst>
                    <a:ext uri="{FF2B5EF4-FFF2-40B4-BE49-F238E27FC236}">
                      <a16:creationId xmlns:a16="http://schemas.microsoft.com/office/drawing/2014/main" id="{C7CC7B61-26C7-3350-03F5-06DF275442D9}"/>
                    </a:ext>
                  </a:extLst>
                </p:cNvPr>
                <p:cNvSpPr txBox="1"/>
                <p:nvPr/>
              </p:nvSpPr>
              <p:spPr>
                <a:xfrm>
                  <a:off x="4627280" y="2342496"/>
                  <a:ext cx="470000" cy="707886"/>
                </a:xfrm>
                <a:prstGeom prst="rect">
                  <a:avLst/>
                </a:prstGeom>
                <a:noFill/>
              </p:spPr>
              <p:txBody>
                <a:bodyPr wrap="none">
                  <a:normAutofit fontScale="85000" lnSpcReduction="20000"/>
                </a:bodyPr>
                <a:lstStyle/>
                <a:p>
                  <a:pPr fontAlgn="base">
                    <a:spcBef>
                      <a:spcPct val="0"/>
                    </a:spcBef>
                    <a:spcAft>
                      <a:spcPct val="0"/>
                    </a:spcAft>
                  </a:pPr>
                  <a:r>
                    <a:rPr lang="en-US" sz="4000" b="1" dirty="0">
                      <a:solidFill>
                        <a:schemeClr val="bg1"/>
                      </a:solidFill>
                    </a:rPr>
                    <a:t>2</a:t>
                  </a:r>
                </a:p>
              </p:txBody>
            </p:sp>
          </p:grpSp>
          <p:grpSp>
            <p:nvGrpSpPr>
              <p:cNvPr id="33" name="Group 11">
                <a:extLst>
                  <a:ext uri="{FF2B5EF4-FFF2-40B4-BE49-F238E27FC236}">
                    <a16:creationId xmlns:a16="http://schemas.microsoft.com/office/drawing/2014/main" id="{1F12E6AB-32B5-1413-67E1-E4B89C0B51A5}"/>
                  </a:ext>
                </a:extLst>
              </p:cNvPr>
              <p:cNvGrpSpPr/>
              <p:nvPr/>
            </p:nvGrpSpPr>
            <p:grpSpPr>
              <a:xfrm flipH="1">
                <a:off x="71460" y="3826674"/>
                <a:ext cx="2022610" cy="1868326"/>
                <a:chOff x="3709890" y="4328269"/>
                <a:chExt cx="2022610" cy="1868326"/>
              </a:xfrm>
            </p:grpSpPr>
            <p:sp>
              <p:nvSpPr>
                <p:cNvPr id="40" name="Freeform: Shape 17">
                  <a:extLst>
                    <a:ext uri="{FF2B5EF4-FFF2-40B4-BE49-F238E27FC236}">
                      <a16:creationId xmlns:a16="http://schemas.microsoft.com/office/drawing/2014/main" id="{C1E9E468-43A1-3BC7-5519-908881543E03}"/>
                    </a:ext>
                  </a:extLst>
                </p:cNvPr>
                <p:cNvSpPr>
                  <a:spLocks/>
                </p:cNvSpPr>
                <p:nvPr/>
              </p:nvSpPr>
              <p:spPr bwMode="auto">
                <a:xfrm>
                  <a:off x="3713813" y="4331647"/>
                  <a:ext cx="384795" cy="1864948"/>
                </a:xfrm>
                <a:custGeom>
                  <a:avLst/>
                  <a:gdLst>
                    <a:gd name="T0" fmla="*/ 330 w 339"/>
                    <a:gd name="T1" fmla="*/ 1643 h 1643"/>
                    <a:gd name="T2" fmla="*/ 2 w 339"/>
                    <a:gd name="T3" fmla="*/ 201 h 1643"/>
                    <a:gd name="T4" fmla="*/ 0 w 339"/>
                    <a:gd name="T5" fmla="*/ 0 h 1643"/>
                    <a:gd name="T6" fmla="*/ 339 w 339"/>
                    <a:gd name="T7" fmla="*/ 263 h 1643"/>
                    <a:gd name="T8" fmla="*/ 330 w 339"/>
                    <a:gd name="T9" fmla="*/ 1643 h 1643"/>
                  </a:gdLst>
                  <a:ahLst/>
                  <a:cxnLst>
                    <a:cxn ang="0">
                      <a:pos x="T0" y="T1"/>
                    </a:cxn>
                    <a:cxn ang="0">
                      <a:pos x="T2" y="T3"/>
                    </a:cxn>
                    <a:cxn ang="0">
                      <a:pos x="T4" y="T5"/>
                    </a:cxn>
                    <a:cxn ang="0">
                      <a:pos x="T6" y="T7"/>
                    </a:cxn>
                    <a:cxn ang="0">
                      <a:pos x="T8" y="T9"/>
                    </a:cxn>
                  </a:cxnLst>
                  <a:rect l="0" t="0" r="r" b="b"/>
                  <a:pathLst>
                    <a:path w="339" h="1643">
                      <a:moveTo>
                        <a:pt x="330" y="1643"/>
                      </a:moveTo>
                      <a:lnTo>
                        <a:pt x="2" y="201"/>
                      </a:lnTo>
                      <a:lnTo>
                        <a:pt x="0" y="0"/>
                      </a:lnTo>
                      <a:lnTo>
                        <a:pt x="339" y="263"/>
                      </a:lnTo>
                      <a:lnTo>
                        <a:pt x="330" y="1643"/>
                      </a:lnTo>
                      <a:close/>
                    </a:path>
                  </a:pathLst>
                </a:custGeom>
                <a:solidFill>
                  <a:schemeClr val="accent4">
                    <a:lumMod val="60000"/>
                    <a:lumOff val="40000"/>
                  </a:schemeClr>
                </a:solidFill>
                <a:ln>
                  <a:noFill/>
                </a:ln>
              </p:spPr>
              <p:txBody>
                <a:bodyPr anchor="ctr"/>
                <a:lstStyle/>
                <a:p>
                  <a:pPr algn="ctr"/>
                  <a:endParaRPr/>
                </a:p>
              </p:txBody>
            </p:sp>
            <p:sp>
              <p:nvSpPr>
                <p:cNvPr id="41" name="Freeform: Shape 18">
                  <a:extLst>
                    <a:ext uri="{FF2B5EF4-FFF2-40B4-BE49-F238E27FC236}">
                      <a16:creationId xmlns:a16="http://schemas.microsoft.com/office/drawing/2014/main" id="{84A41A61-39F3-2C30-9383-6D76D645C38F}"/>
                    </a:ext>
                  </a:extLst>
                </p:cNvPr>
                <p:cNvSpPr>
                  <a:spLocks/>
                </p:cNvSpPr>
                <p:nvPr/>
              </p:nvSpPr>
              <p:spPr bwMode="auto">
                <a:xfrm>
                  <a:off x="3709890" y="4328269"/>
                  <a:ext cx="2019320" cy="300798"/>
                </a:xfrm>
                <a:custGeom>
                  <a:avLst/>
                  <a:gdLst>
                    <a:gd name="T0" fmla="*/ 339 w 1779"/>
                    <a:gd name="T1" fmla="*/ 265 h 265"/>
                    <a:gd name="T2" fmla="*/ 0 w 1779"/>
                    <a:gd name="T3" fmla="*/ 2 h 265"/>
                    <a:gd name="T4" fmla="*/ 215 w 1779"/>
                    <a:gd name="T5" fmla="*/ 0 h 265"/>
                    <a:gd name="T6" fmla="*/ 1779 w 1779"/>
                    <a:gd name="T7" fmla="*/ 233 h 265"/>
                    <a:gd name="T8" fmla="*/ 339 w 1779"/>
                    <a:gd name="T9" fmla="*/ 265 h 265"/>
                  </a:gdLst>
                  <a:ahLst/>
                  <a:cxnLst>
                    <a:cxn ang="0">
                      <a:pos x="T0" y="T1"/>
                    </a:cxn>
                    <a:cxn ang="0">
                      <a:pos x="T2" y="T3"/>
                    </a:cxn>
                    <a:cxn ang="0">
                      <a:pos x="T4" y="T5"/>
                    </a:cxn>
                    <a:cxn ang="0">
                      <a:pos x="T6" y="T7"/>
                    </a:cxn>
                    <a:cxn ang="0">
                      <a:pos x="T8" y="T9"/>
                    </a:cxn>
                  </a:cxnLst>
                  <a:rect l="0" t="0" r="r" b="b"/>
                  <a:pathLst>
                    <a:path w="1779" h="265">
                      <a:moveTo>
                        <a:pt x="339" y="265"/>
                      </a:moveTo>
                      <a:lnTo>
                        <a:pt x="0" y="2"/>
                      </a:lnTo>
                      <a:lnTo>
                        <a:pt x="215" y="0"/>
                      </a:lnTo>
                      <a:lnTo>
                        <a:pt x="1779" y="233"/>
                      </a:lnTo>
                      <a:lnTo>
                        <a:pt x="339" y="265"/>
                      </a:lnTo>
                      <a:close/>
                    </a:path>
                  </a:pathLst>
                </a:custGeom>
                <a:solidFill>
                  <a:schemeClr val="accent4">
                    <a:lumMod val="75000"/>
                    <a:alpha val="85000"/>
                  </a:schemeClr>
                </a:solidFill>
                <a:ln>
                  <a:noFill/>
                </a:ln>
              </p:spPr>
              <p:txBody>
                <a:bodyPr anchor="ctr"/>
                <a:lstStyle/>
                <a:p>
                  <a:pPr algn="ctr"/>
                  <a:endParaRPr/>
                </a:p>
              </p:txBody>
            </p:sp>
            <p:sp>
              <p:nvSpPr>
                <p:cNvPr id="42" name="Freeform: Shape 19">
                  <a:extLst>
                    <a:ext uri="{FF2B5EF4-FFF2-40B4-BE49-F238E27FC236}">
                      <a16:creationId xmlns:a16="http://schemas.microsoft.com/office/drawing/2014/main" id="{661AA51C-8A19-E66C-A6A3-2F25D295DE2E}"/>
                    </a:ext>
                  </a:extLst>
                </p:cNvPr>
                <p:cNvSpPr>
                  <a:spLocks/>
                </p:cNvSpPr>
                <p:nvPr/>
              </p:nvSpPr>
              <p:spPr bwMode="auto">
                <a:xfrm>
                  <a:off x="4083333" y="4590448"/>
                  <a:ext cx="1649167" cy="1606146"/>
                </a:xfrm>
                <a:custGeom>
                  <a:avLst/>
                  <a:gdLst>
                    <a:gd name="T0" fmla="*/ 1450 w 1450"/>
                    <a:gd name="T1" fmla="*/ 0 h 1412"/>
                    <a:gd name="T2" fmla="*/ 1328 w 1450"/>
                    <a:gd name="T3" fmla="*/ 1250 h 1412"/>
                    <a:gd name="T4" fmla="*/ 0 w 1450"/>
                    <a:gd name="T5" fmla="*/ 1412 h 1412"/>
                    <a:gd name="T6" fmla="*/ 10 w 1450"/>
                    <a:gd name="T7" fmla="*/ 32 h 1412"/>
                    <a:gd name="T8" fmla="*/ 1450 w 1450"/>
                    <a:gd name="T9" fmla="*/ 0 h 1412"/>
                    <a:gd name="connsiteX0" fmla="*/ 10000 w 10000"/>
                    <a:gd name="connsiteY0" fmla="*/ 173 h 9773"/>
                    <a:gd name="connsiteX1" fmla="*/ 9159 w 10000"/>
                    <a:gd name="connsiteY1" fmla="*/ 8626 h 9773"/>
                    <a:gd name="connsiteX2" fmla="*/ 0 w 10000"/>
                    <a:gd name="connsiteY2" fmla="*/ 9773 h 9773"/>
                    <a:gd name="connsiteX3" fmla="*/ 69 w 10000"/>
                    <a:gd name="connsiteY3" fmla="*/ 0 h 9773"/>
                    <a:gd name="connsiteX4" fmla="*/ 10000 w 10000"/>
                    <a:gd name="connsiteY4" fmla="*/ 173 h 9773"/>
                    <a:gd name="connsiteX0" fmla="*/ 10020 w 10020"/>
                    <a:gd name="connsiteY0" fmla="*/ 0 h 10254"/>
                    <a:gd name="connsiteX1" fmla="*/ 9159 w 10020"/>
                    <a:gd name="connsiteY1" fmla="*/ 9080 h 10254"/>
                    <a:gd name="connsiteX2" fmla="*/ 0 w 10020"/>
                    <a:gd name="connsiteY2" fmla="*/ 10254 h 10254"/>
                    <a:gd name="connsiteX3" fmla="*/ 69 w 10020"/>
                    <a:gd name="connsiteY3" fmla="*/ 254 h 10254"/>
                    <a:gd name="connsiteX4" fmla="*/ 10020 w 10020"/>
                    <a:gd name="connsiteY4" fmla="*/ 0 h 10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0" h="10254">
                      <a:moveTo>
                        <a:pt x="10020" y="0"/>
                      </a:moveTo>
                      <a:cubicBezTo>
                        <a:pt x="9740" y="2883"/>
                        <a:pt x="9439" y="6197"/>
                        <a:pt x="9159" y="9080"/>
                      </a:cubicBezTo>
                      <a:lnTo>
                        <a:pt x="0" y="10254"/>
                      </a:lnTo>
                      <a:cubicBezTo>
                        <a:pt x="23" y="6920"/>
                        <a:pt x="46" y="3588"/>
                        <a:pt x="69" y="254"/>
                      </a:cubicBezTo>
                      <a:lnTo>
                        <a:pt x="10020" y="0"/>
                      </a:lnTo>
                      <a:close/>
                    </a:path>
                  </a:pathLst>
                </a:custGeom>
                <a:solidFill>
                  <a:schemeClr val="accent4">
                    <a:alpha val="85000"/>
                  </a:schemeClr>
                </a:solidFill>
                <a:ln>
                  <a:noFill/>
                </a:ln>
              </p:spPr>
              <p:txBody>
                <a:bodyPr anchor="ctr"/>
                <a:lstStyle/>
                <a:p>
                  <a:pPr algn="ctr"/>
                  <a:endParaRPr/>
                </a:p>
              </p:txBody>
            </p:sp>
            <p:sp>
              <p:nvSpPr>
                <p:cNvPr id="43" name="TextBox 20">
                  <a:extLst>
                    <a:ext uri="{FF2B5EF4-FFF2-40B4-BE49-F238E27FC236}">
                      <a16:creationId xmlns:a16="http://schemas.microsoft.com/office/drawing/2014/main" id="{BCC2A511-2FA8-BBC1-F391-90C6079C12A8}"/>
                    </a:ext>
                  </a:extLst>
                </p:cNvPr>
                <p:cNvSpPr txBox="1"/>
                <p:nvPr/>
              </p:nvSpPr>
              <p:spPr>
                <a:xfrm>
                  <a:off x="4561975" y="4854571"/>
                  <a:ext cx="569387" cy="923330"/>
                </a:xfrm>
                <a:prstGeom prst="rect">
                  <a:avLst/>
                </a:prstGeom>
                <a:noFill/>
              </p:spPr>
              <p:txBody>
                <a:bodyPr wrap="none">
                  <a:normAutofit fontScale="85000" lnSpcReduction="20000"/>
                </a:bodyPr>
                <a:lstStyle/>
                <a:p>
                  <a:pPr fontAlgn="base">
                    <a:spcBef>
                      <a:spcPct val="0"/>
                    </a:spcBef>
                    <a:spcAft>
                      <a:spcPct val="0"/>
                    </a:spcAft>
                  </a:pPr>
                  <a:r>
                    <a:rPr lang="en-US" sz="5400" b="1" dirty="0">
                      <a:solidFill>
                        <a:schemeClr val="bg1"/>
                      </a:solidFill>
                    </a:rPr>
                    <a:t>3</a:t>
                  </a:r>
                </a:p>
              </p:txBody>
            </p:sp>
          </p:grpSp>
          <p:grpSp>
            <p:nvGrpSpPr>
              <p:cNvPr id="34" name="Group 12">
                <a:extLst>
                  <a:ext uri="{FF2B5EF4-FFF2-40B4-BE49-F238E27FC236}">
                    <a16:creationId xmlns:a16="http://schemas.microsoft.com/office/drawing/2014/main" id="{A873CE26-D870-459B-ACB4-BA197DD728BA}"/>
                  </a:ext>
                </a:extLst>
              </p:cNvPr>
              <p:cNvGrpSpPr/>
              <p:nvPr/>
            </p:nvGrpSpPr>
            <p:grpSpPr>
              <a:xfrm flipH="1">
                <a:off x="2621885" y="3820971"/>
                <a:ext cx="1239515" cy="1057901"/>
                <a:chOff x="1942560" y="4322566"/>
                <a:chExt cx="1239515" cy="1057901"/>
              </a:xfrm>
            </p:grpSpPr>
            <p:sp>
              <p:nvSpPr>
                <p:cNvPr id="35" name="Freeform: Shape 13">
                  <a:extLst>
                    <a:ext uri="{FF2B5EF4-FFF2-40B4-BE49-F238E27FC236}">
                      <a16:creationId xmlns:a16="http://schemas.microsoft.com/office/drawing/2014/main" id="{77B5AF6D-4A1B-7590-7B85-65FEB6D1AD67}"/>
                    </a:ext>
                  </a:extLst>
                </p:cNvPr>
                <p:cNvSpPr>
                  <a:spLocks/>
                </p:cNvSpPr>
                <p:nvPr/>
              </p:nvSpPr>
              <p:spPr bwMode="auto">
                <a:xfrm>
                  <a:off x="2811536" y="4322566"/>
                  <a:ext cx="370038" cy="1057901"/>
                </a:xfrm>
                <a:custGeom>
                  <a:avLst/>
                  <a:gdLst>
                    <a:gd name="T0" fmla="*/ 0 w 326"/>
                    <a:gd name="T1" fmla="*/ 203 h 932"/>
                    <a:gd name="T2" fmla="*/ 326 w 326"/>
                    <a:gd name="T3" fmla="*/ 0 h 932"/>
                    <a:gd name="T4" fmla="*/ 324 w 326"/>
                    <a:gd name="T5" fmla="*/ 205 h 932"/>
                    <a:gd name="T6" fmla="*/ 0 w 326"/>
                    <a:gd name="T7" fmla="*/ 932 h 932"/>
                    <a:gd name="T8" fmla="*/ 0 w 326"/>
                    <a:gd name="T9" fmla="*/ 203 h 932"/>
                  </a:gdLst>
                  <a:ahLst/>
                  <a:cxnLst>
                    <a:cxn ang="0">
                      <a:pos x="T0" y="T1"/>
                    </a:cxn>
                    <a:cxn ang="0">
                      <a:pos x="T2" y="T3"/>
                    </a:cxn>
                    <a:cxn ang="0">
                      <a:pos x="T4" y="T5"/>
                    </a:cxn>
                    <a:cxn ang="0">
                      <a:pos x="T6" y="T7"/>
                    </a:cxn>
                    <a:cxn ang="0">
                      <a:pos x="T8" y="T9"/>
                    </a:cxn>
                  </a:cxnLst>
                  <a:rect l="0" t="0" r="r" b="b"/>
                  <a:pathLst>
                    <a:path w="326" h="932">
                      <a:moveTo>
                        <a:pt x="0" y="203"/>
                      </a:moveTo>
                      <a:lnTo>
                        <a:pt x="326" y="0"/>
                      </a:lnTo>
                      <a:lnTo>
                        <a:pt x="324" y="205"/>
                      </a:lnTo>
                      <a:lnTo>
                        <a:pt x="0" y="932"/>
                      </a:lnTo>
                      <a:lnTo>
                        <a:pt x="0" y="203"/>
                      </a:lnTo>
                      <a:close/>
                    </a:path>
                  </a:pathLst>
                </a:custGeom>
                <a:solidFill>
                  <a:schemeClr val="accent2">
                    <a:lumMod val="60000"/>
                    <a:lumOff val="40000"/>
                  </a:schemeClr>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p>
              </p:txBody>
            </p:sp>
            <p:sp>
              <p:nvSpPr>
                <p:cNvPr id="37" name="Freeform: Shape 14">
                  <a:extLst>
                    <a:ext uri="{FF2B5EF4-FFF2-40B4-BE49-F238E27FC236}">
                      <a16:creationId xmlns:a16="http://schemas.microsoft.com/office/drawing/2014/main" id="{5E203028-59AA-6424-A86B-7FB11C3E2A53}"/>
                    </a:ext>
                  </a:extLst>
                </p:cNvPr>
                <p:cNvSpPr>
                  <a:spLocks/>
                </p:cNvSpPr>
                <p:nvPr/>
              </p:nvSpPr>
              <p:spPr bwMode="auto">
                <a:xfrm>
                  <a:off x="1942560" y="4325230"/>
                  <a:ext cx="1239515" cy="230423"/>
                </a:xfrm>
                <a:custGeom>
                  <a:avLst/>
                  <a:gdLst>
                    <a:gd name="T0" fmla="*/ 0 w 1092"/>
                    <a:gd name="T1" fmla="*/ 190 h 203"/>
                    <a:gd name="T2" fmla="*/ 875 w 1092"/>
                    <a:gd name="T3" fmla="*/ 0 h 203"/>
                    <a:gd name="T4" fmla="*/ 1092 w 1092"/>
                    <a:gd name="T5" fmla="*/ 0 h 203"/>
                    <a:gd name="T6" fmla="*/ 766 w 1092"/>
                    <a:gd name="T7" fmla="*/ 203 h 203"/>
                    <a:gd name="T8" fmla="*/ 0 w 1092"/>
                    <a:gd name="T9" fmla="*/ 190 h 203"/>
                  </a:gdLst>
                  <a:ahLst/>
                  <a:cxnLst>
                    <a:cxn ang="0">
                      <a:pos x="T0" y="T1"/>
                    </a:cxn>
                    <a:cxn ang="0">
                      <a:pos x="T2" y="T3"/>
                    </a:cxn>
                    <a:cxn ang="0">
                      <a:pos x="T4" y="T5"/>
                    </a:cxn>
                    <a:cxn ang="0">
                      <a:pos x="T6" y="T7"/>
                    </a:cxn>
                    <a:cxn ang="0">
                      <a:pos x="T8" y="T9"/>
                    </a:cxn>
                  </a:cxnLst>
                  <a:rect l="0" t="0" r="r" b="b"/>
                  <a:pathLst>
                    <a:path w="1092" h="203">
                      <a:moveTo>
                        <a:pt x="0" y="190"/>
                      </a:moveTo>
                      <a:lnTo>
                        <a:pt x="875" y="0"/>
                      </a:lnTo>
                      <a:lnTo>
                        <a:pt x="1092" y="0"/>
                      </a:lnTo>
                      <a:lnTo>
                        <a:pt x="766" y="203"/>
                      </a:lnTo>
                      <a:lnTo>
                        <a:pt x="0" y="190"/>
                      </a:lnTo>
                      <a:close/>
                    </a:path>
                  </a:pathLst>
                </a:custGeom>
                <a:solidFill>
                  <a:schemeClr val="accent2">
                    <a:lumMod val="75000"/>
                    <a:alpha val="90000"/>
                  </a:schemeClr>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p>
              </p:txBody>
            </p:sp>
            <p:sp>
              <p:nvSpPr>
                <p:cNvPr id="38" name="Freeform: Shape 15">
                  <a:extLst>
                    <a:ext uri="{FF2B5EF4-FFF2-40B4-BE49-F238E27FC236}">
                      <a16:creationId xmlns:a16="http://schemas.microsoft.com/office/drawing/2014/main" id="{427F68F2-B553-7C20-9D4B-4EEB2CE3BD0B}"/>
                    </a:ext>
                  </a:extLst>
                </p:cNvPr>
                <p:cNvSpPr>
                  <a:spLocks/>
                </p:cNvSpPr>
                <p:nvPr/>
              </p:nvSpPr>
              <p:spPr bwMode="auto">
                <a:xfrm>
                  <a:off x="1942560" y="4538233"/>
                  <a:ext cx="869476" cy="842234"/>
                </a:xfrm>
                <a:custGeom>
                  <a:avLst/>
                  <a:gdLst>
                    <a:gd name="T0" fmla="*/ 766 w 766"/>
                    <a:gd name="T1" fmla="*/ 13 h 742"/>
                    <a:gd name="T2" fmla="*/ 766 w 766"/>
                    <a:gd name="T3" fmla="*/ 742 h 742"/>
                    <a:gd name="T4" fmla="*/ 21 w 766"/>
                    <a:gd name="T5" fmla="*/ 702 h 742"/>
                    <a:gd name="T6" fmla="*/ 0 w 766"/>
                    <a:gd name="T7" fmla="*/ 0 h 742"/>
                    <a:gd name="T8" fmla="*/ 766 w 766"/>
                    <a:gd name="T9" fmla="*/ 13 h 742"/>
                  </a:gdLst>
                  <a:ahLst/>
                  <a:cxnLst>
                    <a:cxn ang="0">
                      <a:pos x="T0" y="T1"/>
                    </a:cxn>
                    <a:cxn ang="0">
                      <a:pos x="T2" y="T3"/>
                    </a:cxn>
                    <a:cxn ang="0">
                      <a:pos x="T4" y="T5"/>
                    </a:cxn>
                    <a:cxn ang="0">
                      <a:pos x="T6" y="T7"/>
                    </a:cxn>
                    <a:cxn ang="0">
                      <a:pos x="T8" y="T9"/>
                    </a:cxn>
                  </a:cxnLst>
                  <a:rect l="0" t="0" r="r" b="b"/>
                  <a:pathLst>
                    <a:path w="766" h="742">
                      <a:moveTo>
                        <a:pt x="766" y="13"/>
                      </a:moveTo>
                      <a:lnTo>
                        <a:pt x="766" y="742"/>
                      </a:lnTo>
                      <a:lnTo>
                        <a:pt x="21" y="702"/>
                      </a:lnTo>
                      <a:lnTo>
                        <a:pt x="0" y="0"/>
                      </a:lnTo>
                      <a:lnTo>
                        <a:pt x="766" y="13"/>
                      </a:lnTo>
                      <a:close/>
                    </a:path>
                  </a:pathLst>
                </a:custGeom>
                <a:solidFill>
                  <a:schemeClr val="accent2">
                    <a:alpha val="90000"/>
                  </a:schemeClr>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p>
              </p:txBody>
            </p:sp>
            <p:sp>
              <p:nvSpPr>
                <p:cNvPr id="39" name="TextBox 16">
                  <a:extLst>
                    <a:ext uri="{FF2B5EF4-FFF2-40B4-BE49-F238E27FC236}">
                      <a16:creationId xmlns:a16="http://schemas.microsoft.com/office/drawing/2014/main" id="{2BFC44C4-91ED-D202-3443-116D618B2486}"/>
                    </a:ext>
                  </a:extLst>
                </p:cNvPr>
                <p:cNvSpPr txBox="1"/>
                <p:nvPr/>
              </p:nvSpPr>
              <p:spPr>
                <a:xfrm>
                  <a:off x="2024266" y="4567043"/>
                  <a:ext cx="470000" cy="707886"/>
                </a:xfrm>
                <a:prstGeom prst="rect">
                  <a:avLst/>
                </a:prstGeom>
                <a:noFill/>
              </p:spPr>
              <p:txBody>
                <a:bodyPr wrap="none">
                  <a:normAutofit fontScale="85000" lnSpcReduction="20000"/>
                </a:bodyPr>
                <a:lstStyle/>
                <a:p>
                  <a:pPr fontAlgn="base">
                    <a:spcBef>
                      <a:spcPct val="0"/>
                    </a:spcBef>
                    <a:spcAft>
                      <a:spcPct val="0"/>
                    </a:spcAft>
                  </a:pPr>
                  <a:r>
                    <a:rPr lang="en-US" sz="4000" b="1" dirty="0">
                      <a:solidFill>
                        <a:schemeClr val="bg1"/>
                      </a:solidFill>
                    </a:rPr>
                    <a:t>4</a:t>
                  </a:r>
                </a:p>
              </p:txBody>
            </p:sp>
          </p:grpSp>
        </p:grpSp>
        <p:sp>
          <p:nvSpPr>
            <p:cNvPr id="21" name="TextBox 41">
              <a:extLst>
                <a:ext uri="{FF2B5EF4-FFF2-40B4-BE49-F238E27FC236}">
                  <a16:creationId xmlns:a16="http://schemas.microsoft.com/office/drawing/2014/main" id="{969AF3DB-CD82-C10B-30BB-BB68EDE69F45}"/>
                </a:ext>
              </a:extLst>
            </p:cNvPr>
            <p:cNvSpPr txBox="1">
              <a:spLocks/>
            </p:cNvSpPr>
            <p:nvPr/>
          </p:nvSpPr>
          <p:spPr>
            <a:xfrm>
              <a:off x="7438187" y="4510507"/>
              <a:ext cx="1231106" cy="246221"/>
            </a:xfrm>
            <a:prstGeom prst="rect">
              <a:avLst/>
            </a:prstGeom>
          </p:spPr>
          <p:txBody>
            <a:bodyPr wrap="none" lIns="0" tIns="0" rIns="0" bIns="0">
              <a:noAutofit/>
            </a:bodyPr>
            <a:lstStyle/>
            <a:p>
              <a:pPr algn="r"/>
              <a:r>
                <a:rPr lang="en-US" altLang="zh-CN" b="1" dirty="0">
                  <a:solidFill>
                    <a:schemeClr val="accent4">
                      <a:lumMod val="100000"/>
                    </a:schemeClr>
                  </a:solidFill>
                </a:rPr>
                <a:t>How?</a:t>
              </a:r>
              <a:endParaRPr lang="zh-CN" altLang="en-US" b="1" dirty="0">
                <a:solidFill>
                  <a:schemeClr val="accent4">
                    <a:lumMod val="100000"/>
                  </a:schemeClr>
                </a:solidFill>
              </a:endParaRPr>
            </a:p>
          </p:txBody>
        </p:sp>
        <p:sp>
          <p:nvSpPr>
            <p:cNvPr id="13" name="TextBox 47">
              <a:extLst>
                <a:ext uri="{FF2B5EF4-FFF2-40B4-BE49-F238E27FC236}">
                  <a16:creationId xmlns:a16="http://schemas.microsoft.com/office/drawing/2014/main" id="{F9857F25-375A-2319-B0FC-6D5EDCED676D}"/>
                </a:ext>
              </a:extLst>
            </p:cNvPr>
            <p:cNvSpPr txBox="1">
              <a:spLocks/>
            </p:cNvSpPr>
            <p:nvPr/>
          </p:nvSpPr>
          <p:spPr>
            <a:xfrm>
              <a:off x="1234051" y="5059079"/>
              <a:ext cx="3471485" cy="292100"/>
            </a:xfrm>
            <a:prstGeom prst="rect">
              <a:avLst/>
            </a:prstGeom>
          </p:spPr>
          <p:txBody>
            <a:bodyPr wrap="none" lIns="0" tIns="0" rIns="0" bIns="0" anchor="b" anchorCtr="0">
              <a:noAutofit/>
            </a:bodyPr>
            <a:lstStyle/>
            <a:p>
              <a:r>
                <a:rPr lang="en-US" altLang="zh-CN" b="1" dirty="0">
                  <a:solidFill>
                    <a:schemeClr val="accent2">
                      <a:lumMod val="100000"/>
                    </a:schemeClr>
                  </a:solidFill>
                </a:rPr>
                <a:t>Previous solutions.</a:t>
              </a:r>
              <a:endParaRPr lang="zh-CN" altLang="en-US" b="1" dirty="0">
                <a:solidFill>
                  <a:schemeClr val="accent2">
                    <a:lumMod val="100000"/>
                  </a:schemeClr>
                </a:solidFill>
              </a:endParaRPr>
            </a:p>
          </p:txBody>
        </p:sp>
        <p:sp>
          <p:nvSpPr>
            <p:cNvPr id="11" name="TextBox 51">
              <a:extLst>
                <a:ext uri="{FF2B5EF4-FFF2-40B4-BE49-F238E27FC236}">
                  <a16:creationId xmlns:a16="http://schemas.microsoft.com/office/drawing/2014/main" id="{3C64BCCE-6D07-514B-3BAC-055FF96E33CC}"/>
                </a:ext>
              </a:extLst>
            </p:cNvPr>
            <p:cNvSpPr txBox="1">
              <a:spLocks/>
            </p:cNvSpPr>
            <p:nvPr/>
          </p:nvSpPr>
          <p:spPr>
            <a:xfrm>
              <a:off x="2617588" y="2146027"/>
              <a:ext cx="1054496" cy="681737"/>
            </a:xfrm>
            <a:prstGeom prst="rect">
              <a:avLst/>
            </a:prstGeom>
          </p:spPr>
          <p:txBody>
            <a:bodyPr wrap="square" lIns="0" tIns="0" rIns="0" bIns="0" anchor="t" anchorCtr="0">
              <a:normAutofit/>
            </a:bodyPr>
            <a:lstStyle/>
            <a:p>
              <a:pPr algn="r"/>
              <a:r>
                <a:rPr lang="en-US" altLang="zh-CN" b="1" dirty="0">
                  <a:solidFill>
                    <a:schemeClr val="accent3"/>
                  </a:solidFill>
                </a:rPr>
                <a:t>Why?</a:t>
              </a:r>
            </a:p>
          </p:txBody>
        </p:sp>
      </p:grpSp>
      <p:sp>
        <p:nvSpPr>
          <p:cNvPr id="52" name="TextBox 48">
            <a:extLst>
              <a:ext uri="{FF2B5EF4-FFF2-40B4-BE49-F238E27FC236}">
                <a16:creationId xmlns:a16="http://schemas.microsoft.com/office/drawing/2014/main" id="{EA96FD62-F75B-BB56-5CDB-F7D132860662}"/>
              </a:ext>
            </a:extLst>
          </p:cNvPr>
          <p:cNvSpPr txBox="1">
            <a:spLocks/>
          </p:cNvSpPr>
          <p:nvPr/>
        </p:nvSpPr>
        <p:spPr>
          <a:xfrm>
            <a:off x="6249255" y="1436130"/>
            <a:ext cx="2603614" cy="511303"/>
          </a:xfrm>
          <a:prstGeom prst="rect">
            <a:avLst/>
          </a:prstGeom>
        </p:spPr>
        <p:txBody>
          <a:bodyPr wrap="square" lIns="0" tIns="0" rIns="0" bIns="0" anchor="t" anchorCtr="0">
            <a:normAutofit lnSpcReduction="10000"/>
          </a:bodyPr>
          <a:lstStyle/>
          <a:p>
            <a:r>
              <a:rPr lang="en-US" altLang="zh-CN" b="1" dirty="0">
                <a:solidFill>
                  <a:schemeClr val="accent1">
                    <a:lumMod val="100000"/>
                  </a:schemeClr>
                </a:solidFill>
              </a:rPr>
              <a:t>The problem we are going to solve.</a:t>
            </a:r>
            <a:endParaRPr lang="zh-CN" altLang="en-US" b="1" dirty="0">
              <a:solidFill>
                <a:schemeClr val="accent1">
                  <a:lumMod val="100000"/>
                </a:schemeClr>
              </a:solidFill>
            </a:endParaRPr>
          </a:p>
        </p:txBody>
      </p:sp>
      <p:sp>
        <p:nvSpPr>
          <p:cNvPr id="53" name="文本框 31">
            <a:extLst>
              <a:ext uri="{FF2B5EF4-FFF2-40B4-BE49-F238E27FC236}">
                <a16:creationId xmlns:a16="http://schemas.microsoft.com/office/drawing/2014/main" id="{349F1D7B-07DD-CFB2-60EB-DEA339F755BB}"/>
              </a:ext>
            </a:extLst>
          </p:cNvPr>
          <p:cNvSpPr txBox="1"/>
          <p:nvPr/>
        </p:nvSpPr>
        <p:spPr>
          <a:xfrm>
            <a:off x="251520" y="256961"/>
            <a:ext cx="5256584" cy="646331"/>
          </a:xfrm>
          <a:prstGeom prst="rect">
            <a:avLst/>
          </a:prstGeom>
          <a:noFill/>
        </p:spPr>
        <p:txBody>
          <a:bodyPr wrap="square" rtlCol="0">
            <a:spAutoFit/>
          </a:bodyPr>
          <a:lstStyle/>
          <a:p>
            <a:pPr>
              <a:defRPr/>
            </a:pPr>
            <a:r>
              <a:rPr lang="en-US" altLang="zh-CN" sz="3600" b="1" kern="100" dirty="0">
                <a:solidFill>
                  <a:srgbClr val="3B4761"/>
                </a:solidFill>
                <a:latin typeface="Times New Roman" panose="02020603050405020304" pitchFamily="18" charset="0"/>
                <a:cs typeface="Times New Roman" panose="02020603050405020304" pitchFamily="18" charset="0"/>
              </a:rPr>
              <a:t>Problem significance</a:t>
            </a:r>
            <a:endParaRPr lang="zh-CN" altLang="zh-CN" sz="3600" b="1" kern="100" dirty="0">
              <a:solidFill>
                <a:srgbClr val="3B476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932DC4D-AB6F-E25D-F944-D0BD2463ECBE}"/>
              </a:ext>
            </a:extLst>
          </p:cNvPr>
          <p:cNvSpPr>
            <a:spLocks noGrp="1"/>
          </p:cNvSpPr>
          <p:nvPr>
            <p:ph type="sldNum" sz="quarter" idx="12"/>
          </p:nvPr>
        </p:nvSpPr>
        <p:spPr/>
        <p:txBody>
          <a:bodyPr/>
          <a:lstStyle/>
          <a:p>
            <a:fld id="{0C913308-F349-4B6D-A68A-DD1791B4A57B}" type="slidenum">
              <a:rPr lang="zh-CN" altLang="en-US" smtClean="0"/>
              <a:t>5</a:t>
            </a:fld>
            <a:endParaRPr lang="zh-CN" altLang="en-US" dirty="0"/>
          </a:p>
        </p:txBody>
      </p:sp>
    </p:spTree>
    <p:extLst>
      <p:ext uri="{BB962C8B-B14F-4D97-AF65-F5344CB8AC3E}">
        <p14:creationId xmlns:p14="http://schemas.microsoft.com/office/powerpoint/2010/main" val="190964228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8"/>
          <p:cNvSpPr txBox="1"/>
          <p:nvPr/>
        </p:nvSpPr>
        <p:spPr>
          <a:xfrm>
            <a:off x="797773" y="67978"/>
            <a:ext cx="7014587" cy="492443"/>
          </a:xfrm>
          <a:prstGeom prst="rect">
            <a:avLst/>
          </a:prstGeom>
          <a:noFill/>
        </p:spPr>
        <p:txBody>
          <a:bodyPr wrap="square" lIns="0" tIns="0" rIns="0" bIns="0" rtlCol="0">
            <a:spAutoFit/>
          </a:bodyPr>
          <a:lstStyle/>
          <a:p>
            <a:r>
              <a:rPr lang="en-US" altLang="zh-CN" sz="3200" b="1" dirty="0">
                <a:solidFill>
                  <a:srgbClr val="3B4761"/>
                </a:solidFill>
                <a:latin typeface="Times New Roman" panose="02020603050405020304" pitchFamily="18" charset="0"/>
                <a:ea typeface="微软雅黑" panose="020B0503020204020204" pitchFamily="34" charset="-122"/>
                <a:cs typeface="Times New Roman" panose="02020603050405020304" pitchFamily="18" charset="0"/>
                <a:sym typeface="+mn-lt"/>
              </a:rPr>
              <a:t>The problem we are going to solve</a:t>
            </a:r>
          </a:p>
        </p:txBody>
      </p:sp>
      <p:sp>
        <p:nvSpPr>
          <p:cNvPr id="5" name="文本框 32">
            <a:extLst>
              <a:ext uri="{FF2B5EF4-FFF2-40B4-BE49-F238E27FC236}">
                <a16:creationId xmlns:a16="http://schemas.microsoft.com/office/drawing/2014/main" id="{CE986666-9D1B-DD54-5FD3-B72677261324}"/>
              </a:ext>
            </a:extLst>
          </p:cNvPr>
          <p:cNvSpPr txBox="1"/>
          <p:nvPr/>
        </p:nvSpPr>
        <p:spPr>
          <a:xfrm>
            <a:off x="611560" y="694313"/>
            <a:ext cx="6984776" cy="3754874"/>
          </a:xfrm>
          <a:prstGeom prst="rect">
            <a:avLst/>
          </a:prstGeom>
          <a:noFill/>
        </p:spPr>
        <p:txBody>
          <a:bodyPr wrap="square" rtlCol="0">
            <a:spAutoFit/>
          </a:bodyPr>
          <a:lstStyle>
            <a:defPPr>
              <a:defRPr lang="zh-CN"/>
            </a:defPPr>
            <a:lvl1pPr>
              <a:defRPr sz="2800">
                <a:solidFill>
                  <a:schemeClr val="bg1"/>
                </a:solidFill>
                <a:latin typeface="时尚中黑简体" panose="01010104010101010101" pitchFamily="2" charset="-122"/>
                <a:ea typeface="时尚中黑简体" panose="01010104010101010101" pitchFamily="2" charset="-122"/>
              </a:defRPr>
            </a:lvl1pPr>
          </a:lstStyle>
          <a:p>
            <a:pPr defTabSz="914148">
              <a:defRPr/>
            </a:pPr>
            <a:r>
              <a:rPr lang="en-US" sz="1800" dirty="0">
                <a:solidFill>
                  <a:srgbClr val="3B4761"/>
                </a:solidFill>
                <a:latin typeface="+mn-lt"/>
                <a:cs typeface="Times New Roman" panose="02020603050405020304" pitchFamily="18" charset="0"/>
              </a:rPr>
              <a:t>Colorectal polyps and cancer can be found early by </a:t>
            </a:r>
            <a:r>
              <a:rPr lang="en-US" sz="1800" dirty="0">
                <a:solidFill>
                  <a:srgbClr val="FF0000"/>
                </a:solidFill>
                <a:latin typeface="+mn-lt"/>
                <a:cs typeface="Times New Roman" panose="02020603050405020304" pitchFamily="18" charset="0"/>
              </a:rPr>
              <a:t>screening</a:t>
            </a:r>
            <a:r>
              <a:rPr lang="en-US" sz="1800" dirty="0">
                <a:solidFill>
                  <a:srgbClr val="3B4761"/>
                </a:solidFill>
                <a:latin typeface="+mn-lt"/>
                <a:cs typeface="Times New Roman" panose="02020603050405020304" pitchFamily="18" charset="0"/>
              </a:rPr>
              <a:t>.</a:t>
            </a:r>
          </a:p>
          <a:p>
            <a:pPr defTabSz="914148">
              <a:defRPr/>
            </a:pPr>
            <a:endParaRPr lang="en-US" altLang="zh-CN" sz="1800" kern="0" dirty="0">
              <a:solidFill>
                <a:srgbClr val="3B4761"/>
              </a:solidFill>
              <a:latin typeface="+mn-lt"/>
              <a:ea typeface="字魂35号-经典雅黑" panose="02000000000000000000" pitchFamily="2" charset="-122"/>
              <a:cs typeface="Times New Roman" panose="02020603050405020304" pitchFamily="18" charset="0"/>
            </a:endParaRPr>
          </a:p>
          <a:p>
            <a:pPr defTabSz="914148">
              <a:defRPr/>
            </a:pPr>
            <a:r>
              <a:rPr lang="en-US" altLang="zh-CN" sz="1800" kern="0" dirty="0">
                <a:solidFill>
                  <a:srgbClr val="3B4761"/>
                </a:solidFill>
                <a:latin typeface="+mn-lt"/>
                <a:ea typeface="字魂35号-经典雅黑" panose="02000000000000000000" pitchFamily="2" charset="-122"/>
                <a:cs typeface="Times New Roman" panose="02020603050405020304" pitchFamily="18" charset="0"/>
              </a:rPr>
              <a:t>These screening tests can be divided into 2 main groups:</a:t>
            </a:r>
          </a:p>
          <a:p>
            <a:pPr marL="285750" indent="-285750" defTabSz="914148">
              <a:buFont typeface="Arial" panose="020B0604020202020204" pitchFamily="34" charset="0"/>
              <a:buChar char="•"/>
              <a:defRPr/>
            </a:pPr>
            <a:r>
              <a:rPr lang="en-US" altLang="zh-CN" sz="1800" kern="0" dirty="0">
                <a:solidFill>
                  <a:srgbClr val="3B4761"/>
                </a:solidFill>
                <a:latin typeface="+mn-lt"/>
                <a:ea typeface="字魂35号-经典雅黑" panose="02000000000000000000" pitchFamily="2" charset="-122"/>
                <a:cs typeface="Times New Roman" panose="02020603050405020304" pitchFamily="18" charset="0"/>
              </a:rPr>
              <a:t>Stool-based tests</a:t>
            </a:r>
          </a:p>
          <a:p>
            <a:pPr marL="285750" indent="-285750" defTabSz="914148">
              <a:buFont typeface="Arial" panose="020B0604020202020204" pitchFamily="34" charset="0"/>
              <a:buChar char="•"/>
              <a:defRPr/>
            </a:pPr>
            <a:r>
              <a:rPr lang="en-US" altLang="zh-CN" sz="1800" b="1" i="1" kern="0" dirty="0">
                <a:solidFill>
                  <a:srgbClr val="FF0000"/>
                </a:solidFill>
                <a:latin typeface="+mn-lt"/>
                <a:ea typeface="字魂35号-经典雅黑" panose="02000000000000000000" pitchFamily="2" charset="-122"/>
                <a:cs typeface="Times New Roman" panose="02020603050405020304" pitchFamily="18" charset="0"/>
              </a:rPr>
              <a:t>Visual (structural) exams</a:t>
            </a:r>
          </a:p>
          <a:p>
            <a:pPr lvl="1" defTabSz="914148">
              <a:defRPr/>
            </a:pPr>
            <a:endParaRPr lang="en-US" altLang="zh-CN" sz="1400" i="1" kern="0" dirty="0">
              <a:solidFill>
                <a:srgbClr val="3B4761"/>
              </a:solidFill>
              <a:latin typeface="+mn-lt"/>
              <a:ea typeface="字魂35号-经典雅黑" panose="02000000000000000000" pitchFamily="2" charset="-122"/>
              <a:cs typeface="Times New Roman" panose="02020603050405020304" pitchFamily="18" charset="0"/>
            </a:endParaRPr>
          </a:p>
          <a:p>
            <a:pPr lvl="1" defTabSz="914148">
              <a:defRPr/>
            </a:pPr>
            <a:endParaRPr lang="en-US" altLang="zh-CN" sz="1400" i="1" kern="0" dirty="0">
              <a:solidFill>
                <a:srgbClr val="3B4761"/>
              </a:solidFill>
              <a:ea typeface="字魂35号-经典雅黑" panose="02000000000000000000" pitchFamily="2" charset="-122"/>
              <a:cs typeface="Times New Roman" panose="02020603050405020304" pitchFamily="18" charset="0"/>
            </a:endParaRPr>
          </a:p>
          <a:p>
            <a:pPr lvl="1" defTabSz="914148">
              <a:defRPr/>
            </a:pPr>
            <a:endParaRPr lang="en-US" altLang="zh-CN" sz="1400" i="1" kern="0" dirty="0">
              <a:solidFill>
                <a:srgbClr val="3B4761"/>
              </a:solidFill>
              <a:ea typeface="字魂35号-经典雅黑" panose="02000000000000000000" pitchFamily="2" charset="-122"/>
              <a:cs typeface="Times New Roman" panose="02020603050405020304" pitchFamily="18" charset="0"/>
            </a:endParaRPr>
          </a:p>
          <a:p>
            <a:pPr lvl="1" defTabSz="914148">
              <a:defRPr/>
            </a:pPr>
            <a:endParaRPr lang="en-US" altLang="zh-CN" sz="1400" i="1" kern="0" dirty="0">
              <a:solidFill>
                <a:srgbClr val="3B4761"/>
              </a:solidFill>
              <a:ea typeface="字魂35号-经典雅黑" panose="02000000000000000000" pitchFamily="2" charset="-122"/>
              <a:cs typeface="Times New Roman" panose="02020603050405020304" pitchFamily="18" charset="0"/>
            </a:endParaRPr>
          </a:p>
          <a:p>
            <a:pPr lvl="1" defTabSz="914148">
              <a:defRPr/>
            </a:pPr>
            <a:endParaRPr lang="en-US" altLang="zh-CN" sz="1400" i="1" kern="0" dirty="0">
              <a:solidFill>
                <a:srgbClr val="3B4761"/>
              </a:solidFill>
              <a:ea typeface="字魂35号-经典雅黑" panose="02000000000000000000" pitchFamily="2" charset="-122"/>
              <a:cs typeface="Times New Roman" panose="02020603050405020304" pitchFamily="18" charset="0"/>
            </a:endParaRPr>
          </a:p>
          <a:p>
            <a:pPr lvl="1" defTabSz="914148">
              <a:defRPr/>
            </a:pPr>
            <a:r>
              <a:rPr lang="en-US" altLang="zh-CN" sz="1400" i="1" kern="0" dirty="0">
                <a:solidFill>
                  <a:srgbClr val="FF0000"/>
                </a:solidFill>
                <a:ea typeface="字魂35号-经典雅黑" panose="02000000000000000000" pitchFamily="2" charset="-122"/>
                <a:cs typeface="Times New Roman" panose="02020603050405020304" pitchFamily="18" charset="0"/>
              </a:rPr>
              <a:t>    </a:t>
            </a:r>
          </a:p>
          <a:p>
            <a:pPr lvl="1" defTabSz="914148">
              <a:defRPr/>
            </a:pPr>
            <a:r>
              <a:rPr lang="en-US" altLang="zh-CN" sz="1400" b="1" i="1" kern="0" dirty="0">
                <a:solidFill>
                  <a:srgbClr val="FF0000"/>
                </a:solidFill>
                <a:ea typeface="字魂35号-经典雅黑" panose="02000000000000000000" pitchFamily="2" charset="-122"/>
                <a:cs typeface="Times New Roman" panose="02020603050405020304" pitchFamily="18" charset="0"/>
              </a:rPr>
              <a:t>            Colonoscopy  </a:t>
            </a:r>
            <a:r>
              <a:rPr lang="en-US" altLang="zh-CN" sz="1400" i="1" kern="0" dirty="0">
                <a:solidFill>
                  <a:srgbClr val="FF0000"/>
                </a:solidFill>
                <a:ea typeface="字魂35号-经典雅黑" panose="02000000000000000000" pitchFamily="2" charset="-122"/>
                <a:cs typeface="Times New Roman" panose="02020603050405020304" pitchFamily="18" charset="0"/>
              </a:rPr>
              <a:t>                                              </a:t>
            </a:r>
            <a:r>
              <a:rPr lang="en-US" altLang="zh-CN" sz="1400" i="1" kern="0" dirty="0">
                <a:solidFill>
                  <a:srgbClr val="3B4761"/>
                </a:solidFill>
                <a:ea typeface="字魂35号-经典雅黑" panose="02000000000000000000" pitchFamily="2" charset="-122"/>
                <a:cs typeface="Times New Roman" panose="02020603050405020304" pitchFamily="18" charset="0"/>
              </a:rPr>
              <a:t>CT-Colonography</a:t>
            </a:r>
          </a:p>
          <a:p>
            <a:pPr lvl="1" defTabSz="914148">
              <a:defRPr/>
            </a:pPr>
            <a:endParaRPr lang="en-US" altLang="zh-CN" sz="1400" i="1" kern="0" dirty="0">
              <a:solidFill>
                <a:srgbClr val="3B4761"/>
              </a:solidFill>
              <a:ea typeface="字魂35号-经典雅黑" panose="02000000000000000000" pitchFamily="2" charset="-122"/>
              <a:cs typeface="Times New Roman" panose="02020603050405020304" pitchFamily="18" charset="0"/>
            </a:endParaRPr>
          </a:p>
          <a:p>
            <a:pPr defTabSz="914148">
              <a:defRPr/>
            </a:pPr>
            <a:r>
              <a:rPr lang="en-US" altLang="zh-CN" sz="1800" b="1" i="1" kern="0" dirty="0">
                <a:solidFill>
                  <a:srgbClr val="3B4761"/>
                </a:solidFill>
                <a:latin typeface="+mn-lt"/>
                <a:ea typeface="字魂35号-经典雅黑" panose="02000000000000000000" pitchFamily="2" charset="-122"/>
                <a:cs typeface="Times New Roman" panose="02020603050405020304" pitchFamily="18" charset="0"/>
              </a:rPr>
              <a:t>Colonoscopy</a:t>
            </a:r>
            <a:r>
              <a:rPr lang="en-US" altLang="zh-CN" sz="1800" i="1" kern="0" dirty="0">
                <a:solidFill>
                  <a:srgbClr val="3B4761"/>
                </a:solidFill>
                <a:latin typeface="+mn-lt"/>
                <a:ea typeface="字魂35号-经典雅黑" panose="02000000000000000000" pitchFamily="2" charset="-122"/>
                <a:cs typeface="Times New Roman" panose="02020603050405020304" pitchFamily="18" charset="0"/>
              </a:rPr>
              <a:t> </a:t>
            </a:r>
            <a:r>
              <a:rPr lang="en-US" altLang="zh-CN" sz="1800" kern="0" dirty="0">
                <a:solidFill>
                  <a:srgbClr val="3B4761"/>
                </a:solidFill>
                <a:latin typeface="+mn-lt"/>
                <a:ea typeface="字魂35号-经典雅黑" panose="02000000000000000000" pitchFamily="2" charset="-122"/>
                <a:cs typeface="Times New Roman" panose="02020603050405020304" pitchFamily="18" charset="0"/>
              </a:rPr>
              <a:t>is the gold standard for the detection and assessment of these polyps with subsequent biopsy and removal of the polyps.</a:t>
            </a:r>
          </a:p>
        </p:txBody>
      </p:sp>
      <p:sp>
        <p:nvSpPr>
          <p:cNvPr id="2" name="graduation-cap_16905">
            <a:extLst>
              <a:ext uri="{FF2B5EF4-FFF2-40B4-BE49-F238E27FC236}">
                <a16:creationId xmlns:a16="http://schemas.microsoft.com/office/drawing/2014/main" id="{3F894ECB-7A18-1B13-6A64-5ABE0E37DC2D}"/>
              </a:ext>
            </a:extLst>
          </p:cNvPr>
          <p:cNvSpPr>
            <a:spLocks noChangeAspect="1"/>
          </p:cNvSpPr>
          <p:nvPr/>
        </p:nvSpPr>
        <p:spPr bwMode="auto">
          <a:xfrm rot="1176017">
            <a:off x="352036" y="193183"/>
            <a:ext cx="417229" cy="242030"/>
          </a:xfrm>
          <a:custGeom>
            <a:avLst/>
            <a:gdLst>
              <a:gd name="connsiteX0" fmla="*/ 82550 w 331788"/>
              <a:gd name="connsiteY0" fmla="*/ 117475 h 198438"/>
              <a:gd name="connsiteX1" fmla="*/ 165100 w 331788"/>
              <a:gd name="connsiteY1" fmla="*/ 157163 h 198438"/>
              <a:gd name="connsiteX2" fmla="*/ 247650 w 331788"/>
              <a:gd name="connsiteY2" fmla="*/ 117475 h 198438"/>
              <a:gd name="connsiteX3" fmla="*/ 247650 w 331788"/>
              <a:gd name="connsiteY3" fmla="*/ 157163 h 198438"/>
              <a:gd name="connsiteX4" fmla="*/ 165100 w 331788"/>
              <a:gd name="connsiteY4" fmla="*/ 198438 h 198438"/>
              <a:gd name="connsiteX5" fmla="*/ 82550 w 331788"/>
              <a:gd name="connsiteY5" fmla="*/ 157163 h 198438"/>
              <a:gd name="connsiteX6" fmla="*/ 20638 w 331788"/>
              <a:gd name="connsiteY6" fmla="*/ 82550 h 198438"/>
              <a:gd name="connsiteX7" fmla="*/ 24606 w 331788"/>
              <a:gd name="connsiteY7" fmla="*/ 86447 h 198438"/>
              <a:gd name="connsiteX8" fmla="*/ 24606 w 331788"/>
              <a:gd name="connsiteY8" fmla="*/ 150091 h 198438"/>
              <a:gd name="connsiteX9" fmla="*/ 28575 w 331788"/>
              <a:gd name="connsiteY9" fmla="*/ 157885 h 198438"/>
              <a:gd name="connsiteX10" fmla="*/ 24606 w 331788"/>
              <a:gd name="connsiteY10" fmla="*/ 164379 h 198438"/>
              <a:gd name="connsiteX11" fmla="*/ 24606 w 331788"/>
              <a:gd name="connsiteY11" fmla="*/ 178667 h 198438"/>
              <a:gd name="connsiteX12" fmla="*/ 20638 w 331788"/>
              <a:gd name="connsiteY12" fmla="*/ 182563 h 198438"/>
              <a:gd name="connsiteX13" fmla="*/ 16669 w 331788"/>
              <a:gd name="connsiteY13" fmla="*/ 178667 h 198438"/>
              <a:gd name="connsiteX14" fmla="*/ 16669 w 331788"/>
              <a:gd name="connsiteY14" fmla="*/ 164379 h 198438"/>
              <a:gd name="connsiteX15" fmla="*/ 12700 w 331788"/>
              <a:gd name="connsiteY15" fmla="*/ 157885 h 198438"/>
              <a:gd name="connsiteX16" fmla="*/ 16669 w 331788"/>
              <a:gd name="connsiteY16" fmla="*/ 150091 h 198438"/>
              <a:gd name="connsiteX17" fmla="*/ 16669 w 331788"/>
              <a:gd name="connsiteY17" fmla="*/ 86447 h 198438"/>
              <a:gd name="connsiteX18" fmla="*/ 20638 w 331788"/>
              <a:gd name="connsiteY18" fmla="*/ 82550 h 198438"/>
              <a:gd name="connsiteX19" fmla="*/ 165100 w 331788"/>
              <a:gd name="connsiteY19" fmla="*/ 58738 h 198438"/>
              <a:gd name="connsiteX20" fmla="*/ 152400 w 331788"/>
              <a:gd name="connsiteY20" fmla="*/ 66676 h 198438"/>
              <a:gd name="connsiteX21" fmla="*/ 165100 w 331788"/>
              <a:gd name="connsiteY21" fmla="*/ 74614 h 198438"/>
              <a:gd name="connsiteX22" fmla="*/ 177800 w 331788"/>
              <a:gd name="connsiteY22" fmla="*/ 66676 h 198438"/>
              <a:gd name="connsiteX23" fmla="*/ 165100 w 331788"/>
              <a:gd name="connsiteY23" fmla="*/ 58738 h 198438"/>
              <a:gd name="connsiteX24" fmla="*/ 165100 w 331788"/>
              <a:gd name="connsiteY24" fmla="*/ 0 h 198438"/>
              <a:gd name="connsiteX25" fmla="*/ 331788 w 331788"/>
              <a:gd name="connsiteY25" fmla="*/ 66675 h 198438"/>
              <a:gd name="connsiteX26" fmla="*/ 165100 w 331788"/>
              <a:gd name="connsiteY26" fmla="*/ 149225 h 198438"/>
              <a:gd name="connsiteX27" fmla="*/ 0 w 331788"/>
              <a:gd name="connsiteY27" fmla="*/ 66675 h 19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1788" h="198438">
                <a:moveTo>
                  <a:pt x="82550" y="117475"/>
                </a:moveTo>
                <a:lnTo>
                  <a:pt x="165100" y="157163"/>
                </a:lnTo>
                <a:lnTo>
                  <a:pt x="247650" y="117475"/>
                </a:lnTo>
                <a:lnTo>
                  <a:pt x="247650" y="157163"/>
                </a:lnTo>
                <a:lnTo>
                  <a:pt x="165100" y="198438"/>
                </a:lnTo>
                <a:lnTo>
                  <a:pt x="82550" y="157163"/>
                </a:lnTo>
                <a:close/>
                <a:moveTo>
                  <a:pt x="20638" y="82550"/>
                </a:moveTo>
                <a:cubicBezTo>
                  <a:pt x="23283" y="82550"/>
                  <a:pt x="24606" y="85148"/>
                  <a:pt x="24606" y="86447"/>
                </a:cubicBezTo>
                <a:cubicBezTo>
                  <a:pt x="24606" y="86447"/>
                  <a:pt x="24606" y="86447"/>
                  <a:pt x="24606" y="150091"/>
                </a:cubicBezTo>
                <a:cubicBezTo>
                  <a:pt x="27252" y="151390"/>
                  <a:pt x="28575" y="153988"/>
                  <a:pt x="28575" y="157885"/>
                </a:cubicBezTo>
                <a:cubicBezTo>
                  <a:pt x="28575" y="160482"/>
                  <a:pt x="27252" y="163080"/>
                  <a:pt x="24606" y="164379"/>
                </a:cubicBezTo>
                <a:cubicBezTo>
                  <a:pt x="24606" y="164379"/>
                  <a:pt x="24606" y="164379"/>
                  <a:pt x="24606" y="178667"/>
                </a:cubicBezTo>
                <a:cubicBezTo>
                  <a:pt x="24606" y="181264"/>
                  <a:pt x="23283" y="182563"/>
                  <a:pt x="20638" y="182563"/>
                </a:cubicBezTo>
                <a:cubicBezTo>
                  <a:pt x="17992" y="182563"/>
                  <a:pt x="16669" y="181264"/>
                  <a:pt x="16669" y="178667"/>
                </a:cubicBezTo>
                <a:cubicBezTo>
                  <a:pt x="16669" y="178667"/>
                  <a:pt x="16669" y="178667"/>
                  <a:pt x="16669" y="164379"/>
                </a:cubicBezTo>
                <a:cubicBezTo>
                  <a:pt x="14023" y="163080"/>
                  <a:pt x="12700" y="160482"/>
                  <a:pt x="12700" y="157885"/>
                </a:cubicBezTo>
                <a:cubicBezTo>
                  <a:pt x="12700" y="153988"/>
                  <a:pt x="14023" y="151390"/>
                  <a:pt x="16669" y="150091"/>
                </a:cubicBezTo>
                <a:cubicBezTo>
                  <a:pt x="16669" y="150091"/>
                  <a:pt x="16669" y="150091"/>
                  <a:pt x="16669" y="86447"/>
                </a:cubicBezTo>
                <a:cubicBezTo>
                  <a:pt x="16669" y="85148"/>
                  <a:pt x="17992" y="82550"/>
                  <a:pt x="20638" y="82550"/>
                </a:cubicBezTo>
                <a:close/>
                <a:moveTo>
                  <a:pt x="165100" y="58738"/>
                </a:moveTo>
                <a:cubicBezTo>
                  <a:pt x="158086" y="58738"/>
                  <a:pt x="152400" y="62292"/>
                  <a:pt x="152400" y="66676"/>
                </a:cubicBezTo>
                <a:cubicBezTo>
                  <a:pt x="152400" y="71060"/>
                  <a:pt x="158086" y="74614"/>
                  <a:pt x="165100" y="74614"/>
                </a:cubicBezTo>
                <a:cubicBezTo>
                  <a:pt x="172114" y="74614"/>
                  <a:pt x="177800" y="71060"/>
                  <a:pt x="177800" y="66676"/>
                </a:cubicBezTo>
                <a:cubicBezTo>
                  <a:pt x="177800" y="62292"/>
                  <a:pt x="172114" y="58738"/>
                  <a:pt x="165100" y="58738"/>
                </a:cubicBezTo>
                <a:close/>
                <a:moveTo>
                  <a:pt x="165100" y="0"/>
                </a:moveTo>
                <a:lnTo>
                  <a:pt x="331788" y="66675"/>
                </a:lnTo>
                <a:lnTo>
                  <a:pt x="165100" y="149225"/>
                </a:lnTo>
                <a:lnTo>
                  <a:pt x="0" y="66675"/>
                </a:lnTo>
                <a:close/>
              </a:path>
            </a:pathLst>
          </a:custGeom>
          <a:solidFill>
            <a:schemeClr val="accent1"/>
          </a:solidFill>
          <a:ln>
            <a:noFill/>
          </a:ln>
        </p:spPr>
        <p:txBody>
          <a:bodyPr/>
          <a:lstStyle/>
          <a:p>
            <a:endParaRPr lang="en-US"/>
          </a:p>
        </p:txBody>
      </p:sp>
      <p:pic>
        <p:nvPicPr>
          <p:cNvPr id="4" name="Picture 3" descr="A picture containing food&#10;&#10;Description automatically generated">
            <a:extLst>
              <a:ext uri="{FF2B5EF4-FFF2-40B4-BE49-F238E27FC236}">
                <a16:creationId xmlns:a16="http://schemas.microsoft.com/office/drawing/2014/main" id="{65F39178-FE57-B01A-88A8-33EDA8A18F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3648" y="2246687"/>
            <a:ext cx="1358418" cy="916883"/>
          </a:xfrm>
          <a:prstGeom prst="rect">
            <a:avLst/>
          </a:prstGeom>
        </p:spPr>
      </p:pic>
      <p:pic>
        <p:nvPicPr>
          <p:cNvPr id="8" name="Picture 7" descr="A picture containing text, building material, stone&#10;&#10;Description automatically generated">
            <a:extLst>
              <a:ext uri="{FF2B5EF4-FFF2-40B4-BE49-F238E27FC236}">
                <a16:creationId xmlns:a16="http://schemas.microsoft.com/office/drawing/2014/main" id="{51B423AF-42D3-8744-63B9-88DD32CFB8B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5065" y="2246686"/>
            <a:ext cx="1440160" cy="916883"/>
          </a:xfrm>
          <a:prstGeom prst="rect">
            <a:avLst/>
          </a:prstGeom>
        </p:spPr>
      </p:pic>
      <p:sp>
        <p:nvSpPr>
          <p:cNvPr id="3" name="Slide Number Placeholder 3">
            <a:extLst>
              <a:ext uri="{FF2B5EF4-FFF2-40B4-BE49-F238E27FC236}">
                <a16:creationId xmlns:a16="http://schemas.microsoft.com/office/drawing/2014/main" id="{332944E9-436F-AA5D-7388-53A2E2AA90E6}"/>
              </a:ext>
            </a:extLst>
          </p:cNvPr>
          <p:cNvSpPr txBox="1">
            <a:spLocks/>
          </p:cNvSpPr>
          <p:nvPr/>
        </p:nvSpPr>
        <p:spPr>
          <a:xfrm>
            <a:off x="6553200" y="4767263"/>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C913308-F349-4B6D-A68A-DD1791B4A57B}" type="slidenum">
              <a:rPr lang="zh-CN" altLang="en-US" sz="1200" smtClean="0">
                <a:solidFill>
                  <a:schemeClr val="bg1">
                    <a:lumMod val="50000"/>
                  </a:schemeClr>
                </a:solidFill>
              </a:rPr>
              <a:pPr algn="r"/>
              <a:t>6</a:t>
            </a:fld>
            <a:endParaRPr lang="zh-CN" altLang="en-US" sz="1200" dirty="0">
              <a:solidFill>
                <a:schemeClr val="bg1">
                  <a:lumMod val="50000"/>
                </a:schemeClr>
              </a:solidFill>
            </a:endParaRPr>
          </a:p>
        </p:txBody>
      </p:sp>
    </p:spTree>
    <p:extLst>
      <p:ext uri="{BB962C8B-B14F-4D97-AF65-F5344CB8AC3E}">
        <p14:creationId xmlns:p14="http://schemas.microsoft.com/office/powerpoint/2010/main" val="41084267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lt">
                                    <p:tmPct val="30000"/>
                                  </p:iterate>
                                  <p:childTnLst>
                                    <p:set>
                                      <p:cBhvr>
                                        <p:cTn id="6" dur="1" fill="hold">
                                          <p:stCondLst>
                                            <p:cond delay="0"/>
                                          </p:stCondLst>
                                        </p:cTn>
                                        <p:tgtEl>
                                          <p:spTgt spid="7"/>
                                        </p:tgtEl>
                                        <p:attrNameLst>
                                          <p:attrName>style.visibility</p:attrName>
                                        </p:attrNameLst>
                                      </p:cBhvr>
                                      <p:to>
                                        <p:strVal val="visible"/>
                                      </p:to>
                                    </p:set>
                                    <p:animEffect transition="in" filter="wipe(left)">
                                      <p:cBhvr>
                                        <p:cTn id="7" dur="2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8"/>
          <p:cNvSpPr txBox="1"/>
          <p:nvPr/>
        </p:nvSpPr>
        <p:spPr>
          <a:xfrm>
            <a:off x="971600" y="258195"/>
            <a:ext cx="7014587" cy="492443"/>
          </a:xfrm>
          <a:prstGeom prst="rect">
            <a:avLst/>
          </a:prstGeom>
          <a:noFill/>
        </p:spPr>
        <p:txBody>
          <a:bodyPr wrap="square" lIns="0" tIns="0" rIns="0" bIns="0" rtlCol="0">
            <a:spAutoFit/>
          </a:bodyPr>
          <a:lstStyle/>
          <a:p>
            <a:r>
              <a:rPr lang="en-US" altLang="zh-CN" sz="3200" b="1" dirty="0">
                <a:solidFill>
                  <a:srgbClr val="3B4761"/>
                </a:solidFill>
                <a:latin typeface="Times New Roman" panose="02020603050405020304" pitchFamily="18" charset="0"/>
                <a:ea typeface="微软雅黑" panose="020B0503020204020204" pitchFamily="34" charset="-122"/>
                <a:cs typeface="Times New Roman" panose="02020603050405020304" pitchFamily="18" charset="0"/>
                <a:sym typeface="+mn-lt"/>
              </a:rPr>
              <a:t>Why Cancer?</a:t>
            </a:r>
          </a:p>
        </p:txBody>
      </p:sp>
      <p:sp>
        <p:nvSpPr>
          <p:cNvPr id="2" name="graduation-cap_16905">
            <a:extLst>
              <a:ext uri="{FF2B5EF4-FFF2-40B4-BE49-F238E27FC236}">
                <a16:creationId xmlns:a16="http://schemas.microsoft.com/office/drawing/2014/main" id="{3F894ECB-7A18-1B13-6A64-5ABE0E37DC2D}"/>
              </a:ext>
            </a:extLst>
          </p:cNvPr>
          <p:cNvSpPr>
            <a:spLocks noChangeAspect="1"/>
          </p:cNvSpPr>
          <p:nvPr/>
        </p:nvSpPr>
        <p:spPr bwMode="auto">
          <a:xfrm rot="1176017">
            <a:off x="525865" y="404870"/>
            <a:ext cx="417229" cy="242030"/>
          </a:xfrm>
          <a:custGeom>
            <a:avLst/>
            <a:gdLst>
              <a:gd name="connsiteX0" fmla="*/ 82550 w 331788"/>
              <a:gd name="connsiteY0" fmla="*/ 117475 h 198438"/>
              <a:gd name="connsiteX1" fmla="*/ 165100 w 331788"/>
              <a:gd name="connsiteY1" fmla="*/ 157163 h 198438"/>
              <a:gd name="connsiteX2" fmla="*/ 247650 w 331788"/>
              <a:gd name="connsiteY2" fmla="*/ 117475 h 198438"/>
              <a:gd name="connsiteX3" fmla="*/ 247650 w 331788"/>
              <a:gd name="connsiteY3" fmla="*/ 157163 h 198438"/>
              <a:gd name="connsiteX4" fmla="*/ 165100 w 331788"/>
              <a:gd name="connsiteY4" fmla="*/ 198438 h 198438"/>
              <a:gd name="connsiteX5" fmla="*/ 82550 w 331788"/>
              <a:gd name="connsiteY5" fmla="*/ 157163 h 198438"/>
              <a:gd name="connsiteX6" fmla="*/ 20638 w 331788"/>
              <a:gd name="connsiteY6" fmla="*/ 82550 h 198438"/>
              <a:gd name="connsiteX7" fmla="*/ 24606 w 331788"/>
              <a:gd name="connsiteY7" fmla="*/ 86447 h 198438"/>
              <a:gd name="connsiteX8" fmla="*/ 24606 w 331788"/>
              <a:gd name="connsiteY8" fmla="*/ 150091 h 198438"/>
              <a:gd name="connsiteX9" fmla="*/ 28575 w 331788"/>
              <a:gd name="connsiteY9" fmla="*/ 157885 h 198438"/>
              <a:gd name="connsiteX10" fmla="*/ 24606 w 331788"/>
              <a:gd name="connsiteY10" fmla="*/ 164379 h 198438"/>
              <a:gd name="connsiteX11" fmla="*/ 24606 w 331788"/>
              <a:gd name="connsiteY11" fmla="*/ 178667 h 198438"/>
              <a:gd name="connsiteX12" fmla="*/ 20638 w 331788"/>
              <a:gd name="connsiteY12" fmla="*/ 182563 h 198438"/>
              <a:gd name="connsiteX13" fmla="*/ 16669 w 331788"/>
              <a:gd name="connsiteY13" fmla="*/ 178667 h 198438"/>
              <a:gd name="connsiteX14" fmla="*/ 16669 w 331788"/>
              <a:gd name="connsiteY14" fmla="*/ 164379 h 198438"/>
              <a:gd name="connsiteX15" fmla="*/ 12700 w 331788"/>
              <a:gd name="connsiteY15" fmla="*/ 157885 h 198438"/>
              <a:gd name="connsiteX16" fmla="*/ 16669 w 331788"/>
              <a:gd name="connsiteY16" fmla="*/ 150091 h 198438"/>
              <a:gd name="connsiteX17" fmla="*/ 16669 w 331788"/>
              <a:gd name="connsiteY17" fmla="*/ 86447 h 198438"/>
              <a:gd name="connsiteX18" fmla="*/ 20638 w 331788"/>
              <a:gd name="connsiteY18" fmla="*/ 82550 h 198438"/>
              <a:gd name="connsiteX19" fmla="*/ 165100 w 331788"/>
              <a:gd name="connsiteY19" fmla="*/ 58738 h 198438"/>
              <a:gd name="connsiteX20" fmla="*/ 152400 w 331788"/>
              <a:gd name="connsiteY20" fmla="*/ 66676 h 198438"/>
              <a:gd name="connsiteX21" fmla="*/ 165100 w 331788"/>
              <a:gd name="connsiteY21" fmla="*/ 74614 h 198438"/>
              <a:gd name="connsiteX22" fmla="*/ 177800 w 331788"/>
              <a:gd name="connsiteY22" fmla="*/ 66676 h 198438"/>
              <a:gd name="connsiteX23" fmla="*/ 165100 w 331788"/>
              <a:gd name="connsiteY23" fmla="*/ 58738 h 198438"/>
              <a:gd name="connsiteX24" fmla="*/ 165100 w 331788"/>
              <a:gd name="connsiteY24" fmla="*/ 0 h 198438"/>
              <a:gd name="connsiteX25" fmla="*/ 331788 w 331788"/>
              <a:gd name="connsiteY25" fmla="*/ 66675 h 198438"/>
              <a:gd name="connsiteX26" fmla="*/ 165100 w 331788"/>
              <a:gd name="connsiteY26" fmla="*/ 149225 h 198438"/>
              <a:gd name="connsiteX27" fmla="*/ 0 w 331788"/>
              <a:gd name="connsiteY27" fmla="*/ 66675 h 19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1788" h="198438">
                <a:moveTo>
                  <a:pt x="82550" y="117475"/>
                </a:moveTo>
                <a:lnTo>
                  <a:pt x="165100" y="157163"/>
                </a:lnTo>
                <a:lnTo>
                  <a:pt x="247650" y="117475"/>
                </a:lnTo>
                <a:lnTo>
                  <a:pt x="247650" y="157163"/>
                </a:lnTo>
                <a:lnTo>
                  <a:pt x="165100" y="198438"/>
                </a:lnTo>
                <a:lnTo>
                  <a:pt x="82550" y="157163"/>
                </a:lnTo>
                <a:close/>
                <a:moveTo>
                  <a:pt x="20638" y="82550"/>
                </a:moveTo>
                <a:cubicBezTo>
                  <a:pt x="23283" y="82550"/>
                  <a:pt x="24606" y="85148"/>
                  <a:pt x="24606" y="86447"/>
                </a:cubicBezTo>
                <a:cubicBezTo>
                  <a:pt x="24606" y="86447"/>
                  <a:pt x="24606" y="86447"/>
                  <a:pt x="24606" y="150091"/>
                </a:cubicBezTo>
                <a:cubicBezTo>
                  <a:pt x="27252" y="151390"/>
                  <a:pt x="28575" y="153988"/>
                  <a:pt x="28575" y="157885"/>
                </a:cubicBezTo>
                <a:cubicBezTo>
                  <a:pt x="28575" y="160482"/>
                  <a:pt x="27252" y="163080"/>
                  <a:pt x="24606" y="164379"/>
                </a:cubicBezTo>
                <a:cubicBezTo>
                  <a:pt x="24606" y="164379"/>
                  <a:pt x="24606" y="164379"/>
                  <a:pt x="24606" y="178667"/>
                </a:cubicBezTo>
                <a:cubicBezTo>
                  <a:pt x="24606" y="181264"/>
                  <a:pt x="23283" y="182563"/>
                  <a:pt x="20638" y="182563"/>
                </a:cubicBezTo>
                <a:cubicBezTo>
                  <a:pt x="17992" y="182563"/>
                  <a:pt x="16669" y="181264"/>
                  <a:pt x="16669" y="178667"/>
                </a:cubicBezTo>
                <a:cubicBezTo>
                  <a:pt x="16669" y="178667"/>
                  <a:pt x="16669" y="178667"/>
                  <a:pt x="16669" y="164379"/>
                </a:cubicBezTo>
                <a:cubicBezTo>
                  <a:pt x="14023" y="163080"/>
                  <a:pt x="12700" y="160482"/>
                  <a:pt x="12700" y="157885"/>
                </a:cubicBezTo>
                <a:cubicBezTo>
                  <a:pt x="12700" y="153988"/>
                  <a:pt x="14023" y="151390"/>
                  <a:pt x="16669" y="150091"/>
                </a:cubicBezTo>
                <a:cubicBezTo>
                  <a:pt x="16669" y="150091"/>
                  <a:pt x="16669" y="150091"/>
                  <a:pt x="16669" y="86447"/>
                </a:cubicBezTo>
                <a:cubicBezTo>
                  <a:pt x="16669" y="85148"/>
                  <a:pt x="17992" y="82550"/>
                  <a:pt x="20638" y="82550"/>
                </a:cubicBezTo>
                <a:close/>
                <a:moveTo>
                  <a:pt x="165100" y="58738"/>
                </a:moveTo>
                <a:cubicBezTo>
                  <a:pt x="158086" y="58738"/>
                  <a:pt x="152400" y="62292"/>
                  <a:pt x="152400" y="66676"/>
                </a:cubicBezTo>
                <a:cubicBezTo>
                  <a:pt x="152400" y="71060"/>
                  <a:pt x="158086" y="74614"/>
                  <a:pt x="165100" y="74614"/>
                </a:cubicBezTo>
                <a:cubicBezTo>
                  <a:pt x="172114" y="74614"/>
                  <a:pt x="177800" y="71060"/>
                  <a:pt x="177800" y="66676"/>
                </a:cubicBezTo>
                <a:cubicBezTo>
                  <a:pt x="177800" y="62292"/>
                  <a:pt x="172114" y="58738"/>
                  <a:pt x="165100" y="58738"/>
                </a:cubicBezTo>
                <a:close/>
                <a:moveTo>
                  <a:pt x="165100" y="0"/>
                </a:moveTo>
                <a:lnTo>
                  <a:pt x="331788" y="66675"/>
                </a:lnTo>
                <a:lnTo>
                  <a:pt x="165100" y="149225"/>
                </a:lnTo>
                <a:lnTo>
                  <a:pt x="0" y="66675"/>
                </a:lnTo>
                <a:close/>
              </a:path>
            </a:pathLst>
          </a:custGeom>
          <a:solidFill>
            <a:schemeClr val="accent1"/>
          </a:solidFill>
          <a:ln>
            <a:noFill/>
          </a:ln>
        </p:spPr>
        <p:txBody>
          <a:bodyPr/>
          <a:lstStyle/>
          <a:p>
            <a:endParaRPr lang="en-US"/>
          </a:p>
        </p:txBody>
      </p:sp>
      <p:pic>
        <p:nvPicPr>
          <p:cNvPr id="4" name="Picture 3" descr="Chart, line chart&#10;&#10;Description automatically generated">
            <a:extLst>
              <a:ext uri="{FF2B5EF4-FFF2-40B4-BE49-F238E27FC236}">
                <a16:creationId xmlns:a16="http://schemas.microsoft.com/office/drawing/2014/main" id="{AAF1184F-4FD2-D857-E58E-4AB0CEB09F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3165" y="911876"/>
            <a:ext cx="4198875" cy="3889723"/>
          </a:xfrm>
          <a:prstGeom prst="rect">
            <a:avLst/>
          </a:prstGeom>
        </p:spPr>
      </p:pic>
      <p:sp>
        <p:nvSpPr>
          <p:cNvPr id="11" name="Title 10">
            <a:extLst>
              <a:ext uri="{FF2B5EF4-FFF2-40B4-BE49-F238E27FC236}">
                <a16:creationId xmlns:a16="http://schemas.microsoft.com/office/drawing/2014/main" id="{7F4BEAEB-F6B8-1DC1-7F37-811237F73C84}"/>
              </a:ext>
            </a:extLst>
          </p:cNvPr>
          <p:cNvSpPr>
            <a:spLocks noGrp="1"/>
          </p:cNvSpPr>
          <p:nvPr>
            <p:ph type="title"/>
          </p:nvPr>
        </p:nvSpPr>
        <p:spPr>
          <a:xfrm>
            <a:off x="5436096" y="1851670"/>
            <a:ext cx="2952328" cy="1584176"/>
          </a:xfrm>
        </p:spPr>
        <p:txBody>
          <a:bodyPr>
            <a:noAutofit/>
          </a:bodyPr>
          <a:lstStyle/>
          <a:p>
            <a:pPr algn="l"/>
            <a:r>
              <a:rPr lang="en-US" sz="1800" b="0" i="0" u="none" strike="noStrike" baseline="0" dirty="0">
                <a:solidFill>
                  <a:srgbClr val="3B4761"/>
                </a:solidFill>
                <a:latin typeface="+mn-lt"/>
              </a:rPr>
              <a:t>Cancer is a leading cause of death worldwide, accounting for nearly 10 million deaths in 2020, or nearly one in six deaths, Cancer is the second cause of death worldwide, a total of 1.9 million new cancer cases and 609,360 deaths from cancer are expected to occur in the US in 2022, which is about 1,670 deaths a day. </a:t>
            </a:r>
            <a:br>
              <a:rPr lang="en-US" sz="1800" b="0" i="0" u="none" strike="noStrike" baseline="0" dirty="0">
                <a:solidFill>
                  <a:srgbClr val="3B4761"/>
                </a:solidFill>
                <a:latin typeface="+mn-lt"/>
              </a:rPr>
            </a:br>
            <a:br>
              <a:rPr lang="en-US" sz="1800" b="0" i="0" u="none" strike="noStrike" baseline="0" dirty="0">
                <a:solidFill>
                  <a:srgbClr val="3B4761"/>
                </a:solidFill>
                <a:latin typeface="+mn-lt"/>
              </a:rPr>
            </a:br>
            <a:r>
              <a:rPr lang="en-US" sz="1800" b="0" i="0" u="none" strike="noStrike" baseline="0" dirty="0">
                <a:solidFill>
                  <a:srgbClr val="3B4761"/>
                </a:solidFill>
                <a:latin typeface="+mn-lt"/>
              </a:rPr>
              <a:t>By </a:t>
            </a:r>
            <a:r>
              <a:rPr lang="en-US" sz="1800" b="0" i="0" u="none" strike="noStrike" baseline="0" dirty="0">
                <a:solidFill>
                  <a:srgbClr val="C00000"/>
                </a:solidFill>
                <a:latin typeface="+mn-lt"/>
                <a:hlinkClick r:id="rId4">
                  <a:extLst>
                    <a:ext uri="{A12FA001-AC4F-418D-AE19-62706E023703}">
                      <ahyp:hlinkClr xmlns:ahyp="http://schemas.microsoft.com/office/drawing/2018/hyperlinkcolor" val="tx"/>
                    </a:ext>
                  </a:extLst>
                </a:hlinkClick>
              </a:rPr>
              <a:t>American cancer society</a:t>
            </a:r>
            <a:endParaRPr lang="en-US" dirty="0">
              <a:solidFill>
                <a:srgbClr val="C00000"/>
              </a:solidFill>
              <a:latin typeface="+mn-lt"/>
            </a:endParaRPr>
          </a:p>
        </p:txBody>
      </p:sp>
      <p:sp>
        <p:nvSpPr>
          <p:cNvPr id="12" name="Slide Number Placeholder 3">
            <a:extLst>
              <a:ext uri="{FF2B5EF4-FFF2-40B4-BE49-F238E27FC236}">
                <a16:creationId xmlns:a16="http://schemas.microsoft.com/office/drawing/2014/main" id="{E50C3FAE-A1B0-15BB-F20C-3D16FEB3A57A}"/>
              </a:ext>
            </a:extLst>
          </p:cNvPr>
          <p:cNvSpPr txBox="1">
            <a:spLocks/>
          </p:cNvSpPr>
          <p:nvPr/>
        </p:nvSpPr>
        <p:spPr>
          <a:xfrm>
            <a:off x="6553200" y="4767263"/>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C913308-F349-4B6D-A68A-DD1791B4A57B}" type="slidenum">
              <a:rPr lang="zh-CN" altLang="en-US" sz="1200" smtClean="0">
                <a:solidFill>
                  <a:schemeClr val="bg1">
                    <a:lumMod val="50000"/>
                  </a:schemeClr>
                </a:solidFill>
              </a:rPr>
              <a:pPr algn="r"/>
              <a:t>7</a:t>
            </a:fld>
            <a:endParaRPr lang="zh-CN" altLang="en-US" sz="1200" dirty="0">
              <a:solidFill>
                <a:schemeClr val="bg1">
                  <a:lumMod val="50000"/>
                </a:schemeClr>
              </a:solidFill>
            </a:endParaRPr>
          </a:p>
        </p:txBody>
      </p:sp>
    </p:spTree>
    <p:extLst>
      <p:ext uri="{BB962C8B-B14F-4D97-AF65-F5344CB8AC3E}">
        <p14:creationId xmlns:p14="http://schemas.microsoft.com/office/powerpoint/2010/main" val="70878361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lt">
                                    <p:tmPct val="30000"/>
                                  </p:iterate>
                                  <p:childTnLst>
                                    <p:set>
                                      <p:cBhvr>
                                        <p:cTn id="6" dur="1" fill="hold">
                                          <p:stCondLst>
                                            <p:cond delay="0"/>
                                          </p:stCondLst>
                                        </p:cTn>
                                        <p:tgtEl>
                                          <p:spTgt spid="7"/>
                                        </p:tgtEl>
                                        <p:attrNameLst>
                                          <p:attrName>style.visibility</p:attrName>
                                        </p:attrNameLst>
                                      </p:cBhvr>
                                      <p:to>
                                        <p:strVal val="visible"/>
                                      </p:to>
                                    </p:set>
                                    <p:animEffect transition="in" filter="wipe(left)">
                                      <p:cBhvr>
                                        <p:cTn id="7" dur="2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8"/>
          <p:cNvSpPr txBox="1"/>
          <p:nvPr/>
        </p:nvSpPr>
        <p:spPr>
          <a:xfrm>
            <a:off x="971600" y="258195"/>
            <a:ext cx="7014587" cy="492443"/>
          </a:xfrm>
          <a:prstGeom prst="rect">
            <a:avLst/>
          </a:prstGeom>
          <a:noFill/>
        </p:spPr>
        <p:txBody>
          <a:bodyPr wrap="square" lIns="0" tIns="0" rIns="0" bIns="0" rtlCol="0">
            <a:spAutoFit/>
          </a:bodyPr>
          <a:lstStyle/>
          <a:p>
            <a:r>
              <a:rPr lang="en-US" altLang="zh-CN" sz="3200" b="1" dirty="0">
                <a:solidFill>
                  <a:srgbClr val="3B4761"/>
                </a:solidFill>
                <a:latin typeface="Times New Roman" panose="02020603050405020304" pitchFamily="18" charset="0"/>
                <a:ea typeface="微软雅黑" panose="020B0503020204020204" pitchFamily="34" charset="-122"/>
                <a:cs typeface="Times New Roman" panose="02020603050405020304" pitchFamily="18" charset="0"/>
                <a:sym typeface="+mn-lt"/>
              </a:rPr>
              <a:t>Why Colon Cancer?</a:t>
            </a:r>
          </a:p>
        </p:txBody>
      </p:sp>
      <p:sp>
        <p:nvSpPr>
          <p:cNvPr id="2" name="graduation-cap_16905">
            <a:extLst>
              <a:ext uri="{FF2B5EF4-FFF2-40B4-BE49-F238E27FC236}">
                <a16:creationId xmlns:a16="http://schemas.microsoft.com/office/drawing/2014/main" id="{3F894ECB-7A18-1B13-6A64-5ABE0E37DC2D}"/>
              </a:ext>
            </a:extLst>
          </p:cNvPr>
          <p:cNvSpPr>
            <a:spLocks noChangeAspect="1"/>
          </p:cNvSpPr>
          <p:nvPr/>
        </p:nvSpPr>
        <p:spPr bwMode="auto">
          <a:xfrm rot="1176017">
            <a:off x="525865" y="404870"/>
            <a:ext cx="417229" cy="242030"/>
          </a:xfrm>
          <a:custGeom>
            <a:avLst/>
            <a:gdLst>
              <a:gd name="connsiteX0" fmla="*/ 82550 w 331788"/>
              <a:gd name="connsiteY0" fmla="*/ 117475 h 198438"/>
              <a:gd name="connsiteX1" fmla="*/ 165100 w 331788"/>
              <a:gd name="connsiteY1" fmla="*/ 157163 h 198438"/>
              <a:gd name="connsiteX2" fmla="*/ 247650 w 331788"/>
              <a:gd name="connsiteY2" fmla="*/ 117475 h 198438"/>
              <a:gd name="connsiteX3" fmla="*/ 247650 w 331788"/>
              <a:gd name="connsiteY3" fmla="*/ 157163 h 198438"/>
              <a:gd name="connsiteX4" fmla="*/ 165100 w 331788"/>
              <a:gd name="connsiteY4" fmla="*/ 198438 h 198438"/>
              <a:gd name="connsiteX5" fmla="*/ 82550 w 331788"/>
              <a:gd name="connsiteY5" fmla="*/ 157163 h 198438"/>
              <a:gd name="connsiteX6" fmla="*/ 20638 w 331788"/>
              <a:gd name="connsiteY6" fmla="*/ 82550 h 198438"/>
              <a:gd name="connsiteX7" fmla="*/ 24606 w 331788"/>
              <a:gd name="connsiteY7" fmla="*/ 86447 h 198438"/>
              <a:gd name="connsiteX8" fmla="*/ 24606 w 331788"/>
              <a:gd name="connsiteY8" fmla="*/ 150091 h 198438"/>
              <a:gd name="connsiteX9" fmla="*/ 28575 w 331788"/>
              <a:gd name="connsiteY9" fmla="*/ 157885 h 198438"/>
              <a:gd name="connsiteX10" fmla="*/ 24606 w 331788"/>
              <a:gd name="connsiteY10" fmla="*/ 164379 h 198438"/>
              <a:gd name="connsiteX11" fmla="*/ 24606 w 331788"/>
              <a:gd name="connsiteY11" fmla="*/ 178667 h 198438"/>
              <a:gd name="connsiteX12" fmla="*/ 20638 w 331788"/>
              <a:gd name="connsiteY12" fmla="*/ 182563 h 198438"/>
              <a:gd name="connsiteX13" fmla="*/ 16669 w 331788"/>
              <a:gd name="connsiteY13" fmla="*/ 178667 h 198438"/>
              <a:gd name="connsiteX14" fmla="*/ 16669 w 331788"/>
              <a:gd name="connsiteY14" fmla="*/ 164379 h 198438"/>
              <a:gd name="connsiteX15" fmla="*/ 12700 w 331788"/>
              <a:gd name="connsiteY15" fmla="*/ 157885 h 198438"/>
              <a:gd name="connsiteX16" fmla="*/ 16669 w 331788"/>
              <a:gd name="connsiteY16" fmla="*/ 150091 h 198438"/>
              <a:gd name="connsiteX17" fmla="*/ 16669 w 331788"/>
              <a:gd name="connsiteY17" fmla="*/ 86447 h 198438"/>
              <a:gd name="connsiteX18" fmla="*/ 20638 w 331788"/>
              <a:gd name="connsiteY18" fmla="*/ 82550 h 198438"/>
              <a:gd name="connsiteX19" fmla="*/ 165100 w 331788"/>
              <a:gd name="connsiteY19" fmla="*/ 58738 h 198438"/>
              <a:gd name="connsiteX20" fmla="*/ 152400 w 331788"/>
              <a:gd name="connsiteY20" fmla="*/ 66676 h 198438"/>
              <a:gd name="connsiteX21" fmla="*/ 165100 w 331788"/>
              <a:gd name="connsiteY21" fmla="*/ 74614 h 198438"/>
              <a:gd name="connsiteX22" fmla="*/ 177800 w 331788"/>
              <a:gd name="connsiteY22" fmla="*/ 66676 h 198438"/>
              <a:gd name="connsiteX23" fmla="*/ 165100 w 331788"/>
              <a:gd name="connsiteY23" fmla="*/ 58738 h 198438"/>
              <a:gd name="connsiteX24" fmla="*/ 165100 w 331788"/>
              <a:gd name="connsiteY24" fmla="*/ 0 h 198438"/>
              <a:gd name="connsiteX25" fmla="*/ 331788 w 331788"/>
              <a:gd name="connsiteY25" fmla="*/ 66675 h 198438"/>
              <a:gd name="connsiteX26" fmla="*/ 165100 w 331788"/>
              <a:gd name="connsiteY26" fmla="*/ 149225 h 198438"/>
              <a:gd name="connsiteX27" fmla="*/ 0 w 331788"/>
              <a:gd name="connsiteY27" fmla="*/ 66675 h 19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1788" h="198438">
                <a:moveTo>
                  <a:pt x="82550" y="117475"/>
                </a:moveTo>
                <a:lnTo>
                  <a:pt x="165100" y="157163"/>
                </a:lnTo>
                <a:lnTo>
                  <a:pt x="247650" y="117475"/>
                </a:lnTo>
                <a:lnTo>
                  <a:pt x="247650" y="157163"/>
                </a:lnTo>
                <a:lnTo>
                  <a:pt x="165100" y="198438"/>
                </a:lnTo>
                <a:lnTo>
                  <a:pt x="82550" y="157163"/>
                </a:lnTo>
                <a:close/>
                <a:moveTo>
                  <a:pt x="20638" y="82550"/>
                </a:moveTo>
                <a:cubicBezTo>
                  <a:pt x="23283" y="82550"/>
                  <a:pt x="24606" y="85148"/>
                  <a:pt x="24606" y="86447"/>
                </a:cubicBezTo>
                <a:cubicBezTo>
                  <a:pt x="24606" y="86447"/>
                  <a:pt x="24606" y="86447"/>
                  <a:pt x="24606" y="150091"/>
                </a:cubicBezTo>
                <a:cubicBezTo>
                  <a:pt x="27252" y="151390"/>
                  <a:pt x="28575" y="153988"/>
                  <a:pt x="28575" y="157885"/>
                </a:cubicBezTo>
                <a:cubicBezTo>
                  <a:pt x="28575" y="160482"/>
                  <a:pt x="27252" y="163080"/>
                  <a:pt x="24606" y="164379"/>
                </a:cubicBezTo>
                <a:cubicBezTo>
                  <a:pt x="24606" y="164379"/>
                  <a:pt x="24606" y="164379"/>
                  <a:pt x="24606" y="178667"/>
                </a:cubicBezTo>
                <a:cubicBezTo>
                  <a:pt x="24606" y="181264"/>
                  <a:pt x="23283" y="182563"/>
                  <a:pt x="20638" y="182563"/>
                </a:cubicBezTo>
                <a:cubicBezTo>
                  <a:pt x="17992" y="182563"/>
                  <a:pt x="16669" y="181264"/>
                  <a:pt x="16669" y="178667"/>
                </a:cubicBezTo>
                <a:cubicBezTo>
                  <a:pt x="16669" y="178667"/>
                  <a:pt x="16669" y="178667"/>
                  <a:pt x="16669" y="164379"/>
                </a:cubicBezTo>
                <a:cubicBezTo>
                  <a:pt x="14023" y="163080"/>
                  <a:pt x="12700" y="160482"/>
                  <a:pt x="12700" y="157885"/>
                </a:cubicBezTo>
                <a:cubicBezTo>
                  <a:pt x="12700" y="153988"/>
                  <a:pt x="14023" y="151390"/>
                  <a:pt x="16669" y="150091"/>
                </a:cubicBezTo>
                <a:cubicBezTo>
                  <a:pt x="16669" y="150091"/>
                  <a:pt x="16669" y="150091"/>
                  <a:pt x="16669" y="86447"/>
                </a:cubicBezTo>
                <a:cubicBezTo>
                  <a:pt x="16669" y="85148"/>
                  <a:pt x="17992" y="82550"/>
                  <a:pt x="20638" y="82550"/>
                </a:cubicBezTo>
                <a:close/>
                <a:moveTo>
                  <a:pt x="165100" y="58738"/>
                </a:moveTo>
                <a:cubicBezTo>
                  <a:pt x="158086" y="58738"/>
                  <a:pt x="152400" y="62292"/>
                  <a:pt x="152400" y="66676"/>
                </a:cubicBezTo>
                <a:cubicBezTo>
                  <a:pt x="152400" y="71060"/>
                  <a:pt x="158086" y="74614"/>
                  <a:pt x="165100" y="74614"/>
                </a:cubicBezTo>
                <a:cubicBezTo>
                  <a:pt x="172114" y="74614"/>
                  <a:pt x="177800" y="71060"/>
                  <a:pt x="177800" y="66676"/>
                </a:cubicBezTo>
                <a:cubicBezTo>
                  <a:pt x="177800" y="62292"/>
                  <a:pt x="172114" y="58738"/>
                  <a:pt x="165100" y="58738"/>
                </a:cubicBezTo>
                <a:close/>
                <a:moveTo>
                  <a:pt x="165100" y="0"/>
                </a:moveTo>
                <a:lnTo>
                  <a:pt x="331788" y="66675"/>
                </a:lnTo>
                <a:lnTo>
                  <a:pt x="165100" y="149225"/>
                </a:lnTo>
                <a:lnTo>
                  <a:pt x="0" y="66675"/>
                </a:lnTo>
                <a:close/>
              </a:path>
            </a:pathLst>
          </a:custGeom>
          <a:solidFill>
            <a:schemeClr val="accent1"/>
          </a:solidFill>
          <a:ln>
            <a:noFill/>
          </a:ln>
        </p:spPr>
        <p:txBody>
          <a:bodyPr/>
          <a:lstStyle/>
          <a:p>
            <a:endParaRPr lang="en-US"/>
          </a:p>
        </p:txBody>
      </p:sp>
      <p:sp>
        <p:nvSpPr>
          <p:cNvPr id="11" name="Title 10">
            <a:extLst>
              <a:ext uri="{FF2B5EF4-FFF2-40B4-BE49-F238E27FC236}">
                <a16:creationId xmlns:a16="http://schemas.microsoft.com/office/drawing/2014/main" id="{7F4BEAEB-F6B8-1DC1-7F37-811237F73C84}"/>
              </a:ext>
            </a:extLst>
          </p:cNvPr>
          <p:cNvSpPr>
            <a:spLocks noGrp="1"/>
          </p:cNvSpPr>
          <p:nvPr>
            <p:ph type="title"/>
          </p:nvPr>
        </p:nvSpPr>
        <p:spPr>
          <a:xfrm>
            <a:off x="5436096" y="1851670"/>
            <a:ext cx="2952328" cy="1584176"/>
          </a:xfrm>
        </p:spPr>
        <p:txBody>
          <a:bodyPr>
            <a:noAutofit/>
          </a:bodyPr>
          <a:lstStyle/>
          <a:p>
            <a:pPr algn="l"/>
            <a:r>
              <a:rPr lang="en-US" sz="1800" b="0" i="0" u="none" strike="noStrike" baseline="0" dirty="0">
                <a:solidFill>
                  <a:srgbClr val="3B4761"/>
                </a:solidFill>
                <a:latin typeface="+mn-lt"/>
              </a:rPr>
              <a:t>Colorectal cancer is the second most common cancer type among women and third most common among men.</a:t>
            </a:r>
            <a:endParaRPr lang="en-US" dirty="0">
              <a:solidFill>
                <a:srgbClr val="3B4761"/>
              </a:solidFill>
              <a:latin typeface="+mn-lt"/>
            </a:endParaRPr>
          </a:p>
        </p:txBody>
      </p:sp>
      <p:sp>
        <p:nvSpPr>
          <p:cNvPr id="12" name="Slide Number Placeholder 3">
            <a:extLst>
              <a:ext uri="{FF2B5EF4-FFF2-40B4-BE49-F238E27FC236}">
                <a16:creationId xmlns:a16="http://schemas.microsoft.com/office/drawing/2014/main" id="{E50C3FAE-A1B0-15BB-F20C-3D16FEB3A57A}"/>
              </a:ext>
            </a:extLst>
          </p:cNvPr>
          <p:cNvSpPr txBox="1">
            <a:spLocks/>
          </p:cNvSpPr>
          <p:nvPr/>
        </p:nvSpPr>
        <p:spPr>
          <a:xfrm>
            <a:off x="6553200" y="4767263"/>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C913308-F349-4B6D-A68A-DD1791B4A57B}" type="slidenum">
              <a:rPr lang="zh-CN" altLang="en-US" sz="1200" smtClean="0">
                <a:solidFill>
                  <a:schemeClr val="bg1">
                    <a:lumMod val="50000"/>
                  </a:schemeClr>
                </a:solidFill>
              </a:rPr>
              <a:pPr algn="r"/>
              <a:t>8</a:t>
            </a:fld>
            <a:endParaRPr lang="zh-CN" altLang="en-US" sz="1200" dirty="0">
              <a:solidFill>
                <a:schemeClr val="bg1">
                  <a:lumMod val="50000"/>
                </a:schemeClr>
              </a:solidFill>
            </a:endParaRPr>
          </a:p>
        </p:txBody>
      </p:sp>
      <p:pic>
        <p:nvPicPr>
          <p:cNvPr id="5" name="Picture 4" descr="Chart, histogram&#10;&#10;Description automatically generated">
            <a:extLst>
              <a:ext uri="{FF2B5EF4-FFF2-40B4-BE49-F238E27FC236}">
                <a16:creationId xmlns:a16="http://schemas.microsoft.com/office/drawing/2014/main" id="{4F97EB84-B401-C6BE-A454-4B317C538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875170"/>
            <a:ext cx="4392488" cy="3857625"/>
          </a:xfrm>
          <a:prstGeom prst="rect">
            <a:avLst/>
          </a:prstGeom>
        </p:spPr>
      </p:pic>
      <p:sp>
        <p:nvSpPr>
          <p:cNvPr id="8" name="TextBox 7">
            <a:extLst>
              <a:ext uri="{FF2B5EF4-FFF2-40B4-BE49-F238E27FC236}">
                <a16:creationId xmlns:a16="http://schemas.microsoft.com/office/drawing/2014/main" id="{7AC4EBCC-31D1-4285-9026-D994F8B70EFC}"/>
              </a:ext>
            </a:extLst>
          </p:cNvPr>
          <p:cNvSpPr txBox="1"/>
          <p:nvPr/>
        </p:nvSpPr>
        <p:spPr>
          <a:xfrm>
            <a:off x="5437076" y="3431027"/>
            <a:ext cx="2232248" cy="307777"/>
          </a:xfrm>
          <a:prstGeom prst="rect">
            <a:avLst/>
          </a:prstGeom>
          <a:noFill/>
        </p:spPr>
        <p:txBody>
          <a:bodyPr wrap="square" rtlCol="0">
            <a:spAutoFit/>
          </a:bodyPr>
          <a:lstStyle/>
          <a:p>
            <a:r>
              <a:rPr lang="en-US" sz="1400" dirty="0">
                <a:solidFill>
                  <a:schemeClr val="accent1">
                    <a:lumMod val="75000"/>
                  </a:schemeClr>
                </a:solidFill>
                <a:latin typeface="微软雅黑" panose="020B0503020204020204" pitchFamily="34" charset="-122"/>
                <a:ea typeface="微软雅黑" panose="020B0503020204020204" pitchFamily="34" charset="-122"/>
              </a:rPr>
              <a:t>By</a:t>
            </a:r>
            <a:r>
              <a:rPr lang="en-US" sz="1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sz="1400" dirty="0">
                <a:solidFill>
                  <a:srgbClr val="C00000"/>
                </a:solidFill>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BMC Cancer</a:t>
            </a:r>
            <a:endParaRPr lang="en-US" sz="1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7005453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lt">
                                    <p:tmPct val="30000"/>
                                  </p:iterate>
                                  <p:childTnLst>
                                    <p:set>
                                      <p:cBhvr>
                                        <p:cTn id="6" dur="1" fill="hold">
                                          <p:stCondLst>
                                            <p:cond delay="0"/>
                                          </p:stCondLst>
                                        </p:cTn>
                                        <p:tgtEl>
                                          <p:spTgt spid="7"/>
                                        </p:tgtEl>
                                        <p:attrNameLst>
                                          <p:attrName>style.visibility</p:attrName>
                                        </p:attrNameLst>
                                      </p:cBhvr>
                                      <p:to>
                                        <p:strVal val="visible"/>
                                      </p:to>
                                    </p:set>
                                    <p:animEffect transition="in" filter="wipe(left)">
                                      <p:cBhvr>
                                        <p:cTn id="7" dur="2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8"/>
          <p:cNvSpPr txBox="1"/>
          <p:nvPr/>
        </p:nvSpPr>
        <p:spPr>
          <a:xfrm>
            <a:off x="971600" y="258246"/>
            <a:ext cx="7014587" cy="492443"/>
          </a:xfrm>
          <a:prstGeom prst="rect">
            <a:avLst/>
          </a:prstGeom>
          <a:noFill/>
        </p:spPr>
        <p:txBody>
          <a:bodyPr wrap="square" lIns="0" tIns="0" rIns="0" bIns="0" rtlCol="0">
            <a:spAutoFit/>
          </a:bodyPr>
          <a:lstStyle/>
          <a:p>
            <a:r>
              <a:rPr lang="en-US" altLang="zh-CN" sz="3200" b="1" dirty="0">
                <a:solidFill>
                  <a:srgbClr val="3B4761"/>
                </a:solidFill>
                <a:latin typeface="Times New Roman" panose="02020603050405020304" pitchFamily="18" charset="0"/>
                <a:ea typeface="微软雅黑" panose="020B0503020204020204" pitchFamily="34" charset="-122"/>
                <a:cs typeface="Times New Roman" panose="02020603050405020304" pitchFamily="18" charset="0"/>
                <a:sym typeface="+mn-lt"/>
              </a:rPr>
              <a:t>Why early detection?</a:t>
            </a:r>
          </a:p>
        </p:txBody>
      </p:sp>
      <p:sp>
        <p:nvSpPr>
          <p:cNvPr id="5" name="文本框 32">
            <a:extLst>
              <a:ext uri="{FF2B5EF4-FFF2-40B4-BE49-F238E27FC236}">
                <a16:creationId xmlns:a16="http://schemas.microsoft.com/office/drawing/2014/main" id="{CE986666-9D1B-DD54-5FD3-B72677261324}"/>
              </a:ext>
            </a:extLst>
          </p:cNvPr>
          <p:cNvSpPr txBox="1"/>
          <p:nvPr/>
        </p:nvSpPr>
        <p:spPr>
          <a:xfrm>
            <a:off x="710462" y="1002089"/>
            <a:ext cx="6984776" cy="3693319"/>
          </a:xfrm>
          <a:prstGeom prst="rect">
            <a:avLst/>
          </a:prstGeom>
          <a:noFill/>
        </p:spPr>
        <p:txBody>
          <a:bodyPr wrap="square" rtlCol="0">
            <a:spAutoFit/>
          </a:bodyPr>
          <a:lstStyle>
            <a:defPPr>
              <a:defRPr lang="zh-CN"/>
            </a:defPPr>
            <a:lvl1pPr>
              <a:defRPr sz="2800">
                <a:solidFill>
                  <a:schemeClr val="bg1"/>
                </a:solidFill>
                <a:latin typeface="时尚中黑简体" panose="01010104010101010101" pitchFamily="2" charset="-122"/>
                <a:ea typeface="时尚中黑简体" panose="01010104010101010101" pitchFamily="2" charset="-122"/>
              </a:defRPr>
            </a:lvl1pPr>
          </a:lstStyle>
          <a:p>
            <a:r>
              <a:rPr lang="en-US" sz="1800" dirty="0">
                <a:solidFill>
                  <a:srgbClr val="3B4761"/>
                </a:solidFill>
                <a:latin typeface="+mn-lt"/>
                <a:cs typeface="Aharoni" panose="02010803020104030203" pitchFamily="2" charset="-79"/>
              </a:rPr>
              <a:t>The good news is that deaths from this disease have declined compared with a decade ago, and early detection is apparently one reason.</a:t>
            </a:r>
          </a:p>
          <a:p>
            <a:endParaRPr lang="en-US" sz="1800" dirty="0">
              <a:solidFill>
                <a:srgbClr val="3B4761"/>
              </a:solidFill>
              <a:latin typeface="+mn-lt"/>
              <a:cs typeface="Aharoni" panose="02010803020104030203" pitchFamily="2" charset="-79"/>
            </a:endParaRPr>
          </a:p>
          <a:p>
            <a:r>
              <a:rPr lang="en-US" sz="1800" dirty="0">
                <a:solidFill>
                  <a:srgbClr val="3B4761"/>
                </a:solidFill>
                <a:latin typeface="+mn-lt"/>
                <a:cs typeface="Aharoni" panose="02010803020104030203" pitchFamily="2" charset="-79"/>
              </a:rPr>
              <a:t>If a doctor catches the cancer while it's still confined to the outer lining of the colon or rectum, you can probably look forward to a full recovery.</a:t>
            </a:r>
          </a:p>
          <a:p>
            <a:endParaRPr lang="en-US" sz="1800" dirty="0">
              <a:solidFill>
                <a:srgbClr val="3B4761"/>
              </a:solidFill>
              <a:latin typeface="+mn-lt"/>
              <a:cs typeface="Aharoni" panose="02010803020104030203" pitchFamily="2" charset="-79"/>
            </a:endParaRPr>
          </a:p>
          <a:p>
            <a:r>
              <a:rPr lang="en-US" sz="1800" dirty="0">
                <a:solidFill>
                  <a:srgbClr val="3B4761"/>
                </a:solidFill>
                <a:latin typeface="+mn-lt"/>
                <a:cs typeface="Aharoni" panose="02010803020104030203" pitchFamily="2" charset="-79"/>
              </a:rPr>
              <a:t>When colorectal cancer is found at an early stage before it has spread, the 5-year relative survival rate is about </a:t>
            </a:r>
            <a:r>
              <a:rPr lang="en-US" sz="1800" dirty="0">
                <a:solidFill>
                  <a:srgbClr val="FF0000"/>
                </a:solidFill>
                <a:latin typeface="+mn-lt"/>
                <a:cs typeface="Aharoni" panose="02010803020104030203" pitchFamily="2" charset="-79"/>
              </a:rPr>
              <a:t>90%</a:t>
            </a:r>
            <a:r>
              <a:rPr lang="en-US" sz="1800" dirty="0">
                <a:solidFill>
                  <a:srgbClr val="3B4761"/>
                </a:solidFill>
                <a:latin typeface="+mn-lt"/>
                <a:cs typeface="Aharoni" panose="02010803020104030203" pitchFamily="2" charset="-79"/>
              </a:rPr>
              <a:t>, When cancer has spread outside the colon or rectum, survival rates are lower.</a:t>
            </a:r>
          </a:p>
          <a:p>
            <a:endParaRPr lang="en-US" sz="1800" dirty="0">
              <a:solidFill>
                <a:srgbClr val="3B4761"/>
              </a:solidFill>
              <a:latin typeface="+mn-lt"/>
              <a:cs typeface="Aharoni" panose="02010803020104030203" pitchFamily="2" charset="-79"/>
            </a:endParaRPr>
          </a:p>
          <a:p>
            <a:r>
              <a:rPr lang="en-US" sz="1800" dirty="0">
                <a:solidFill>
                  <a:srgbClr val="3B4761"/>
                </a:solidFill>
                <a:latin typeface="+mn-lt"/>
                <a:cs typeface="Aharoni" panose="02010803020104030203" pitchFamily="2" charset="-79"/>
              </a:rPr>
              <a:t>This news based on </a:t>
            </a:r>
            <a:r>
              <a:rPr lang="en-US" sz="1800" dirty="0">
                <a:solidFill>
                  <a:srgbClr val="C00000"/>
                </a:solidFill>
                <a:latin typeface="+mn-lt"/>
                <a:cs typeface="Aharoni" panose="02010803020104030203" pitchFamily="2" charset="-79"/>
                <a:hlinkClick r:id="rId3">
                  <a:extLst>
                    <a:ext uri="{A12FA001-AC4F-418D-AE19-62706E023703}">
                      <ahyp:hlinkClr xmlns:ahyp="http://schemas.microsoft.com/office/drawing/2018/hyperlinkcolor" val="tx"/>
                    </a:ext>
                  </a:extLst>
                </a:hlinkClick>
              </a:rPr>
              <a:t>American cancer society</a:t>
            </a:r>
            <a:r>
              <a:rPr lang="en-US" sz="1800" dirty="0">
                <a:solidFill>
                  <a:srgbClr val="3B4761"/>
                </a:solidFill>
                <a:latin typeface="+mn-lt"/>
                <a:cs typeface="Aharoni" panose="02010803020104030203" pitchFamily="2" charset="-79"/>
              </a:rPr>
              <a:t>.</a:t>
            </a:r>
          </a:p>
          <a:p>
            <a:endParaRPr lang="en-US" sz="1800" dirty="0">
              <a:solidFill>
                <a:srgbClr val="3B4761"/>
              </a:solidFill>
              <a:latin typeface="+mn-lt"/>
              <a:cs typeface="Aharoni" panose="02010803020104030203" pitchFamily="2" charset="-79"/>
            </a:endParaRPr>
          </a:p>
          <a:p>
            <a:endParaRPr lang="en-US" sz="1800" dirty="0">
              <a:solidFill>
                <a:srgbClr val="3B4761"/>
              </a:solidFill>
              <a:latin typeface="+mn-lt"/>
              <a:cs typeface="Aharoni" panose="02010803020104030203" pitchFamily="2" charset="-79"/>
            </a:endParaRPr>
          </a:p>
        </p:txBody>
      </p:sp>
      <p:sp>
        <p:nvSpPr>
          <p:cNvPr id="2" name="graduation-cap_16905">
            <a:extLst>
              <a:ext uri="{FF2B5EF4-FFF2-40B4-BE49-F238E27FC236}">
                <a16:creationId xmlns:a16="http://schemas.microsoft.com/office/drawing/2014/main" id="{3F894ECB-7A18-1B13-6A64-5ABE0E37DC2D}"/>
              </a:ext>
            </a:extLst>
          </p:cNvPr>
          <p:cNvSpPr>
            <a:spLocks noChangeAspect="1"/>
          </p:cNvSpPr>
          <p:nvPr/>
        </p:nvSpPr>
        <p:spPr bwMode="auto">
          <a:xfrm rot="1176017">
            <a:off x="525864" y="383452"/>
            <a:ext cx="417229" cy="242030"/>
          </a:xfrm>
          <a:custGeom>
            <a:avLst/>
            <a:gdLst>
              <a:gd name="connsiteX0" fmla="*/ 82550 w 331788"/>
              <a:gd name="connsiteY0" fmla="*/ 117475 h 198438"/>
              <a:gd name="connsiteX1" fmla="*/ 165100 w 331788"/>
              <a:gd name="connsiteY1" fmla="*/ 157163 h 198438"/>
              <a:gd name="connsiteX2" fmla="*/ 247650 w 331788"/>
              <a:gd name="connsiteY2" fmla="*/ 117475 h 198438"/>
              <a:gd name="connsiteX3" fmla="*/ 247650 w 331788"/>
              <a:gd name="connsiteY3" fmla="*/ 157163 h 198438"/>
              <a:gd name="connsiteX4" fmla="*/ 165100 w 331788"/>
              <a:gd name="connsiteY4" fmla="*/ 198438 h 198438"/>
              <a:gd name="connsiteX5" fmla="*/ 82550 w 331788"/>
              <a:gd name="connsiteY5" fmla="*/ 157163 h 198438"/>
              <a:gd name="connsiteX6" fmla="*/ 20638 w 331788"/>
              <a:gd name="connsiteY6" fmla="*/ 82550 h 198438"/>
              <a:gd name="connsiteX7" fmla="*/ 24606 w 331788"/>
              <a:gd name="connsiteY7" fmla="*/ 86447 h 198438"/>
              <a:gd name="connsiteX8" fmla="*/ 24606 w 331788"/>
              <a:gd name="connsiteY8" fmla="*/ 150091 h 198438"/>
              <a:gd name="connsiteX9" fmla="*/ 28575 w 331788"/>
              <a:gd name="connsiteY9" fmla="*/ 157885 h 198438"/>
              <a:gd name="connsiteX10" fmla="*/ 24606 w 331788"/>
              <a:gd name="connsiteY10" fmla="*/ 164379 h 198438"/>
              <a:gd name="connsiteX11" fmla="*/ 24606 w 331788"/>
              <a:gd name="connsiteY11" fmla="*/ 178667 h 198438"/>
              <a:gd name="connsiteX12" fmla="*/ 20638 w 331788"/>
              <a:gd name="connsiteY12" fmla="*/ 182563 h 198438"/>
              <a:gd name="connsiteX13" fmla="*/ 16669 w 331788"/>
              <a:gd name="connsiteY13" fmla="*/ 178667 h 198438"/>
              <a:gd name="connsiteX14" fmla="*/ 16669 w 331788"/>
              <a:gd name="connsiteY14" fmla="*/ 164379 h 198438"/>
              <a:gd name="connsiteX15" fmla="*/ 12700 w 331788"/>
              <a:gd name="connsiteY15" fmla="*/ 157885 h 198438"/>
              <a:gd name="connsiteX16" fmla="*/ 16669 w 331788"/>
              <a:gd name="connsiteY16" fmla="*/ 150091 h 198438"/>
              <a:gd name="connsiteX17" fmla="*/ 16669 w 331788"/>
              <a:gd name="connsiteY17" fmla="*/ 86447 h 198438"/>
              <a:gd name="connsiteX18" fmla="*/ 20638 w 331788"/>
              <a:gd name="connsiteY18" fmla="*/ 82550 h 198438"/>
              <a:gd name="connsiteX19" fmla="*/ 165100 w 331788"/>
              <a:gd name="connsiteY19" fmla="*/ 58738 h 198438"/>
              <a:gd name="connsiteX20" fmla="*/ 152400 w 331788"/>
              <a:gd name="connsiteY20" fmla="*/ 66676 h 198438"/>
              <a:gd name="connsiteX21" fmla="*/ 165100 w 331788"/>
              <a:gd name="connsiteY21" fmla="*/ 74614 h 198438"/>
              <a:gd name="connsiteX22" fmla="*/ 177800 w 331788"/>
              <a:gd name="connsiteY22" fmla="*/ 66676 h 198438"/>
              <a:gd name="connsiteX23" fmla="*/ 165100 w 331788"/>
              <a:gd name="connsiteY23" fmla="*/ 58738 h 198438"/>
              <a:gd name="connsiteX24" fmla="*/ 165100 w 331788"/>
              <a:gd name="connsiteY24" fmla="*/ 0 h 198438"/>
              <a:gd name="connsiteX25" fmla="*/ 331788 w 331788"/>
              <a:gd name="connsiteY25" fmla="*/ 66675 h 198438"/>
              <a:gd name="connsiteX26" fmla="*/ 165100 w 331788"/>
              <a:gd name="connsiteY26" fmla="*/ 149225 h 198438"/>
              <a:gd name="connsiteX27" fmla="*/ 0 w 331788"/>
              <a:gd name="connsiteY27" fmla="*/ 66675 h 19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1788" h="198438">
                <a:moveTo>
                  <a:pt x="82550" y="117475"/>
                </a:moveTo>
                <a:lnTo>
                  <a:pt x="165100" y="157163"/>
                </a:lnTo>
                <a:lnTo>
                  <a:pt x="247650" y="117475"/>
                </a:lnTo>
                <a:lnTo>
                  <a:pt x="247650" y="157163"/>
                </a:lnTo>
                <a:lnTo>
                  <a:pt x="165100" y="198438"/>
                </a:lnTo>
                <a:lnTo>
                  <a:pt x="82550" y="157163"/>
                </a:lnTo>
                <a:close/>
                <a:moveTo>
                  <a:pt x="20638" y="82550"/>
                </a:moveTo>
                <a:cubicBezTo>
                  <a:pt x="23283" y="82550"/>
                  <a:pt x="24606" y="85148"/>
                  <a:pt x="24606" y="86447"/>
                </a:cubicBezTo>
                <a:cubicBezTo>
                  <a:pt x="24606" y="86447"/>
                  <a:pt x="24606" y="86447"/>
                  <a:pt x="24606" y="150091"/>
                </a:cubicBezTo>
                <a:cubicBezTo>
                  <a:pt x="27252" y="151390"/>
                  <a:pt x="28575" y="153988"/>
                  <a:pt x="28575" y="157885"/>
                </a:cubicBezTo>
                <a:cubicBezTo>
                  <a:pt x="28575" y="160482"/>
                  <a:pt x="27252" y="163080"/>
                  <a:pt x="24606" y="164379"/>
                </a:cubicBezTo>
                <a:cubicBezTo>
                  <a:pt x="24606" y="164379"/>
                  <a:pt x="24606" y="164379"/>
                  <a:pt x="24606" y="178667"/>
                </a:cubicBezTo>
                <a:cubicBezTo>
                  <a:pt x="24606" y="181264"/>
                  <a:pt x="23283" y="182563"/>
                  <a:pt x="20638" y="182563"/>
                </a:cubicBezTo>
                <a:cubicBezTo>
                  <a:pt x="17992" y="182563"/>
                  <a:pt x="16669" y="181264"/>
                  <a:pt x="16669" y="178667"/>
                </a:cubicBezTo>
                <a:cubicBezTo>
                  <a:pt x="16669" y="178667"/>
                  <a:pt x="16669" y="178667"/>
                  <a:pt x="16669" y="164379"/>
                </a:cubicBezTo>
                <a:cubicBezTo>
                  <a:pt x="14023" y="163080"/>
                  <a:pt x="12700" y="160482"/>
                  <a:pt x="12700" y="157885"/>
                </a:cubicBezTo>
                <a:cubicBezTo>
                  <a:pt x="12700" y="153988"/>
                  <a:pt x="14023" y="151390"/>
                  <a:pt x="16669" y="150091"/>
                </a:cubicBezTo>
                <a:cubicBezTo>
                  <a:pt x="16669" y="150091"/>
                  <a:pt x="16669" y="150091"/>
                  <a:pt x="16669" y="86447"/>
                </a:cubicBezTo>
                <a:cubicBezTo>
                  <a:pt x="16669" y="85148"/>
                  <a:pt x="17992" y="82550"/>
                  <a:pt x="20638" y="82550"/>
                </a:cubicBezTo>
                <a:close/>
                <a:moveTo>
                  <a:pt x="165100" y="58738"/>
                </a:moveTo>
                <a:cubicBezTo>
                  <a:pt x="158086" y="58738"/>
                  <a:pt x="152400" y="62292"/>
                  <a:pt x="152400" y="66676"/>
                </a:cubicBezTo>
                <a:cubicBezTo>
                  <a:pt x="152400" y="71060"/>
                  <a:pt x="158086" y="74614"/>
                  <a:pt x="165100" y="74614"/>
                </a:cubicBezTo>
                <a:cubicBezTo>
                  <a:pt x="172114" y="74614"/>
                  <a:pt x="177800" y="71060"/>
                  <a:pt x="177800" y="66676"/>
                </a:cubicBezTo>
                <a:cubicBezTo>
                  <a:pt x="177800" y="62292"/>
                  <a:pt x="172114" y="58738"/>
                  <a:pt x="165100" y="58738"/>
                </a:cubicBezTo>
                <a:close/>
                <a:moveTo>
                  <a:pt x="165100" y="0"/>
                </a:moveTo>
                <a:lnTo>
                  <a:pt x="331788" y="66675"/>
                </a:lnTo>
                <a:lnTo>
                  <a:pt x="165100" y="149225"/>
                </a:lnTo>
                <a:lnTo>
                  <a:pt x="0" y="66675"/>
                </a:lnTo>
                <a:close/>
              </a:path>
            </a:pathLst>
          </a:custGeom>
          <a:solidFill>
            <a:schemeClr val="accent1"/>
          </a:solidFill>
          <a:ln>
            <a:noFill/>
          </a:ln>
        </p:spPr>
        <p:txBody>
          <a:bodyPr/>
          <a:lstStyle/>
          <a:p>
            <a:endParaRPr lang="en-US"/>
          </a:p>
        </p:txBody>
      </p:sp>
      <p:sp>
        <p:nvSpPr>
          <p:cNvPr id="3" name="Slide Number Placeholder 3">
            <a:extLst>
              <a:ext uri="{FF2B5EF4-FFF2-40B4-BE49-F238E27FC236}">
                <a16:creationId xmlns:a16="http://schemas.microsoft.com/office/drawing/2014/main" id="{A2D7FE7E-F6E1-ACBD-453B-5C96E5700368}"/>
              </a:ext>
            </a:extLst>
          </p:cNvPr>
          <p:cNvSpPr txBox="1">
            <a:spLocks/>
          </p:cNvSpPr>
          <p:nvPr/>
        </p:nvSpPr>
        <p:spPr>
          <a:xfrm>
            <a:off x="6553200" y="4767263"/>
            <a:ext cx="2133600"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C913308-F349-4B6D-A68A-DD1791B4A57B}" type="slidenum">
              <a:rPr lang="zh-CN" altLang="en-US" sz="1200" smtClean="0">
                <a:solidFill>
                  <a:schemeClr val="bg1">
                    <a:lumMod val="50000"/>
                  </a:schemeClr>
                </a:solidFill>
              </a:rPr>
              <a:pPr algn="r"/>
              <a:t>9</a:t>
            </a:fld>
            <a:endParaRPr lang="zh-CN" altLang="en-US" sz="1200" dirty="0">
              <a:solidFill>
                <a:schemeClr val="bg1">
                  <a:lumMod val="50000"/>
                </a:schemeClr>
              </a:solidFill>
            </a:endParaRPr>
          </a:p>
        </p:txBody>
      </p:sp>
    </p:spTree>
    <p:extLst>
      <p:ext uri="{BB962C8B-B14F-4D97-AF65-F5344CB8AC3E}">
        <p14:creationId xmlns:p14="http://schemas.microsoft.com/office/powerpoint/2010/main" val="39425474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lt">
                                    <p:tmPct val="30000"/>
                                  </p:iterate>
                                  <p:childTnLst>
                                    <p:set>
                                      <p:cBhvr>
                                        <p:cTn id="6" dur="1" fill="hold">
                                          <p:stCondLst>
                                            <p:cond delay="0"/>
                                          </p:stCondLst>
                                        </p:cTn>
                                        <p:tgtEl>
                                          <p:spTgt spid="7"/>
                                        </p:tgtEl>
                                        <p:attrNameLst>
                                          <p:attrName>style.visibility</p:attrName>
                                        </p:attrNameLst>
                                      </p:cBhvr>
                                      <p:to>
                                        <p:strVal val="visible"/>
                                      </p:to>
                                    </p:set>
                                    <p:animEffect transition="in" filter="wipe(left)">
                                      <p:cBhvr>
                                        <p:cTn id="7" dur="2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第一PPT模板网-WWW.1PPT.COM"/>
</p:tagLst>
</file>

<file path=ppt/tags/tag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heme/theme1.xml><?xml version="1.0" encoding="utf-8"?>
<a:theme xmlns:a="http://schemas.openxmlformats.org/drawingml/2006/main" name="第一PPT，www.1ppt.com">
  <a:themeElements>
    <a:clrScheme name="自定义 237">
      <a:dk1>
        <a:srgbClr val="000000"/>
      </a:dk1>
      <a:lt1>
        <a:srgbClr val="FFFFFF"/>
      </a:lt1>
      <a:dk2>
        <a:srgbClr val="1F497D"/>
      </a:dk2>
      <a:lt2>
        <a:srgbClr val="EEECE1"/>
      </a:lt2>
      <a:accent1>
        <a:srgbClr val="3B4761"/>
      </a:accent1>
      <a:accent2>
        <a:srgbClr val="DB2121"/>
      </a:accent2>
      <a:accent3>
        <a:srgbClr val="3B4761"/>
      </a:accent3>
      <a:accent4>
        <a:srgbClr val="DB2121"/>
      </a:accent4>
      <a:accent5>
        <a:srgbClr val="3B4761"/>
      </a:accent5>
      <a:accent6>
        <a:srgbClr val="DB2121"/>
      </a:accent6>
      <a:hlink>
        <a:srgbClr val="3B4761"/>
      </a:hlink>
      <a:folHlink>
        <a:srgbClr val="DB212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自定义 237">
    <a:dk1>
      <a:srgbClr val="000000"/>
    </a:dk1>
    <a:lt1>
      <a:srgbClr val="FFFFFF"/>
    </a:lt1>
    <a:dk2>
      <a:srgbClr val="1F497D"/>
    </a:dk2>
    <a:lt2>
      <a:srgbClr val="EEECE1"/>
    </a:lt2>
    <a:accent1>
      <a:srgbClr val="3B4761"/>
    </a:accent1>
    <a:accent2>
      <a:srgbClr val="DB2121"/>
    </a:accent2>
    <a:accent3>
      <a:srgbClr val="3B4761"/>
    </a:accent3>
    <a:accent4>
      <a:srgbClr val="DB2121"/>
    </a:accent4>
    <a:accent5>
      <a:srgbClr val="3B4761"/>
    </a:accent5>
    <a:accent6>
      <a:srgbClr val="DB2121"/>
    </a:accent6>
    <a:hlink>
      <a:srgbClr val="3B4761"/>
    </a:hlink>
    <a:folHlink>
      <a:srgbClr val="DB2121"/>
    </a:folHlink>
  </a:clrScheme>
</a:themeOverride>
</file>

<file path=ppt/theme/themeOverride2.xml><?xml version="1.0" encoding="utf-8"?>
<a:themeOverride xmlns:a="http://schemas.openxmlformats.org/drawingml/2006/main">
  <a:clrScheme name="自定义 237">
    <a:dk1>
      <a:srgbClr val="000000"/>
    </a:dk1>
    <a:lt1>
      <a:srgbClr val="FFFFFF"/>
    </a:lt1>
    <a:dk2>
      <a:srgbClr val="1F497D"/>
    </a:dk2>
    <a:lt2>
      <a:srgbClr val="EEECE1"/>
    </a:lt2>
    <a:accent1>
      <a:srgbClr val="3B4761"/>
    </a:accent1>
    <a:accent2>
      <a:srgbClr val="DB2121"/>
    </a:accent2>
    <a:accent3>
      <a:srgbClr val="3B4761"/>
    </a:accent3>
    <a:accent4>
      <a:srgbClr val="DB2121"/>
    </a:accent4>
    <a:accent5>
      <a:srgbClr val="3B4761"/>
    </a:accent5>
    <a:accent6>
      <a:srgbClr val="DB2121"/>
    </a:accent6>
    <a:hlink>
      <a:srgbClr val="3B4761"/>
    </a:hlink>
    <a:folHlink>
      <a:srgbClr val="DB2121"/>
    </a:folHlink>
  </a:clrScheme>
</a:themeOverride>
</file>

<file path=ppt/theme/themeOverride3.xml><?xml version="1.0" encoding="utf-8"?>
<a:themeOverride xmlns:a="http://schemas.openxmlformats.org/drawingml/2006/main">
  <a:clrScheme name="自定义 237">
    <a:dk1>
      <a:srgbClr val="000000"/>
    </a:dk1>
    <a:lt1>
      <a:srgbClr val="FFFFFF"/>
    </a:lt1>
    <a:dk2>
      <a:srgbClr val="1F497D"/>
    </a:dk2>
    <a:lt2>
      <a:srgbClr val="EEECE1"/>
    </a:lt2>
    <a:accent1>
      <a:srgbClr val="3B4761"/>
    </a:accent1>
    <a:accent2>
      <a:srgbClr val="DB2121"/>
    </a:accent2>
    <a:accent3>
      <a:srgbClr val="3B4761"/>
    </a:accent3>
    <a:accent4>
      <a:srgbClr val="DB2121"/>
    </a:accent4>
    <a:accent5>
      <a:srgbClr val="3B4761"/>
    </a:accent5>
    <a:accent6>
      <a:srgbClr val="DB2121"/>
    </a:accent6>
    <a:hlink>
      <a:srgbClr val="3B4761"/>
    </a:hlink>
    <a:folHlink>
      <a:srgbClr val="DB2121"/>
    </a:folHlink>
  </a:clrScheme>
</a:themeOverride>
</file>

<file path=ppt/theme/themeOverride4.xml><?xml version="1.0" encoding="utf-8"?>
<a:themeOverride xmlns:a="http://schemas.openxmlformats.org/drawingml/2006/main">
  <a:clrScheme name="自定义 237">
    <a:dk1>
      <a:srgbClr val="000000"/>
    </a:dk1>
    <a:lt1>
      <a:srgbClr val="FFFFFF"/>
    </a:lt1>
    <a:dk2>
      <a:srgbClr val="1F497D"/>
    </a:dk2>
    <a:lt2>
      <a:srgbClr val="EEECE1"/>
    </a:lt2>
    <a:accent1>
      <a:srgbClr val="3B4761"/>
    </a:accent1>
    <a:accent2>
      <a:srgbClr val="DB2121"/>
    </a:accent2>
    <a:accent3>
      <a:srgbClr val="3B4761"/>
    </a:accent3>
    <a:accent4>
      <a:srgbClr val="DB2121"/>
    </a:accent4>
    <a:accent5>
      <a:srgbClr val="3B4761"/>
    </a:accent5>
    <a:accent6>
      <a:srgbClr val="DB2121"/>
    </a:accent6>
    <a:hlink>
      <a:srgbClr val="3B4761"/>
    </a:hlink>
    <a:folHlink>
      <a:srgbClr val="DB2121"/>
    </a:folHlink>
  </a:clrScheme>
</a:themeOverride>
</file>

<file path=ppt/theme/themeOverride5.xml><?xml version="1.0" encoding="utf-8"?>
<a:themeOverride xmlns:a="http://schemas.openxmlformats.org/drawingml/2006/main">
  <a:clrScheme name="自定义 237">
    <a:dk1>
      <a:srgbClr val="000000"/>
    </a:dk1>
    <a:lt1>
      <a:srgbClr val="FFFFFF"/>
    </a:lt1>
    <a:dk2>
      <a:srgbClr val="1F497D"/>
    </a:dk2>
    <a:lt2>
      <a:srgbClr val="EEECE1"/>
    </a:lt2>
    <a:accent1>
      <a:srgbClr val="3B4761"/>
    </a:accent1>
    <a:accent2>
      <a:srgbClr val="DB2121"/>
    </a:accent2>
    <a:accent3>
      <a:srgbClr val="3B4761"/>
    </a:accent3>
    <a:accent4>
      <a:srgbClr val="DB2121"/>
    </a:accent4>
    <a:accent5>
      <a:srgbClr val="3B4761"/>
    </a:accent5>
    <a:accent6>
      <a:srgbClr val="DB2121"/>
    </a:accent6>
    <a:hlink>
      <a:srgbClr val="3B4761"/>
    </a:hlink>
    <a:folHlink>
      <a:srgbClr val="DB2121"/>
    </a:folHlink>
  </a:clrScheme>
</a:themeOverride>
</file>

<file path=ppt/theme/themeOverride6.xml><?xml version="1.0" encoding="utf-8"?>
<a:themeOverride xmlns:a="http://schemas.openxmlformats.org/drawingml/2006/main">
  <a:clrScheme name="自定义 237">
    <a:dk1>
      <a:srgbClr val="000000"/>
    </a:dk1>
    <a:lt1>
      <a:srgbClr val="FFFFFF"/>
    </a:lt1>
    <a:dk2>
      <a:srgbClr val="1F497D"/>
    </a:dk2>
    <a:lt2>
      <a:srgbClr val="EEECE1"/>
    </a:lt2>
    <a:accent1>
      <a:srgbClr val="3B4761"/>
    </a:accent1>
    <a:accent2>
      <a:srgbClr val="DB2121"/>
    </a:accent2>
    <a:accent3>
      <a:srgbClr val="3B4761"/>
    </a:accent3>
    <a:accent4>
      <a:srgbClr val="DB2121"/>
    </a:accent4>
    <a:accent5>
      <a:srgbClr val="3B4761"/>
    </a:accent5>
    <a:accent6>
      <a:srgbClr val="DB2121"/>
    </a:accent6>
    <a:hlink>
      <a:srgbClr val="3B4761"/>
    </a:hlink>
    <a:folHlink>
      <a:srgbClr val="DB2121"/>
    </a:folHlink>
  </a:clrScheme>
</a:themeOverride>
</file>

<file path=docProps/app.xml><?xml version="1.0" encoding="utf-8"?>
<Properties xmlns="http://schemas.openxmlformats.org/officeDocument/2006/extended-properties" xmlns:vt="http://schemas.openxmlformats.org/officeDocument/2006/docPropsVTypes">
  <TotalTime>3941</TotalTime>
  <Words>1654</Words>
  <Application>Microsoft Office PowerPoint</Application>
  <PresentationFormat>On-screen Show (16:9)</PresentationFormat>
  <Paragraphs>297</Paragraphs>
  <Slides>27</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微软雅黑</vt:lpstr>
      <vt:lpstr>Arial</vt:lpstr>
      <vt:lpstr>Calibri</vt:lpstr>
      <vt:lpstr>Cambria</vt:lpstr>
      <vt:lpstr>Impact</vt:lpstr>
      <vt:lpstr>Montserrat Medium</vt:lpstr>
      <vt:lpstr>Times New Roman</vt:lpstr>
      <vt:lpstr>第一PPT，www.1ppt.com</vt:lpstr>
      <vt:lpstr>PowerPoint Presentation</vt:lpstr>
      <vt:lpstr>PowerPoint Presentation</vt:lpstr>
      <vt:lpstr>PowerPoint Presentation</vt:lpstr>
      <vt:lpstr>PowerPoint Presentation</vt:lpstr>
      <vt:lpstr>PowerPoint Presentation</vt:lpstr>
      <vt:lpstr>PowerPoint Presentation</vt:lpstr>
      <vt:lpstr>Cancer is a leading cause of death worldwide, accounting for nearly 10 million deaths in 2020, or nearly one in six deaths, Cancer is the second cause of death worldwide, a total of 1.9 million new cancer cases and 609,360 deaths from cancer are expected to occur in the US in 2022, which is about 1,670 deaths a day.   By American cancer society</vt:lpstr>
      <vt:lpstr>Colorectal cancer is the second most common cancer type among women and third most common among men.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第一PPT模板网-WWW.1PPT.COM</dc:title>
  <dc:creator>user</dc:creator>
  <cp:keywords>第一PPT模板网-WWW.1PPT.COM</cp:keywords>
  <cp:lastModifiedBy>عمرو يحيى زكريا سليمان</cp:lastModifiedBy>
  <cp:revision>221</cp:revision>
  <dcterms:created xsi:type="dcterms:W3CDTF">2015-12-11T17:46:17Z</dcterms:created>
  <dcterms:modified xsi:type="dcterms:W3CDTF">2023-02-18T01:50:50Z</dcterms:modified>
</cp:coreProperties>
</file>